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_rels/presentation.xml.rels" ContentType="application/vnd.openxmlformats-package.relationships+xml"/>
  <Override PartName="/ppt/media/image17.png" ContentType="image/png"/>
  <Override PartName="/ppt/media/image5.png" ContentType="image/png"/>
  <Override PartName="/ppt/media/image13.png" ContentType="image/png"/>
  <Override PartName="/ppt/media/image3.png" ContentType="image/png"/>
  <Override PartName="/ppt/media/image11.png" ContentType="image/png"/>
  <Override PartName="/ppt/media/image1.jpeg" ContentType="image/jpeg"/>
  <Override PartName="/ppt/media/image4.png" ContentType="image/png"/>
  <Override PartName="/ppt/media/image12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10.png" ContentType="image/png"/>
  <Override PartName="/ppt/media/image2.png" ContentType="image/png"/>
  <Override PartName="/ppt/media/image18.png" ContentType="image/png"/>
  <Override PartName="/ppt/media/image19.jpeg" ContentType="image/jpeg"/>
  <Override PartName="/ppt/media/image9.png" ContentType="image/png"/>
  <Override PartName="/ppt/media/image21.png" ContentType="image/png"/>
  <Override PartName="/ppt/media/image8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16.png" ContentType="image/png"/>
  <Override PartName="/ppt/media/image27.png" ContentType="image/png"/>
  <Override PartName="/ppt/media/image28.png" ContentType="image/png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4E83E2-AFE2-439C-8D6C-396F9A2C20B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7.png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Rectangle 6"/>
          <p:cNvGrpSpPr/>
          <p:nvPr/>
        </p:nvGrpSpPr>
        <p:grpSpPr>
          <a:xfrm>
            <a:off x="0" y="3828960"/>
            <a:ext cx="9144000" cy="1316160"/>
            <a:chOff x="0" y="3828960"/>
            <a:chExt cx="9144000" cy="1316160"/>
          </a:xfrm>
        </p:grpSpPr>
        <p:pic>
          <p:nvPicPr>
            <p:cNvPr id="1" name="Rectangle 6" descr=""/>
            <p:cNvPicPr/>
            <p:nvPr/>
          </p:nvPicPr>
          <p:blipFill>
            <a:blip r:embed="rId3"/>
            <a:stretch/>
          </p:blipFill>
          <p:spPr>
            <a:xfrm>
              <a:off x="0" y="3828960"/>
              <a:ext cx="9144000" cy="1316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" name=""/>
            <p:cNvSpPr/>
            <p:nvPr/>
          </p:nvSpPr>
          <p:spPr>
            <a:xfrm>
              <a:off x="0" y="3828960"/>
              <a:ext cx="9144000" cy="131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" name="Rectangle 7"/>
          <p:cNvGrpSpPr/>
          <p:nvPr/>
        </p:nvGrpSpPr>
        <p:grpSpPr>
          <a:xfrm>
            <a:off x="0" y="0"/>
            <a:ext cx="9144000" cy="3828960"/>
            <a:chOff x="0" y="0"/>
            <a:chExt cx="9144000" cy="3828960"/>
          </a:xfrm>
        </p:grpSpPr>
        <p:pic>
          <p:nvPicPr>
            <p:cNvPr id="4" name="Rectangle 7" descr="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0" y="0"/>
              <a:ext cx="9144000" cy="38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" name="Rectangle 8"/>
          <p:cNvSpPr/>
          <p:nvPr/>
        </p:nvSpPr>
        <p:spPr>
          <a:xfrm>
            <a:off x="0" y="282564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" name="Oval 9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8" name="Oval 9" descr=""/>
            <p:cNvPicPr/>
            <p:nvPr/>
          </p:nvPicPr>
          <p:blipFill>
            <a:blip r:embed="rId5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793520" y="3279600"/>
            <a:ext cx="6512040" cy="8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6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1" lang="ru-RU" sz="4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549000"/>
            <a:ext cx="6400800" cy="260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2860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Click to edit the outline text format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1" marL="54756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Second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2" marL="82224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Third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3" marL="109692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Fourth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4" marL="1389240" indent="-18288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Fifth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5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Sixth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6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Seventh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1"/>
          </p:nvPr>
        </p:nvSpPr>
        <p:spPr>
          <a:xfrm>
            <a:off x="6171840" y="4628880"/>
            <a:ext cx="25146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2"/>
          </p:nvPr>
        </p:nvSpPr>
        <p:spPr>
          <a:xfrm>
            <a:off x="456840" y="4628880"/>
            <a:ext cx="335268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3"/>
          </p:nvPr>
        </p:nvSpPr>
        <p:spPr>
          <a:xfrm>
            <a:off x="3809880" y="4628880"/>
            <a:ext cx="18288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D931A3-25E2-4C3A-B3D6-C2C3F2F1A5BE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ctangle 10"/>
          <p:cNvGrpSpPr/>
          <p:nvPr/>
        </p:nvGrpSpPr>
        <p:grpSpPr>
          <a:xfrm>
            <a:off x="0" y="2901960"/>
            <a:ext cx="9144000" cy="2242800"/>
            <a:chOff x="0" y="2901960"/>
            <a:chExt cx="9144000" cy="2242800"/>
          </a:xfrm>
        </p:grpSpPr>
        <p:pic>
          <p:nvPicPr>
            <p:cNvPr id="16" name="Rectangle 10" descr=""/>
            <p:cNvPicPr/>
            <p:nvPr/>
          </p:nvPicPr>
          <p:blipFill>
            <a:blip r:embed="rId3"/>
            <a:stretch/>
          </p:blipFill>
          <p:spPr>
            <a:xfrm>
              <a:off x="0" y="2903040"/>
              <a:ext cx="9144000" cy="2241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" name=""/>
            <p:cNvSpPr/>
            <p:nvPr/>
          </p:nvSpPr>
          <p:spPr>
            <a:xfrm>
              <a:off x="0" y="2901960"/>
              <a:ext cx="9144000" cy="224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8" name="Rectangle 11"/>
          <p:cNvGrpSpPr/>
          <p:nvPr/>
        </p:nvGrpSpPr>
        <p:grpSpPr>
          <a:xfrm>
            <a:off x="0" y="0"/>
            <a:ext cx="9144000" cy="2901960"/>
            <a:chOff x="0" y="0"/>
            <a:chExt cx="9144000" cy="2901960"/>
          </a:xfrm>
        </p:grpSpPr>
        <p:pic>
          <p:nvPicPr>
            <p:cNvPr id="19" name="Rectangle 11" descr="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9144000" cy="290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" name=""/>
            <p:cNvSpPr/>
            <p:nvPr/>
          </p:nvSpPr>
          <p:spPr>
            <a:xfrm>
              <a:off x="0" y="0"/>
              <a:ext cx="9144000" cy="29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1" name="Rectangle 12"/>
          <p:cNvSpPr/>
          <p:nvPr/>
        </p:nvSpPr>
        <p:spPr>
          <a:xfrm>
            <a:off x="0" y="198900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2" name="Oval 13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23" name="Oval 13" descr=""/>
            <p:cNvPicPr/>
            <p:nvPr/>
          </p:nvPicPr>
          <p:blipFill>
            <a:blip r:embed="rId5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793520" y="3279600"/>
            <a:ext cx="6512040" cy="8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6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1" lang="ru-RU" sz="4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43000" y="549000"/>
            <a:ext cx="6400800" cy="260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2860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Click to edit the outline text format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1" marL="54756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Second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2" marL="82224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Third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3" marL="109692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Fourth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4" marL="1389240" indent="-18288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Fifth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5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Sixth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6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Seventh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4"/>
          </p:nvPr>
        </p:nvSpPr>
        <p:spPr>
          <a:xfrm>
            <a:off x="6171840" y="4628880"/>
            <a:ext cx="25146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5"/>
          </p:nvPr>
        </p:nvSpPr>
        <p:spPr>
          <a:xfrm>
            <a:off x="456840" y="4628880"/>
            <a:ext cx="335268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6"/>
          </p:nvPr>
        </p:nvSpPr>
        <p:spPr>
          <a:xfrm>
            <a:off x="3809880" y="4628880"/>
            <a:ext cx="18288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912E5B9-82CB-44E9-891A-621085F7FE18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Rectangle 6"/>
          <p:cNvGrpSpPr/>
          <p:nvPr/>
        </p:nvGrpSpPr>
        <p:grpSpPr>
          <a:xfrm>
            <a:off x="0" y="3828960"/>
            <a:ext cx="9144000" cy="1316160"/>
            <a:chOff x="0" y="3828960"/>
            <a:chExt cx="9144000" cy="1316160"/>
          </a:xfrm>
        </p:grpSpPr>
        <p:pic>
          <p:nvPicPr>
            <p:cNvPr id="31" name="Rectangle 6" descr=""/>
            <p:cNvPicPr/>
            <p:nvPr/>
          </p:nvPicPr>
          <p:blipFill>
            <a:blip r:embed="rId3"/>
            <a:stretch/>
          </p:blipFill>
          <p:spPr>
            <a:xfrm>
              <a:off x="0" y="3828960"/>
              <a:ext cx="9144000" cy="1316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" name=""/>
            <p:cNvSpPr/>
            <p:nvPr/>
          </p:nvSpPr>
          <p:spPr>
            <a:xfrm>
              <a:off x="0" y="3828960"/>
              <a:ext cx="9144000" cy="131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3" name="Rectangle 7"/>
          <p:cNvGrpSpPr/>
          <p:nvPr/>
        </p:nvGrpSpPr>
        <p:grpSpPr>
          <a:xfrm>
            <a:off x="0" y="0"/>
            <a:ext cx="9144000" cy="3828960"/>
            <a:chOff x="0" y="0"/>
            <a:chExt cx="9144000" cy="3828960"/>
          </a:xfrm>
        </p:grpSpPr>
        <p:pic>
          <p:nvPicPr>
            <p:cNvPr id="34" name="Rectangle 7" descr="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" name=""/>
            <p:cNvSpPr/>
            <p:nvPr/>
          </p:nvSpPr>
          <p:spPr>
            <a:xfrm>
              <a:off x="0" y="0"/>
              <a:ext cx="9144000" cy="38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6" name="Rectangle 8"/>
          <p:cNvSpPr/>
          <p:nvPr/>
        </p:nvSpPr>
        <p:spPr>
          <a:xfrm>
            <a:off x="0" y="282564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7" name="Oval 9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38" name="Oval 9" descr=""/>
            <p:cNvPicPr/>
            <p:nvPr/>
          </p:nvPicPr>
          <p:blipFill>
            <a:blip r:embed="rId5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40" name="Rectangle 6"/>
          <p:cNvGrpSpPr/>
          <p:nvPr/>
        </p:nvGrpSpPr>
        <p:grpSpPr>
          <a:xfrm>
            <a:off x="0" y="2901960"/>
            <a:ext cx="9144000" cy="2242800"/>
            <a:chOff x="0" y="2901960"/>
            <a:chExt cx="9144000" cy="2242800"/>
          </a:xfrm>
        </p:grpSpPr>
        <p:pic>
          <p:nvPicPr>
            <p:cNvPr id="41" name="Rectangle 6" descr=""/>
            <p:cNvPicPr/>
            <p:nvPr/>
          </p:nvPicPr>
          <p:blipFill>
            <a:blip r:embed="rId6"/>
            <a:stretch/>
          </p:blipFill>
          <p:spPr>
            <a:xfrm>
              <a:off x="0" y="2903040"/>
              <a:ext cx="9144000" cy="2241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" name=""/>
            <p:cNvSpPr/>
            <p:nvPr/>
          </p:nvSpPr>
          <p:spPr>
            <a:xfrm>
              <a:off x="0" y="2901960"/>
              <a:ext cx="9144000" cy="224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43" name="Rectangle 7"/>
          <p:cNvGrpSpPr/>
          <p:nvPr/>
        </p:nvGrpSpPr>
        <p:grpSpPr>
          <a:xfrm>
            <a:off x="0" y="0"/>
            <a:ext cx="9144000" cy="2901960"/>
            <a:chOff x="0" y="0"/>
            <a:chExt cx="9144000" cy="2901960"/>
          </a:xfrm>
        </p:grpSpPr>
        <p:pic>
          <p:nvPicPr>
            <p:cNvPr id="44" name="Rectangle 7" descr=""/>
            <p:cNvPicPr/>
            <p:nvPr/>
          </p:nvPicPr>
          <p:blipFill>
            <a:blip r:embed="rId7"/>
            <a:stretch/>
          </p:blipFill>
          <p:spPr>
            <a:xfrm>
              <a:off x="0" y="0"/>
              <a:ext cx="9144000" cy="290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" name=""/>
            <p:cNvSpPr/>
            <p:nvPr/>
          </p:nvSpPr>
          <p:spPr>
            <a:xfrm>
              <a:off x="0" y="0"/>
              <a:ext cx="9144000" cy="29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6" name="Rectangle 8"/>
          <p:cNvSpPr/>
          <p:nvPr/>
        </p:nvSpPr>
        <p:spPr>
          <a:xfrm>
            <a:off x="0" y="198900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7" name="Oval 9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48" name="Oval 9" descr=""/>
            <p:cNvPicPr/>
            <p:nvPr/>
          </p:nvPicPr>
          <p:blipFill>
            <a:blip r:embed="rId8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9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793520" y="3279600"/>
            <a:ext cx="6512040" cy="8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6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1" lang="ru-RU" sz="4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143000" y="549000"/>
            <a:ext cx="6400800" cy="260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2860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Click to edit the outline text format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1" marL="54756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Second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2" marL="82224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Third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3" marL="109692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Fourth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4" marL="1389240" indent="-18288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Fifth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5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Sixth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6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Seventh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7"/>
          </p:nvPr>
        </p:nvSpPr>
        <p:spPr>
          <a:xfrm>
            <a:off x="6171840" y="4628880"/>
            <a:ext cx="25146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8"/>
          </p:nvPr>
        </p:nvSpPr>
        <p:spPr>
          <a:xfrm>
            <a:off x="456840" y="4628880"/>
            <a:ext cx="335268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9"/>
          </p:nvPr>
        </p:nvSpPr>
        <p:spPr>
          <a:xfrm>
            <a:off x="3809880" y="4628880"/>
            <a:ext cx="18288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44B0893-031D-4FB1-8AA8-EABEF43DC0D1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Rectangle 7"/>
          <p:cNvGrpSpPr/>
          <p:nvPr/>
        </p:nvGrpSpPr>
        <p:grpSpPr>
          <a:xfrm>
            <a:off x="0" y="2901960"/>
            <a:ext cx="9144000" cy="2242800"/>
            <a:chOff x="0" y="2901960"/>
            <a:chExt cx="9144000" cy="2242800"/>
          </a:xfrm>
        </p:grpSpPr>
        <p:pic>
          <p:nvPicPr>
            <p:cNvPr id="56" name="Rectangle 7" descr=""/>
            <p:cNvPicPr/>
            <p:nvPr/>
          </p:nvPicPr>
          <p:blipFill>
            <a:blip r:embed="rId3"/>
            <a:stretch/>
          </p:blipFill>
          <p:spPr>
            <a:xfrm>
              <a:off x="0" y="2903040"/>
              <a:ext cx="9144000" cy="2241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" name=""/>
            <p:cNvSpPr/>
            <p:nvPr/>
          </p:nvSpPr>
          <p:spPr>
            <a:xfrm>
              <a:off x="0" y="2901960"/>
              <a:ext cx="9144000" cy="224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8" name="Rectangle 8"/>
          <p:cNvGrpSpPr/>
          <p:nvPr/>
        </p:nvGrpSpPr>
        <p:grpSpPr>
          <a:xfrm>
            <a:off x="0" y="0"/>
            <a:ext cx="9144000" cy="2901960"/>
            <a:chOff x="0" y="0"/>
            <a:chExt cx="9144000" cy="2901960"/>
          </a:xfrm>
        </p:grpSpPr>
        <p:pic>
          <p:nvPicPr>
            <p:cNvPr id="59" name="Rectangle 8" descr="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9144000" cy="290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" name=""/>
            <p:cNvSpPr/>
            <p:nvPr/>
          </p:nvSpPr>
          <p:spPr>
            <a:xfrm>
              <a:off x="0" y="0"/>
              <a:ext cx="9144000" cy="29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1" name="Rectangle 9"/>
          <p:cNvSpPr/>
          <p:nvPr/>
        </p:nvSpPr>
        <p:spPr>
          <a:xfrm>
            <a:off x="0" y="198900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2" name="Oval 10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63" name="Oval 10" descr=""/>
            <p:cNvPicPr/>
            <p:nvPr/>
          </p:nvPicPr>
          <p:blipFill>
            <a:blip r:embed="rId5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3520" y="3279600"/>
            <a:ext cx="6512040" cy="8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6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1" lang="ru-RU" sz="4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143000" y="549000"/>
            <a:ext cx="6400800" cy="260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2860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Click to edit the outline text format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1" marL="54756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Second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2" marL="82224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Third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3" marL="109692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Fourth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4" marL="1389240" indent="-18288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Fifth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5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Sixth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6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Seventh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dt" idx="10"/>
          </p:nvPr>
        </p:nvSpPr>
        <p:spPr>
          <a:xfrm>
            <a:off x="6171840" y="4628880"/>
            <a:ext cx="25146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ftr" idx="11"/>
          </p:nvPr>
        </p:nvSpPr>
        <p:spPr>
          <a:xfrm>
            <a:off x="456840" y="4628880"/>
            <a:ext cx="335268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sldNum" idx="12"/>
          </p:nvPr>
        </p:nvSpPr>
        <p:spPr>
          <a:xfrm>
            <a:off x="3809880" y="4628880"/>
            <a:ext cx="18288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C878999-58A7-45A9-B58C-E558D9F11AD1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6;p1"/>
          <p:cNvSpPr/>
          <p:nvPr/>
        </p:nvSpPr>
        <p:spPr>
          <a:xfrm>
            <a:off x="687240" y="244440"/>
            <a:ext cx="7712280" cy="35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Физикалық және химиялық құбылыстар.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Жаратылыстану сабағы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5-сынып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Прямоугольник 4"/>
          <p:cNvSpPr/>
          <p:nvPr/>
        </p:nvSpPr>
        <p:spPr>
          <a:xfrm>
            <a:off x="1052640" y="138240"/>
            <a:ext cx="75816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F5CF6A7-2B47-4E01-9215-066E076BE43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TextBox 8"/>
          <p:cNvSpPr/>
          <p:nvPr/>
        </p:nvSpPr>
        <p:spPr>
          <a:xfrm>
            <a:off x="351000" y="1181160"/>
            <a:ext cx="8793000" cy="29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Бүгінгі сабақта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Физикалық және химиялық құбылыстар</a:t>
            </a:r>
            <a:r>
              <a:rPr b="0" lang="en-GB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»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анықтамасын білдім</a:t>
            </a:r>
            <a:r>
              <a:rPr b="0" lang="en-GB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Химиялық реакциялардың белгілерін білдім</a:t>
            </a:r>
            <a:r>
              <a:rPr b="0" lang="en-GB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Физикалық және химиялық құбылыстарды ажырата білдім</a:t>
            </a:r>
            <a:r>
              <a:rPr b="0" lang="en-GB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Физикалық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және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химиялық құбылыстарды қандай негізгі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белгілері бойынша ажыратылуын түсіндім</a:t>
            </a:r>
            <a:r>
              <a:rPr b="0" lang="en-GB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;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10"/>
          <p:cNvSpPr/>
          <p:nvPr/>
        </p:nvSpPr>
        <p:spPr>
          <a:xfrm>
            <a:off x="3590640" y="317520"/>
            <a:ext cx="1717920" cy="4374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омер слайда 1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1F5BD55-654C-4C94-9437-56B2BBC20FBC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"/>
          <p:cNvSpPr txBox="1"/>
          <p:nvPr/>
        </p:nvSpPr>
        <p:spPr>
          <a:xfrm>
            <a:off x="371160" y="549000"/>
            <a:ext cx="8358120" cy="4235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Оқу мақсаттары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5.3.1.4- физикалық және химиялық құбылыстарды ажырату, сипаттайды және бөлу әдістерін ұсыну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Сабақ мақсаты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Физикалық және химиялық құбылыстарды ажырата білесіз 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Номер слайда 1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ED08683-63C5-4148-8457-983B97A68CAB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5" name="Заголовок 2" descr=""/>
          <p:cNvPicPr/>
          <p:nvPr/>
        </p:nvPicPr>
        <p:blipFill>
          <a:blip r:embed="rId1"/>
          <a:stretch/>
        </p:blipFill>
        <p:spPr>
          <a:xfrm>
            <a:off x="1158840" y="176040"/>
            <a:ext cx="6510240" cy="549360"/>
          </a:xfrm>
          <a:prstGeom prst="rect">
            <a:avLst/>
          </a:prstGeom>
          <a:ln w="0">
            <a:noFill/>
          </a:ln>
        </p:spPr>
      </p:pic>
      <p:sp>
        <p:nvSpPr>
          <p:cNvPr id="76" name=""/>
          <p:cNvSpPr txBox="1"/>
          <p:nvPr/>
        </p:nvSpPr>
        <p:spPr>
          <a:xfrm>
            <a:off x="276120" y="893520"/>
            <a:ext cx="8390160" cy="3795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spcBef>
                <a:spcPts val="55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sp>
        <p:nvSpPr>
          <p:cNvPr id="77" name="Прямоугольник 4"/>
          <p:cNvSpPr/>
          <p:nvPr/>
        </p:nvSpPr>
        <p:spPr>
          <a:xfrm>
            <a:off x="3041640" y="1041480"/>
            <a:ext cx="2816280" cy="457200"/>
          </a:xfrm>
          <a:prstGeom prst="rect">
            <a:avLst/>
          </a:prstGeom>
          <a:gradFill rotWithShape="0"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 blurRad="0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Құбылыстар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8" name="Прямая со стрелкой 6"/>
          <p:cNvCxnSpPr/>
          <p:nvPr/>
        </p:nvCxnSpPr>
        <p:spPr>
          <a:xfrm flipH="1">
            <a:off x="2604240" y="1498680"/>
            <a:ext cx="437400" cy="351360"/>
          </a:xfrm>
          <a:prstGeom prst="straightConnector1">
            <a:avLst/>
          </a:prstGeom>
          <a:ln w="9360">
            <a:solidFill>
              <a:srgbClr val="4e67c8"/>
            </a:solidFill>
            <a:miter/>
            <a:tailEnd len="med" type="arrow" w="med"/>
          </a:ln>
        </p:spPr>
      </p:cxnSp>
      <p:cxnSp>
        <p:nvCxnSpPr>
          <p:cNvPr id="79" name="Прямая со стрелкой 8"/>
          <p:cNvCxnSpPr>
            <a:endCxn id="80" idx="0"/>
          </p:cNvCxnSpPr>
          <p:nvPr/>
        </p:nvCxnSpPr>
        <p:spPr>
          <a:xfrm>
            <a:off x="5857560" y="1498320"/>
            <a:ext cx="851400" cy="383400"/>
          </a:xfrm>
          <a:prstGeom prst="straightConnector1">
            <a:avLst/>
          </a:prstGeom>
          <a:ln w="9360">
            <a:solidFill>
              <a:srgbClr val="4e67c8"/>
            </a:solidFill>
            <a:miter/>
            <a:tailEnd len="med" type="arrow" w="med"/>
          </a:ln>
        </p:spPr>
      </p:cxnSp>
      <p:sp>
        <p:nvSpPr>
          <p:cNvPr id="81" name="Прямоугольник 9"/>
          <p:cNvSpPr/>
          <p:nvPr/>
        </p:nvSpPr>
        <p:spPr>
          <a:xfrm>
            <a:off x="1403280" y="1849320"/>
            <a:ext cx="1989360" cy="489240"/>
          </a:xfrm>
          <a:prstGeom prst="rect">
            <a:avLst/>
          </a:prstGeom>
          <a:gradFill rotWithShape="0"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 blurRad="0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Физикалық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Прямоугольник 11"/>
          <p:cNvSpPr/>
          <p:nvPr/>
        </p:nvSpPr>
        <p:spPr>
          <a:xfrm>
            <a:off x="5624640" y="1881360"/>
            <a:ext cx="2168280" cy="457200"/>
          </a:xfrm>
          <a:prstGeom prst="rect">
            <a:avLst/>
          </a:prstGeom>
          <a:gradFill rotWithShape="0"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 blurRad="0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Химиялық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Номер слайда 1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6E32D8E-D0D6-4646-9FB3-22A3E624FCB7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Заголовок 2" descr=""/>
          <p:cNvPicPr/>
          <p:nvPr/>
        </p:nvPicPr>
        <p:blipFill>
          <a:blip r:embed="rId1"/>
          <a:stretch/>
        </p:blipFill>
        <p:spPr>
          <a:xfrm>
            <a:off x="1200240" y="208080"/>
            <a:ext cx="6511680" cy="663480"/>
          </a:xfrm>
          <a:prstGeom prst="rect">
            <a:avLst/>
          </a:prstGeom>
          <a:ln w="0">
            <a:noFill/>
          </a:ln>
        </p:spPr>
      </p:pic>
      <p:sp>
        <p:nvSpPr>
          <p:cNvPr id="84" name=""/>
          <p:cNvSpPr txBox="1"/>
          <p:nvPr/>
        </p:nvSpPr>
        <p:spPr>
          <a:xfrm>
            <a:off x="436680" y="1239840"/>
            <a:ext cx="8238960" cy="3417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just">
              <a:lnSpc>
                <a:spcPct val="100000"/>
              </a:lnSpc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Физикалық құбылыс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 – кезінде дененің пішіні, заттың агрегаттық күйі өзгеріске ұшырайды, ал олардың құрамы өзгермейді. Физикалық құбылысқа металдардың балқуы, қардың еруі, судың буға айналуы, қағазды қию, шыны ыдыстың сынуы т.б. </a:t>
            </a:r>
            <a:r>
              <a:rPr b="0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>
              <a:lnSpc>
                <a:spcPct val="120000"/>
              </a:lnSpc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pic>
        <p:nvPicPr>
          <p:cNvPr id="85" name="Picture 2" descr=""/>
          <p:cNvPicPr/>
          <p:nvPr/>
        </p:nvPicPr>
        <p:blipFill>
          <a:blip r:embed="rId2"/>
          <a:stretch/>
        </p:blipFill>
        <p:spPr>
          <a:xfrm>
            <a:off x="5268960" y="3222720"/>
            <a:ext cx="2349360" cy="156348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3" descr=""/>
          <p:cNvPicPr/>
          <p:nvPr/>
        </p:nvPicPr>
        <p:blipFill>
          <a:blip r:embed="rId3"/>
          <a:stretch/>
        </p:blipFill>
        <p:spPr>
          <a:xfrm>
            <a:off x="1701720" y="3222720"/>
            <a:ext cx="2187720" cy="168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Номер слайда 1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EB7E28-8DEB-45DC-9CF3-07674867C4B3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" name="Заголовок 2" descr=""/>
          <p:cNvPicPr/>
          <p:nvPr/>
        </p:nvPicPr>
        <p:blipFill>
          <a:blip r:embed="rId1"/>
          <a:stretch/>
        </p:blipFill>
        <p:spPr>
          <a:xfrm>
            <a:off x="1219320" y="219240"/>
            <a:ext cx="6510240" cy="549000"/>
          </a:xfrm>
          <a:prstGeom prst="rect">
            <a:avLst/>
          </a:prstGeom>
          <a:ln w="0">
            <a:noFill/>
          </a:ln>
        </p:spPr>
      </p:pic>
      <p:sp>
        <p:nvSpPr>
          <p:cNvPr id="89" name=""/>
          <p:cNvSpPr txBox="1"/>
          <p:nvPr/>
        </p:nvSpPr>
        <p:spPr>
          <a:xfrm>
            <a:off x="382680" y="988560"/>
            <a:ext cx="8453520" cy="3614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182520">
              <a:lnSpc>
                <a:spcPct val="100000"/>
              </a:lnSpc>
              <a:spcBef>
                <a:spcPts val="34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228600" indent="-18252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Жарық шығару құбылысы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228600" indent="-18252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Жылу құбылысы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228600" indent="-18252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Дыбыстық құбылыс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228600" indent="-18252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Электрлік құбылыс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228600" indent="-18252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Магниттік құбылыс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Номер слайда 1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2D1B7DE-229F-4F97-ADA9-BC9DA99B6568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1" name="Заголовок 2" descr=""/>
          <p:cNvPicPr/>
          <p:nvPr/>
        </p:nvPicPr>
        <p:blipFill>
          <a:blip r:embed="rId1"/>
          <a:stretch/>
        </p:blipFill>
        <p:spPr>
          <a:xfrm>
            <a:off x="1073160" y="176040"/>
            <a:ext cx="6510240" cy="567000"/>
          </a:xfrm>
          <a:prstGeom prst="rect">
            <a:avLst/>
          </a:prstGeom>
          <a:ln w="0">
            <a:noFill/>
          </a:ln>
        </p:spPr>
      </p:pic>
      <p:sp>
        <p:nvSpPr>
          <p:cNvPr id="92" name=""/>
          <p:cNvSpPr txBox="1"/>
          <p:nvPr/>
        </p:nvSpPr>
        <p:spPr>
          <a:xfrm>
            <a:off x="318960" y="914040"/>
            <a:ext cx="8591760" cy="3753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Берілген суреттердің ішінен физикалық құбылыстарды көрсет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Дескриптор: Берілген суреттердің ішінен физикалық құбылыстарды көрсетеді.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pic>
        <p:nvPicPr>
          <p:cNvPr id="93" name="Picture 3" descr=""/>
          <p:cNvPicPr/>
          <p:nvPr/>
        </p:nvPicPr>
        <p:blipFill>
          <a:blip r:embed="rId2"/>
          <a:stretch/>
        </p:blipFill>
        <p:spPr>
          <a:xfrm>
            <a:off x="460440" y="1424160"/>
            <a:ext cx="1846080" cy="144612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4" descr=""/>
          <p:cNvPicPr/>
          <p:nvPr/>
        </p:nvPicPr>
        <p:blipFill>
          <a:blip r:embed="rId3"/>
          <a:stretch/>
        </p:blipFill>
        <p:spPr>
          <a:xfrm>
            <a:off x="2509920" y="1424160"/>
            <a:ext cx="1952640" cy="144612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5" descr=""/>
          <p:cNvPicPr/>
          <p:nvPr/>
        </p:nvPicPr>
        <p:blipFill>
          <a:blip r:embed="rId4"/>
          <a:stretch/>
        </p:blipFill>
        <p:spPr>
          <a:xfrm>
            <a:off x="4668840" y="1424160"/>
            <a:ext cx="1838160" cy="144612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6" descr="https://bilimland.kz/upload/content/platform_lessons/L_11324/3.jpg?v1512359930636"/>
          <p:cNvPicPr/>
          <p:nvPr/>
        </p:nvPicPr>
        <p:blipFill>
          <a:blip r:embed="rId5"/>
          <a:stretch/>
        </p:blipFill>
        <p:spPr>
          <a:xfrm>
            <a:off x="6645240" y="1455840"/>
            <a:ext cx="1690560" cy="14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 1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AE33C5C-AB19-4D33-9E73-0703E19545B3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8" name="Заголовок 2" descr=""/>
          <p:cNvPicPr/>
          <p:nvPr/>
        </p:nvPicPr>
        <p:blipFill>
          <a:blip r:embed="rId1"/>
          <a:stretch/>
        </p:blipFill>
        <p:spPr>
          <a:xfrm>
            <a:off x="1305000" y="219240"/>
            <a:ext cx="6510240" cy="549000"/>
          </a:xfrm>
          <a:prstGeom prst="rect">
            <a:avLst/>
          </a:prstGeom>
          <a:ln w="0">
            <a:noFill/>
          </a:ln>
        </p:spPr>
      </p:pic>
      <p:sp>
        <p:nvSpPr>
          <p:cNvPr id="99" name=""/>
          <p:cNvSpPr txBox="1"/>
          <p:nvPr/>
        </p:nvSpPr>
        <p:spPr>
          <a:xfrm>
            <a:off x="436320" y="988920"/>
            <a:ext cx="8335800" cy="3710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Химиялық құбылыс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 – кезінде бір заттар екінші бір заттарға айналады, яғни жаңа зат түзіледі. Химиялық құбылыстарды </a:t>
            </a: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химиялық реакциялар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 деп атайды. 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Мысалы: Сүттің ашуы, шөптердің шіруі, асқазандағы астың қорытылуы, бензиннің жануы т.б.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2"/>
          <a:stretch/>
        </p:blipFill>
        <p:spPr>
          <a:xfrm>
            <a:off x="698400" y="2973240"/>
            <a:ext cx="1793880" cy="172584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3"/>
          <a:stretch/>
        </p:blipFill>
        <p:spPr>
          <a:xfrm>
            <a:off x="2700360" y="2973240"/>
            <a:ext cx="2498760" cy="159732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4" descr=""/>
          <p:cNvPicPr/>
          <p:nvPr/>
        </p:nvPicPr>
        <p:blipFill>
          <a:blip r:embed="rId4"/>
          <a:stretch/>
        </p:blipFill>
        <p:spPr>
          <a:xfrm>
            <a:off x="5506920" y="2943360"/>
            <a:ext cx="2212920" cy="165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омер слайда 1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888654-C1BF-4FDA-83E5-98B2FD09B7CD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4" name="Заголовок 2" descr=""/>
          <p:cNvPicPr/>
          <p:nvPr/>
        </p:nvPicPr>
        <p:blipFill>
          <a:blip r:embed="rId1"/>
          <a:stretch/>
        </p:blipFill>
        <p:spPr>
          <a:xfrm>
            <a:off x="1274760" y="244440"/>
            <a:ext cx="6521400" cy="712800"/>
          </a:xfrm>
          <a:prstGeom prst="rect">
            <a:avLst/>
          </a:prstGeom>
          <a:ln w="0">
            <a:noFill/>
          </a:ln>
        </p:spPr>
      </p:pic>
      <p:sp>
        <p:nvSpPr>
          <p:cNvPr id="105" name=""/>
          <p:cNvSpPr txBox="1"/>
          <p:nvPr/>
        </p:nvSpPr>
        <p:spPr>
          <a:xfrm>
            <a:off x="404280" y="1122480"/>
            <a:ext cx="8377560" cy="3535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 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Тұнбаның түзілуі 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Түстің өзгеруі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Жылудың бөлінуі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Жылуды сіңіре жүруі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Газдың бөлінуі    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Номер слайда 1"/>
          <p:cNvSpPr/>
          <p:nvPr/>
        </p:nvSpPr>
        <p:spPr>
          <a:xfrm>
            <a:off x="3830760" y="4640400"/>
            <a:ext cx="18288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05A02C9-8935-4529-AD5F-B1EF6A95DAAF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" name="Заголовок 2" descr=""/>
          <p:cNvPicPr/>
          <p:nvPr/>
        </p:nvPicPr>
        <p:blipFill>
          <a:blip r:embed="rId1"/>
          <a:stretch/>
        </p:blipFill>
        <p:spPr>
          <a:xfrm>
            <a:off x="1274760" y="165240"/>
            <a:ext cx="6510240" cy="590400"/>
          </a:xfrm>
          <a:prstGeom prst="rect">
            <a:avLst/>
          </a:prstGeom>
          <a:ln w="0">
            <a:noFill/>
          </a:ln>
        </p:spPr>
      </p:pic>
      <p:sp>
        <p:nvSpPr>
          <p:cNvPr id="108" name=""/>
          <p:cNvSpPr txBox="1"/>
          <p:nvPr/>
        </p:nvSpPr>
        <p:spPr>
          <a:xfrm>
            <a:off x="350640" y="925200"/>
            <a:ext cx="8559720" cy="4051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lnSpcReduction="9999"/>
          </a:bodyPr>
          <a:p>
            <a:pPr marL="44280">
              <a:lnSpc>
                <a:spcPct val="9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Суреттерге қарап химиялық реакциялардың белгілерін сәйкестендір.                                             А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9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Газдың бөлінуі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9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Тұнбаның түзілуі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9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Түсінің өзгеруі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9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9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9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                                         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9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                                              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Б                              В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9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pic>
        <p:nvPicPr>
          <p:cNvPr id="109" name="Picture 7" descr=""/>
          <p:cNvPicPr/>
          <p:nvPr/>
        </p:nvPicPr>
        <p:blipFill>
          <a:blip r:embed="rId2"/>
          <a:stretch/>
        </p:blipFill>
        <p:spPr>
          <a:xfrm>
            <a:off x="4911840" y="1743120"/>
            <a:ext cx="1871640" cy="124452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8" descr=""/>
          <p:cNvPicPr/>
          <p:nvPr/>
        </p:nvPicPr>
        <p:blipFill>
          <a:blip r:embed="rId3"/>
          <a:stretch/>
        </p:blipFill>
        <p:spPr>
          <a:xfrm>
            <a:off x="3540240" y="3024360"/>
            <a:ext cx="1681200" cy="132372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4" descr=""/>
          <p:cNvPicPr/>
          <p:nvPr/>
        </p:nvPicPr>
        <p:blipFill>
          <a:blip r:embed="rId4"/>
          <a:stretch/>
        </p:blipFill>
        <p:spPr>
          <a:xfrm>
            <a:off x="6296040" y="3021120"/>
            <a:ext cx="1370160" cy="139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nodeType="clickEffect" fill="hold">
                      <p:stCondLst>
                        <p:cond delay="indefinite"/>
                      </p:stCondLst>
                      <p:childTnLst>
                        <p:par>
                          <p:cTn id="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2024-10-30T18:40:59Z</dcterms:modified>
  <cp:revision>273</cp:revision>
  <dc:subject/>
  <dc:title>Презентация PowerPoint</dc:title>
</cp:coreProperties>
</file>