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9.png" ContentType="image/png"/>
  <Override PartName="/ppt/media/image17.png" ContentType="image/png"/>
  <Override PartName="/ppt/media/image5.png" ContentType="image/png"/>
  <Override PartName="/ppt/media/image13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png" ContentType="image/png"/>
  <Override PartName="/ppt/media/image12.png" ContentType="image/png"/>
  <Override PartName="/ppt/media/image15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2.png" ContentType="image/png"/>
  <Override PartName="/ppt/media/image10.png" ContentType="image/png"/>
  <Override PartName="/ppt/media/image18.png" ContentType="image/png"/>
  <Override PartName="/ppt/media/image14.png" ContentType="image/png"/>
  <Override PartName="/ppt/media/image6.png" ContentType="image/png"/>
  <Override PartName="/ppt/media/image19.png" ContentType="image/png"/>
  <Override PartName="/ppt/media/image20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dt" idx="13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Img"/>
          </p:nvPr>
        </p:nvSpPr>
        <p:spPr>
          <a:xfrm>
            <a:off x="422280" y="1240920"/>
            <a:ext cx="595332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Trebuchet MS"/>
              </a:rPr>
              <a:t>Click to move the slide</a:t>
            </a:r>
            <a:endParaRPr b="1" lang="ru-RU" sz="4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87360" indent="-193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14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15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57D012C-C779-476E-80A0-05BEB7715DE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960" cy="33498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387360" indent="-193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26CD12-3848-4536-B89B-68873F425BE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7981A6-1C26-4867-97AA-CDA336BD7AF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Trebuchet MS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1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2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3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BB6C33-DC67-4A59-83FF-14FD6A91B704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ectangle 10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16" name="Rectangle 10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8" name="Rectangle 11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19" name="Rectangle 11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1" name="Rectangle 12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2" name="Oval 13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23" name="Oval 13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Trebuchet MS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9F324CC-E742-446C-B75C-4F9A48E658EB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Rectangle 6"/>
          <p:cNvGrpSpPr/>
          <p:nvPr/>
        </p:nvGrpSpPr>
        <p:grpSpPr>
          <a:xfrm>
            <a:off x="0" y="3828960"/>
            <a:ext cx="9144000" cy="1316160"/>
            <a:chOff x="0" y="3828960"/>
            <a:chExt cx="9144000" cy="1316160"/>
          </a:xfrm>
        </p:grpSpPr>
        <p:pic>
          <p:nvPicPr>
            <p:cNvPr id="31" name="Rectangle 6" descr=""/>
            <p:cNvPicPr/>
            <p:nvPr/>
          </p:nvPicPr>
          <p:blipFill>
            <a:blip r:embed="rId3"/>
            <a:stretch/>
          </p:blipFill>
          <p:spPr>
            <a:xfrm>
              <a:off x="0" y="3828960"/>
              <a:ext cx="9144000" cy="131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" name=""/>
            <p:cNvSpPr/>
            <p:nvPr/>
          </p:nvSpPr>
          <p:spPr>
            <a:xfrm>
              <a:off x="0" y="3828960"/>
              <a:ext cx="9144000" cy="1314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33" name="Rectangle 7"/>
          <p:cNvGrpSpPr/>
          <p:nvPr/>
        </p:nvGrpSpPr>
        <p:grpSpPr>
          <a:xfrm>
            <a:off x="0" y="0"/>
            <a:ext cx="9144000" cy="3828960"/>
            <a:chOff x="0" y="0"/>
            <a:chExt cx="9144000" cy="3828960"/>
          </a:xfrm>
        </p:grpSpPr>
        <p:pic>
          <p:nvPicPr>
            <p:cNvPr id="34" name="Rectangle 7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5" name=""/>
            <p:cNvSpPr/>
            <p:nvPr/>
          </p:nvSpPr>
          <p:spPr>
            <a:xfrm>
              <a:off x="0" y="0"/>
              <a:ext cx="9144000" cy="3828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36" name="Rectangle 8"/>
          <p:cNvSpPr/>
          <p:nvPr/>
        </p:nvSpPr>
        <p:spPr>
          <a:xfrm>
            <a:off x="0" y="282564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38" name="Oval 9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0" name="Rectangle 6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41" name="Rectangle 6" descr=""/>
            <p:cNvPicPr/>
            <p:nvPr/>
          </p:nvPicPr>
          <p:blipFill>
            <a:blip r:embed="rId6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43" name="Rectangle 7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44" name="Rectangle 7" descr=""/>
            <p:cNvPicPr/>
            <p:nvPr/>
          </p:nvPicPr>
          <p:blipFill>
            <a:blip r:embed="rId7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5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6" name="Rectangle 8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7" name="Oval 9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48" name="Oval 9" descr=""/>
            <p:cNvPicPr/>
            <p:nvPr/>
          </p:nvPicPr>
          <p:blipFill>
            <a:blip r:embed="rId8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Trebuchet MS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7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ftr" idx="8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sldNum" idx="9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DCCDA9-2310-4F4A-AFC2-71726CB7A134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Rectangle 7"/>
          <p:cNvGrpSpPr/>
          <p:nvPr/>
        </p:nvGrpSpPr>
        <p:grpSpPr>
          <a:xfrm>
            <a:off x="0" y="2901960"/>
            <a:ext cx="9144000" cy="2242800"/>
            <a:chOff x="0" y="2901960"/>
            <a:chExt cx="9144000" cy="2242800"/>
          </a:xfrm>
        </p:grpSpPr>
        <p:pic>
          <p:nvPicPr>
            <p:cNvPr id="56" name="Rectangle 7" descr=""/>
            <p:cNvPicPr/>
            <p:nvPr/>
          </p:nvPicPr>
          <p:blipFill>
            <a:blip r:embed="rId3"/>
            <a:stretch/>
          </p:blipFill>
          <p:spPr>
            <a:xfrm>
              <a:off x="0" y="2903040"/>
              <a:ext cx="9144000" cy="2241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"/>
            <p:cNvSpPr/>
            <p:nvPr/>
          </p:nvSpPr>
          <p:spPr>
            <a:xfrm>
              <a:off x="0" y="2901960"/>
              <a:ext cx="9144000" cy="2241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8" name="Rectangle 8"/>
          <p:cNvGrpSpPr/>
          <p:nvPr/>
        </p:nvGrpSpPr>
        <p:grpSpPr>
          <a:xfrm>
            <a:off x="0" y="0"/>
            <a:ext cx="9144000" cy="2901960"/>
            <a:chOff x="0" y="0"/>
            <a:chExt cx="9144000" cy="2901960"/>
          </a:xfrm>
        </p:grpSpPr>
        <p:pic>
          <p:nvPicPr>
            <p:cNvPr id="59" name="Rectangle 8" descr="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9144000" cy="2901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" name=""/>
            <p:cNvSpPr/>
            <p:nvPr/>
          </p:nvSpPr>
          <p:spPr>
            <a:xfrm>
              <a:off x="0" y="0"/>
              <a:ext cx="9144000" cy="29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1" name="Rectangle 9"/>
          <p:cNvSpPr/>
          <p:nvPr/>
        </p:nvSpPr>
        <p:spPr>
          <a:xfrm>
            <a:off x="0" y="1989000"/>
            <a:ext cx="9144000" cy="1714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2" name="Oval 10"/>
          <p:cNvGrpSpPr/>
          <p:nvPr/>
        </p:nvGrpSpPr>
        <p:grpSpPr>
          <a:xfrm>
            <a:off x="0" y="1200240"/>
            <a:ext cx="9144000" cy="3828960"/>
            <a:chOff x="0" y="1200240"/>
            <a:chExt cx="9144000" cy="3828960"/>
          </a:xfrm>
        </p:grpSpPr>
        <p:pic>
          <p:nvPicPr>
            <p:cNvPr id="63" name="Oval 10" descr=""/>
            <p:cNvPicPr/>
            <p:nvPr/>
          </p:nvPicPr>
          <p:blipFill>
            <a:blip r:embed="rId5"/>
            <a:stretch/>
          </p:blipFill>
          <p:spPr>
            <a:xfrm>
              <a:off x="0" y="1200240"/>
              <a:ext cx="9144000" cy="3828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4" name=""/>
            <p:cNvSpPr/>
            <p:nvPr/>
          </p:nvSpPr>
          <p:spPr>
            <a:xfrm>
              <a:off x="1339920" y="1760400"/>
              <a:ext cx="6464160" cy="270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520" y="3279600"/>
            <a:ext cx="6512040" cy="85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600" strike="noStrike" u="none">
                <a:solidFill>
                  <a:srgbClr val="000000"/>
                </a:solidFill>
                <a:uFillTx/>
                <a:latin typeface="Trebuchet MS"/>
              </a:rPr>
              <a:t>Click to edit the title text format</a:t>
            </a:r>
            <a:endParaRPr b="1" lang="ru-RU" sz="4600" strike="noStrike" u="none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43000" y="549000"/>
            <a:ext cx="6400800" cy="260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marL="22860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Click to edit the outline text format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1" marL="54756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Second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2" marL="82224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Third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3" marL="1096920" indent="-18252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Fourth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4" marL="1389240" indent="-182880">
              <a:spcBef>
                <a:spcPts val="55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Fifth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5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Sixth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lvl="6" marL="1389240" indent="-182880">
              <a:spcBef>
                <a:spcPts val="550"/>
              </a:spcBef>
              <a:spcAft>
                <a:spcPts val="300"/>
              </a:spcAft>
              <a:buClr>
                <a:srgbClr val="000000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04040"/>
                </a:solidFill>
                <a:uFillTx/>
                <a:latin typeface="Trebuchet MS"/>
              </a:rPr>
              <a:t>Seventh Outline Level</a:t>
            </a: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dt" idx="10"/>
          </p:nvPr>
        </p:nvSpPr>
        <p:spPr>
          <a:xfrm>
            <a:off x="6171840" y="4628880"/>
            <a:ext cx="25146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11"/>
          </p:nvPr>
        </p:nvSpPr>
        <p:spPr>
          <a:xfrm>
            <a:off x="456840" y="4628880"/>
            <a:ext cx="335268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sldNum" idx="12"/>
          </p:nvPr>
        </p:nvSpPr>
        <p:spPr>
          <a:xfrm>
            <a:off x="3809880" y="4628880"/>
            <a:ext cx="1828800" cy="27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1" lang="ru-RU" sz="1200" strike="noStrike" u="none">
                <a:solidFill>
                  <a:srgbClr val="7f7f7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450B32-A60C-49A1-B995-DE588768A751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6;p1"/>
          <p:cNvSpPr/>
          <p:nvPr/>
        </p:nvSpPr>
        <p:spPr>
          <a:xfrm>
            <a:off x="687240" y="255600"/>
            <a:ext cx="7712280" cy="446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Таза заттар және қоспалар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Қоспа түрлері және оларды бөлу әдістері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Жаратылыстану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5 – сынып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4"/>
          <p:cNvSpPr/>
          <p:nvPr/>
        </p:nvSpPr>
        <p:spPr>
          <a:xfrm>
            <a:off x="1052640" y="138240"/>
            <a:ext cx="7581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 2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408DE3-B906-404F-8ABC-23046F14E1FF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Заголовок 3" descr=""/>
          <p:cNvPicPr/>
          <p:nvPr/>
        </p:nvPicPr>
        <p:blipFill>
          <a:blip r:embed="rId1"/>
          <a:stretch/>
        </p:blipFill>
        <p:spPr>
          <a:xfrm>
            <a:off x="268200" y="165240"/>
            <a:ext cx="8467920" cy="1242720"/>
          </a:xfrm>
          <a:prstGeom prst="rect">
            <a:avLst/>
          </a:prstGeom>
          <a:ln w="0">
            <a:noFill/>
          </a:ln>
        </p:spPr>
      </p:pic>
      <p:sp>
        <p:nvSpPr>
          <p:cNvPr id="81" name=""/>
          <p:cNvSpPr txBox="1"/>
          <p:nvPr/>
        </p:nvSpPr>
        <p:spPr>
          <a:xfrm>
            <a:off x="244440" y="1563840"/>
            <a:ext cx="8655120" cy="303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Сабақ мақсаты:</a:t>
            </a:r>
            <a:endParaRPr b="0" lang="ru-RU" sz="16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Таза зат, қоспа зат ұғымдарын түсінеді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Таза зат пен қоспа заттарды бір – бірінен ажырата алады.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Таза заттар мен қоспа заттардың айырмашылығын біле отырып, мысал келтіреді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228600" indent="-18252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Номер слайда 2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8C73387-A8C5-40F6-8443-95120673E64D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" name="Заголовок 3" descr=""/>
          <p:cNvPicPr/>
          <p:nvPr/>
        </p:nvPicPr>
        <p:blipFill>
          <a:blip r:embed="rId1"/>
          <a:stretch/>
        </p:blipFill>
        <p:spPr>
          <a:xfrm>
            <a:off x="457200" y="414360"/>
            <a:ext cx="8229600" cy="712800"/>
          </a:xfrm>
          <a:prstGeom prst="rect">
            <a:avLst/>
          </a:prstGeom>
          <a:ln w="0">
            <a:noFill/>
          </a:ln>
        </p:spPr>
      </p:pic>
      <p:sp>
        <p:nvSpPr>
          <p:cNvPr id="84" name=""/>
          <p:cNvSpPr txBox="1"/>
          <p:nvPr/>
        </p:nvSpPr>
        <p:spPr>
          <a:xfrm>
            <a:off x="350640" y="1339920"/>
            <a:ext cx="8528040" cy="3254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Табиғатта заттар таза күйінде сирек болады, олар көбінесе қоспа түрінде кездеседі.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Таза заттар тұрақты физикалық қасиеті бар заттар. Таза заттардың тұрақты құрамы мен құрылымы болады (қант, ас тұзы). Мысалы: Қантты әртүрлі жолмен дайындап екі түрін алсада, яғни шақпақ, ұнтақ  түрлерін алған кезде қанттың пішіні мен шамасы өзгергенімен, бәрі де бір ғана зат – қанттың бөлшектерінен құралған.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pic>
        <p:nvPicPr>
          <p:cNvPr id="85" name="Picture 6" descr=""/>
          <p:cNvPicPr/>
          <p:nvPr/>
        </p:nvPicPr>
        <p:blipFill>
          <a:blip r:embed="rId2"/>
          <a:stretch/>
        </p:blipFill>
        <p:spPr>
          <a:xfrm>
            <a:off x="1297080" y="2924280"/>
            <a:ext cx="5678280" cy="173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Номер слайда 2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105612-8434-49DE-AE81-C1A670A04D2D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Заголовок 3" descr=""/>
          <p:cNvPicPr/>
          <p:nvPr/>
        </p:nvPicPr>
        <p:blipFill>
          <a:blip r:embed="rId1"/>
          <a:stretch/>
        </p:blipFill>
        <p:spPr>
          <a:xfrm>
            <a:off x="438120" y="371520"/>
            <a:ext cx="8229600" cy="714240"/>
          </a:xfrm>
          <a:prstGeom prst="rect">
            <a:avLst/>
          </a:prstGeom>
          <a:ln w="0">
            <a:noFill/>
          </a:ln>
        </p:spPr>
      </p:pic>
      <p:sp>
        <p:nvSpPr>
          <p:cNvPr id="88" name=""/>
          <p:cNvSpPr txBox="1"/>
          <p:nvPr/>
        </p:nvSpPr>
        <p:spPr>
          <a:xfrm>
            <a:off x="255600" y="1126800"/>
            <a:ext cx="8632800" cy="3467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Қоспа – әртүрлі заттардың жиынтығы. Мысалы: ауа бір ғана заттан құралмайды. Ауа бірнеше газдардың түрінен құралған қоспа, яғни ауа – оттек, азот, көмірқышқыл газынан және т.б. тұрады. 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Қоспалар агрегаттық күйіне байланысты екіге бөлінеді. 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Біртекті немесе гомогенді қоспалар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Әртекті немесе гетерогенді  қоспалар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Біртекті қоспаның құрамына кіретін заттардың бөлшектері жай көзбен , тіпті микроскоппен қараған кездеде көрінбейді. Мысалы: Қанттың судағы ерітіндісі.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>
              <a:lnSpc>
                <a:spcPct val="100000"/>
              </a:lnSpc>
              <a:spcBef>
                <a:spcPts val="45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Әртекті қоспаларды көзбен көріп, қолмен ұстауға келетін қоспа түрі. Мысалы: Ағаш үгіндісі мен құмның қосындысы.</a:t>
            </a:r>
            <a:endParaRPr b="0" lang="ru-RU" sz="18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 3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5A2400C-7FCB-4A7F-B9F9-789025DBE74D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Заголовок 2" descr=""/>
          <p:cNvPicPr/>
          <p:nvPr/>
        </p:nvPicPr>
        <p:blipFill>
          <a:blip r:embed="rId1"/>
          <a:stretch/>
        </p:blipFill>
        <p:spPr>
          <a:xfrm>
            <a:off x="457200" y="255600"/>
            <a:ext cx="8229600" cy="71928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 txBox="1"/>
          <p:nvPr/>
        </p:nvSpPr>
        <p:spPr>
          <a:xfrm>
            <a:off x="531720" y="828720"/>
            <a:ext cx="8506080" cy="3828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spcBef>
                <a:spcPts val="55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92" name="Прямоугольник 2"/>
          <p:cNvSpPr/>
          <p:nvPr/>
        </p:nvSpPr>
        <p:spPr>
          <a:xfrm>
            <a:off x="3094200" y="988920"/>
            <a:ext cx="2317680" cy="61596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Бөлу әдістері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Прямая со стрелкой 4"/>
          <p:cNvCxnSpPr/>
          <p:nvPr/>
        </p:nvCxnSpPr>
        <p:spPr>
          <a:xfrm flipH="1">
            <a:off x="2838600" y="1604880"/>
            <a:ext cx="255960" cy="42624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cxnSp>
        <p:nvCxnSpPr>
          <p:cNvPr id="94" name="Прямая со стрелкой 6"/>
          <p:cNvCxnSpPr/>
          <p:nvPr/>
        </p:nvCxnSpPr>
        <p:spPr>
          <a:xfrm>
            <a:off x="5411520" y="1604520"/>
            <a:ext cx="308520" cy="35136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sp>
        <p:nvSpPr>
          <p:cNvPr id="95" name="Прямоугольник 7"/>
          <p:cNvSpPr/>
          <p:nvPr/>
        </p:nvSpPr>
        <p:spPr>
          <a:xfrm>
            <a:off x="1498680" y="2030400"/>
            <a:ext cx="1765080" cy="60660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Әртекті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8"/>
          <p:cNvSpPr/>
          <p:nvPr/>
        </p:nvSpPr>
        <p:spPr>
          <a:xfrm>
            <a:off x="4572000" y="1955880"/>
            <a:ext cx="2009880" cy="68112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Біртекті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7" name="Прямая со стрелкой 11"/>
          <p:cNvCxnSpPr/>
          <p:nvPr/>
        </p:nvCxnSpPr>
        <p:spPr>
          <a:xfrm flipH="1">
            <a:off x="1244160" y="2711520"/>
            <a:ext cx="254880" cy="45792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cxnSp>
        <p:nvCxnSpPr>
          <p:cNvPr id="98" name="Прямая со стрелкой 13"/>
          <p:cNvCxnSpPr/>
          <p:nvPr/>
        </p:nvCxnSpPr>
        <p:spPr>
          <a:xfrm>
            <a:off x="3263400" y="2637000"/>
            <a:ext cx="213480" cy="40536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sp>
        <p:nvSpPr>
          <p:cNvPr id="99" name="Прямоугольник 14"/>
          <p:cNvSpPr/>
          <p:nvPr/>
        </p:nvSpPr>
        <p:spPr>
          <a:xfrm>
            <a:off x="658800" y="3168720"/>
            <a:ext cx="1106640" cy="45720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rebuchet MS"/>
              </a:rPr>
              <a:t>Тұндыру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15"/>
          <p:cNvSpPr/>
          <p:nvPr/>
        </p:nvSpPr>
        <p:spPr>
          <a:xfrm>
            <a:off x="2519280" y="3105000"/>
            <a:ext cx="1308240" cy="52092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rebuchet MS"/>
              </a:rPr>
              <a:t>Сүзу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Прямая со стрелкой 17"/>
          <p:cNvCxnSpPr/>
          <p:nvPr/>
        </p:nvCxnSpPr>
        <p:spPr>
          <a:xfrm flipH="1">
            <a:off x="2145600" y="2636640"/>
            <a:ext cx="11880" cy="115956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sp>
        <p:nvSpPr>
          <p:cNvPr id="102" name="Прямоугольник 18"/>
          <p:cNvSpPr/>
          <p:nvPr/>
        </p:nvSpPr>
        <p:spPr>
          <a:xfrm>
            <a:off x="1025640" y="3795840"/>
            <a:ext cx="2057400" cy="45720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rebuchet MS"/>
              </a:rPr>
              <a:t>Магнитпен 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3" name="Прямая со стрелкой 3"/>
          <p:cNvCxnSpPr/>
          <p:nvPr/>
        </p:nvCxnSpPr>
        <p:spPr>
          <a:xfrm>
            <a:off x="4571640" y="2637000"/>
            <a:ext cx="1080" cy="40536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cxnSp>
        <p:nvCxnSpPr>
          <p:cNvPr id="104" name="Прямая со стрелкой 9"/>
          <p:cNvCxnSpPr/>
          <p:nvPr/>
        </p:nvCxnSpPr>
        <p:spPr>
          <a:xfrm>
            <a:off x="6581520" y="2637000"/>
            <a:ext cx="1080" cy="468720"/>
          </a:xfrm>
          <a:prstGeom prst="straightConnector1">
            <a:avLst/>
          </a:prstGeom>
          <a:ln w="9360">
            <a:solidFill>
              <a:srgbClr val="4e67c8"/>
            </a:solidFill>
            <a:miter/>
            <a:tailEnd len="med" type="arrow" w="med"/>
          </a:ln>
        </p:spPr>
      </p:cxnSp>
      <p:sp>
        <p:nvSpPr>
          <p:cNvPr id="105" name="Прямоугольник 12"/>
          <p:cNvSpPr/>
          <p:nvPr/>
        </p:nvSpPr>
        <p:spPr>
          <a:xfrm>
            <a:off x="4253040" y="3041640"/>
            <a:ext cx="1158840" cy="58428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rebuchet MS"/>
              </a:rPr>
              <a:t>Буландыру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16"/>
          <p:cNvSpPr/>
          <p:nvPr/>
        </p:nvSpPr>
        <p:spPr>
          <a:xfrm>
            <a:off x="6199200" y="3105000"/>
            <a:ext cx="1797120" cy="520920"/>
          </a:xfrm>
          <a:prstGeom prst="rect">
            <a:avLst/>
          </a:prstGeom>
          <a:solidFill>
            <a:srgbClr val="4e67c8"/>
          </a:solidFill>
          <a:ln w="15840">
            <a:solidFill>
              <a:srgbClr val="1c2b6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rebuchet MS"/>
              </a:rPr>
              <a:t>Айдау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Заголовок 1" descr=""/>
          <p:cNvPicPr/>
          <p:nvPr/>
        </p:nvPicPr>
        <p:blipFill>
          <a:blip r:embed="rId1"/>
          <a:stretch/>
        </p:blipFill>
        <p:spPr>
          <a:xfrm>
            <a:off x="1536840" y="225360"/>
            <a:ext cx="6516720" cy="585720"/>
          </a:xfrm>
          <a:prstGeom prst="rect">
            <a:avLst/>
          </a:prstGeom>
          <a:ln w="0">
            <a:noFill/>
          </a:ln>
        </p:spPr>
      </p:pic>
      <p:sp>
        <p:nvSpPr>
          <p:cNvPr id="108" name=""/>
          <p:cNvSpPr txBox="1"/>
          <p:nvPr/>
        </p:nvSpPr>
        <p:spPr>
          <a:xfrm>
            <a:off x="488880" y="945720"/>
            <a:ext cx="8315280" cy="361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Біртекті қоспа деп- көзбен көруге, арнайы құрылғылардың көмегімен анықтауға келмейтін қоспаның түрін айтады. Мысалы: Ас тұзының судағы ерітіндісі.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09" name="Номер слайда 3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7E782B0-4962-4508-BF0C-C8516E04152C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2"/>
          <a:stretch/>
        </p:blipFill>
        <p:spPr>
          <a:xfrm>
            <a:off x="1158840" y="2190600"/>
            <a:ext cx="5678640" cy="238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Заголовок 1" descr=""/>
          <p:cNvPicPr/>
          <p:nvPr/>
        </p:nvPicPr>
        <p:blipFill>
          <a:blip r:embed="rId1"/>
          <a:stretch/>
        </p:blipFill>
        <p:spPr>
          <a:xfrm>
            <a:off x="1573200" y="225360"/>
            <a:ext cx="6510240" cy="555840"/>
          </a:xfrm>
          <a:prstGeom prst="rect">
            <a:avLst/>
          </a:prstGeom>
          <a:ln w="0">
            <a:noFill/>
          </a:ln>
        </p:spPr>
      </p:pic>
      <p:sp>
        <p:nvSpPr>
          <p:cNvPr id="112" name=""/>
          <p:cNvSpPr txBox="1"/>
          <p:nvPr/>
        </p:nvSpPr>
        <p:spPr>
          <a:xfrm>
            <a:off x="298440" y="956880"/>
            <a:ext cx="8494560" cy="3678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Әртекті қоспа деп- көзбен көруге болатын қоспаның түрін айтады. Мысалы: Құм мен судың қосындысы.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13" name="Номер слайда 3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7BD23EB-D903-4484-86BE-E59E6DD67D33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2"/>
          <a:stretch/>
        </p:blipFill>
        <p:spPr>
          <a:xfrm>
            <a:off x="1987560" y="1955880"/>
            <a:ext cx="4838760" cy="224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Заголовок 1" descr=""/>
          <p:cNvPicPr/>
          <p:nvPr/>
        </p:nvPicPr>
        <p:blipFill>
          <a:blip r:embed="rId1"/>
          <a:stretch/>
        </p:blipFill>
        <p:spPr>
          <a:xfrm>
            <a:off x="1176480" y="152280"/>
            <a:ext cx="6510240" cy="665280"/>
          </a:xfrm>
          <a:prstGeom prst="rect">
            <a:avLst/>
          </a:prstGeom>
          <a:ln w="0">
            <a:noFill/>
          </a:ln>
        </p:spPr>
      </p:pic>
      <p:sp>
        <p:nvSpPr>
          <p:cNvPr id="116" name=""/>
          <p:cNvSpPr txBox="1"/>
          <p:nvPr/>
        </p:nvSpPr>
        <p:spPr>
          <a:xfrm>
            <a:off x="477720" y="934560"/>
            <a:ext cx="8188560" cy="35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Таза және қоспа заттарды бөліп жазу керек.</a:t>
            </a:r>
            <a:r>
              <a:rPr b="1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Берілген мысалдар:</a:t>
            </a: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  қант, тұз, тұз ерітіндісі, темір үгіндісі, балмұздақ, ауа.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Дескриптор: Таза заттар мен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Қоспаларды бөліп жазады.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17" name="Номер слайда 3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3E9222-9E8F-4971-ADD9-2A8C16D388D1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4730760" y="1987560"/>
          <a:ext cx="3073320" cy="2195640"/>
        </p:xfrm>
        <a:graphic>
          <a:graphicData uri="http://schemas.openxmlformats.org/drawingml/2006/table">
            <a:tbl>
              <a:tblPr/>
              <a:tblGrid>
                <a:gridCol w="1452600"/>
                <a:gridCol w="1620720"/>
              </a:tblGrid>
              <a:tr h="3661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Таза зат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Қоспа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e67c8"/>
                    </a:solidFill>
                  </a:tcPr>
                </a:tc>
              </a:tr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</a:tr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</a:tr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3eb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240920" y="237600"/>
            <a:ext cx="6512040" cy="55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r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2400" strike="noStrike" u="none">
              <a:solidFill>
                <a:srgbClr val="000000"/>
              </a:solidFill>
              <a:uFillTx/>
              <a:latin typeface="Times New Roman"/>
              <a:ea typeface="Times New Roman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457200" y="956880"/>
            <a:ext cx="8431200" cy="380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Берілген суреттен әртекті қоспаларды көрсету керек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04040"/>
                </a:solidFill>
                <a:uFillTx/>
                <a:latin typeface="Times New Roman"/>
                <a:ea typeface="Times New Roman"/>
              </a:rPr>
              <a:t>Дескриптор: Суреттен әртекті қоспаларды көрсетеді.</a:t>
            </a: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  <a:p>
            <a:pPr marL="44280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404040"/>
              </a:solidFill>
              <a:uFillTx/>
              <a:latin typeface="Trebuchet MS"/>
            </a:endParaRPr>
          </a:p>
        </p:txBody>
      </p:sp>
      <p:sp>
        <p:nvSpPr>
          <p:cNvPr id="121" name="Номер слайда 3"/>
          <p:cNvSpPr/>
          <p:nvPr/>
        </p:nvSpPr>
        <p:spPr>
          <a:xfrm>
            <a:off x="3809880" y="4629240"/>
            <a:ext cx="1828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4C2C0C-D4AE-400C-AC28-C208009D1CE4}" type="slidenum">
              <a:rPr b="1" lang="ru-RU" sz="1200" strike="noStrike" u="none">
                <a:solidFill>
                  <a:srgbClr val="7f7f7f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2265480" y="1847880"/>
            <a:ext cx="1684080" cy="117144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3" descr=""/>
          <p:cNvPicPr/>
          <p:nvPr/>
        </p:nvPicPr>
        <p:blipFill>
          <a:blip r:embed="rId2"/>
          <a:stretch/>
        </p:blipFill>
        <p:spPr>
          <a:xfrm>
            <a:off x="4727520" y="1847880"/>
            <a:ext cx="2173320" cy="117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2024-10-30T18:38:42Z</dcterms:modified>
  <cp:revision>306</cp:revision>
  <dc:subject/>
  <dc:title>Презентация PowerPoint</dc:title>
</cp:coreProperties>
</file>