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7" r:id="rId3"/>
    <p:sldId id="272" r:id="rId4"/>
    <p:sldId id="323" r:id="rId5"/>
    <p:sldId id="258" r:id="rId6"/>
    <p:sldId id="304" r:id="rId7"/>
    <p:sldId id="306" r:id="rId8"/>
    <p:sldId id="259" r:id="rId9"/>
    <p:sldId id="271" r:id="rId10"/>
    <p:sldId id="324" r:id="rId11"/>
    <p:sldId id="318" r:id="rId12"/>
    <p:sldId id="321" r:id="rId13"/>
    <p:sldId id="322" r:id="rId14"/>
    <p:sldId id="319" r:id="rId15"/>
    <p:sldId id="320" r:id="rId16"/>
    <p:sldId id="282" r:id="rId17"/>
    <p:sldId id="2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26FA8-441B-4BC0-B42A-67349903A61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C422A82-0217-40A2-9A44-CF7BD90B6EAA}">
      <dgm:prSet phldrT="[Текст]" custT="1"/>
      <dgm:spPr/>
      <dgm:t>
        <a:bodyPr/>
        <a:lstStyle/>
        <a:p>
          <a:r>
            <a:rPr lang="kk-KZ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Фотосинтез</a:t>
          </a:r>
          <a:endParaRPr lang="ru-RU" sz="24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AD2A6-354E-4962-9028-9CC1E2C73622}" type="parTrans" cxnId="{255E9F0C-8457-4E51-AE63-22BA03216092}">
      <dgm:prSet/>
      <dgm:spPr/>
      <dgm:t>
        <a:bodyPr/>
        <a:lstStyle/>
        <a:p>
          <a:endParaRPr lang="ru-RU"/>
        </a:p>
      </dgm:t>
    </dgm:pt>
    <dgm:pt modelId="{67BEC464-9EE0-42CB-AB29-A90C5E6C05BE}" type="sibTrans" cxnId="{255E9F0C-8457-4E51-AE63-22BA03216092}">
      <dgm:prSet/>
      <dgm:spPr/>
      <dgm:t>
        <a:bodyPr/>
        <a:lstStyle/>
        <a:p>
          <a:endParaRPr lang="ru-RU"/>
        </a:p>
      </dgm:t>
    </dgm:pt>
    <dgm:pt modelId="{DDF06F32-7B5B-47B6-B771-3F1C50B7E04A}">
      <dgm:prSet phldrT="[Текст]"/>
      <dgm:spPr/>
      <dgm:t>
        <a:bodyPr/>
        <a:lstStyle/>
        <a:p>
          <a:r>
            <a:rPr lang="kk-KZ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анаэробты</a:t>
          </a:r>
          <a:endParaRPr lang="ru-RU" b="1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8E145E-B722-4283-8F42-96FBCE977C97}" type="parTrans" cxnId="{01DC0243-0D98-40B1-B660-AD48A1DA29D5}">
      <dgm:prSet/>
      <dgm:spPr/>
      <dgm:t>
        <a:bodyPr/>
        <a:lstStyle/>
        <a:p>
          <a:endParaRPr lang="ru-RU"/>
        </a:p>
      </dgm:t>
    </dgm:pt>
    <dgm:pt modelId="{92552281-EBA5-4974-9C6C-642B828A3D9F}" type="sibTrans" cxnId="{01DC0243-0D98-40B1-B660-AD48A1DA29D5}">
      <dgm:prSet/>
      <dgm:spPr/>
      <dgm:t>
        <a:bodyPr/>
        <a:lstStyle/>
        <a:p>
          <a:endParaRPr lang="ru-RU"/>
        </a:p>
      </dgm:t>
    </dgm:pt>
    <dgm:pt modelId="{AEADBE33-52EE-4A6E-948F-6E72E2418D16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>
              <a:solidFill>
                <a:schemeClr val="tx1"/>
              </a:solidFill>
            </a:rPr>
            <a:t>Кейбір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бактерияларға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тән</a:t>
          </a:r>
          <a:r>
            <a:rPr lang="ru-RU" dirty="0">
              <a:solidFill>
                <a:schemeClr val="tx1"/>
              </a:solidFill>
            </a:rPr>
            <a:t>. </a:t>
          </a:r>
          <a:r>
            <a:rPr lang="ru-RU" dirty="0" err="1">
              <a:solidFill>
                <a:schemeClr val="tx1"/>
              </a:solidFill>
            </a:rPr>
            <a:t>Оларда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фотосинтездеуші</a:t>
          </a:r>
          <a:r>
            <a:rPr lang="ru-RU" dirty="0">
              <a:solidFill>
                <a:schemeClr val="tx1"/>
              </a:solidFill>
            </a:rPr>
            <a:t> пигмент </a:t>
          </a:r>
          <a:r>
            <a:rPr lang="ru-RU" dirty="0" err="1">
              <a:solidFill>
                <a:schemeClr val="tx1"/>
              </a:solidFill>
            </a:rPr>
            <a:t>рөлін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бактериохлорофилл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атқарады</a:t>
          </a:r>
          <a:r>
            <a:rPr lang="ru-RU" dirty="0">
              <a:solidFill>
                <a:schemeClr val="tx1"/>
              </a:solidFill>
            </a:rPr>
            <a:t>. АНАЭРОБТЫ ФОТОСИНТЕЗ </a:t>
          </a:r>
          <a:r>
            <a:rPr lang="ru-RU" dirty="0" err="1">
              <a:solidFill>
                <a:schemeClr val="tx1"/>
              </a:solidFill>
            </a:rPr>
            <a:t>кезінде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оттегі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бөлінбейді</a:t>
          </a:r>
          <a:r>
            <a:rPr lang="ru-RU" dirty="0">
              <a:solidFill>
                <a:schemeClr val="tx1"/>
              </a:solidFill>
            </a:rPr>
            <a:t>. 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48FDC-0BE5-4BF0-AAB0-B27C2C85E6E1}" type="parTrans" cxnId="{6F6EB72C-410B-48D6-B656-54DEC64F8E74}">
      <dgm:prSet/>
      <dgm:spPr/>
      <dgm:t>
        <a:bodyPr/>
        <a:lstStyle/>
        <a:p>
          <a:endParaRPr lang="ru-RU"/>
        </a:p>
      </dgm:t>
    </dgm:pt>
    <dgm:pt modelId="{4F8861AF-9652-40ED-8E23-4C90B3851004}" type="sibTrans" cxnId="{6F6EB72C-410B-48D6-B656-54DEC64F8E74}">
      <dgm:prSet/>
      <dgm:spPr/>
      <dgm:t>
        <a:bodyPr/>
        <a:lstStyle/>
        <a:p>
          <a:endParaRPr lang="ru-RU"/>
        </a:p>
      </dgm:t>
    </dgm:pt>
    <dgm:pt modelId="{CB4EB0E1-F264-4B54-B77D-25C23309D0E4}">
      <dgm:prSet phldrT="[Текст]"/>
      <dgm:spPr/>
      <dgm:t>
        <a:bodyPr/>
        <a:lstStyle/>
        <a:p>
          <a:r>
            <a:rPr lang="kk-KZ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аэробты</a:t>
          </a:r>
          <a:endParaRPr lang="ru-RU" b="1" dirty="0">
            <a:solidFill>
              <a:schemeClr val="accent6">
                <a:lumMod val="50000"/>
              </a:schemeClr>
            </a:solidFill>
          </a:endParaRPr>
        </a:p>
      </dgm:t>
    </dgm:pt>
    <dgm:pt modelId="{3FEA74DD-0388-4727-AA9B-1F1CAB6A3762}" type="parTrans" cxnId="{0EE40342-5005-4F85-BB2D-BD537540607F}">
      <dgm:prSet/>
      <dgm:spPr/>
      <dgm:t>
        <a:bodyPr/>
        <a:lstStyle/>
        <a:p>
          <a:endParaRPr lang="ru-RU"/>
        </a:p>
      </dgm:t>
    </dgm:pt>
    <dgm:pt modelId="{F3CE69BD-A956-4097-B398-B56CA88B2A69}" type="sibTrans" cxnId="{0EE40342-5005-4F85-BB2D-BD537540607F}">
      <dgm:prSet/>
      <dgm:spPr/>
      <dgm:t>
        <a:bodyPr/>
        <a:lstStyle/>
        <a:p>
          <a:endParaRPr lang="ru-RU"/>
        </a:p>
      </dgm:t>
    </dgm:pt>
    <dgm:pt modelId="{7EE8DC98-DF31-4C7E-B60D-773F03BF38C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>
              <a:solidFill>
                <a:schemeClr val="tx1"/>
              </a:solidFill>
            </a:rPr>
            <a:t>Жер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бетіндегі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тіршілікті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қамтамасыз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ететін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ең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маңызды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үрдіс.Себебі</a:t>
          </a:r>
          <a:r>
            <a:rPr lang="ru-RU" dirty="0">
              <a:solidFill>
                <a:schemeClr val="tx1"/>
              </a:solidFill>
            </a:rPr>
            <a:t> АЭРОБТЫ ФОТОСИНТЕЗ </a:t>
          </a:r>
          <a:r>
            <a:rPr lang="ru-RU" dirty="0" err="1">
              <a:solidFill>
                <a:schemeClr val="tx1"/>
              </a:solidFill>
            </a:rPr>
            <a:t>кезінде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биосфераға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оттегі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бөлінеді</a:t>
          </a:r>
          <a:r>
            <a:rPr lang="ru-RU" dirty="0">
              <a:solidFill>
                <a:schemeClr val="tx1"/>
              </a:solidFill>
            </a:rPr>
            <a:t>. АЭРОБТЫ ФОТОСИНТЕЗ </a:t>
          </a:r>
          <a:r>
            <a:rPr lang="ru-RU" dirty="0" err="1">
              <a:solidFill>
                <a:schemeClr val="tx1"/>
              </a:solidFill>
            </a:rPr>
            <a:t>көптеген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бактерияларға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және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жасыл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өсімдіктерге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тән</a:t>
          </a:r>
          <a:r>
            <a:rPr lang="ru-RU" dirty="0">
              <a:solidFill>
                <a:schemeClr val="tx1"/>
              </a:solidFill>
            </a:rPr>
            <a:t>. </a:t>
          </a:r>
          <a:r>
            <a:rPr lang="ru-RU" dirty="0" err="1">
              <a:solidFill>
                <a:schemeClr val="tx1"/>
              </a:solidFill>
            </a:rPr>
            <a:t>Ол</a:t>
          </a:r>
          <a:r>
            <a:rPr lang="ru-RU" dirty="0">
              <a:solidFill>
                <a:schemeClr val="tx1"/>
              </a:solidFill>
            </a:rPr>
            <a:t> тек хлорофилл </a:t>
          </a:r>
          <a:r>
            <a:rPr lang="ru-RU" dirty="0" err="1">
              <a:solidFill>
                <a:schemeClr val="tx1"/>
              </a:solidFill>
            </a:rPr>
            <a:t>болатын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жасушаларда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ғана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өтеді</a:t>
          </a:r>
          <a:r>
            <a:rPr lang="ru-RU" dirty="0"/>
            <a:t>. </a:t>
          </a:r>
          <a:endParaRPr lang="ru-RU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B8208A-AC02-4C25-914E-CF797DEB5007}" type="parTrans" cxnId="{266C8438-6187-4731-A64A-89C4D9616202}">
      <dgm:prSet/>
      <dgm:spPr/>
      <dgm:t>
        <a:bodyPr/>
        <a:lstStyle/>
        <a:p>
          <a:endParaRPr lang="ru-RU"/>
        </a:p>
      </dgm:t>
    </dgm:pt>
    <dgm:pt modelId="{DC1184A1-59EB-4DAD-8C4F-DD398284032A}" type="sibTrans" cxnId="{266C8438-6187-4731-A64A-89C4D9616202}">
      <dgm:prSet/>
      <dgm:spPr/>
      <dgm:t>
        <a:bodyPr/>
        <a:lstStyle/>
        <a:p>
          <a:endParaRPr lang="ru-RU"/>
        </a:p>
      </dgm:t>
    </dgm:pt>
    <dgm:pt modelId="{3D87B438-4D7D-498E-A14F-DA9721BBD322}" type="pres">
      <dgm:prSet presAssocID="{FE926FA8-441B-4BC0-B42A-67349903A61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D002AB9-2AA7-4FB0-BF28-54D83995846D}" type="pres">
      <dgm:prSet presAssocID="{FC422A82-0217-40A2-9A44-CF7BD90B6EAA}" presName="root1" presStyleCnt="0"/>
      <dgm:spPr/>
    </dgm:pt>
    <dgm:pt modelId="{09F548CA-3632-444B-BB60-F27C35349216}" type="pres">
      <dgm:prSet presAssocID="{FC422A82-0217-40A2-9A44-CF7BD90B6EAA}" presName="LevelOneTextNode" presStyleLbl="node0" presStyleIdx="0" presStyleCnt="1" custScaleX="53305" custScaleY="57920" custLinFactNeighborX="5425" custLinFactNeighborY="3617">
        <dgm:presLayoutVars>
          <dgm:chPref val="3"/>
        </dgm:presLayoutVars>
      </dgm:prSet>
      <dgm:spPr/>
    </dgm:pt>
    <dgm:pt modelId="{EE09972C-2898-4674-9D98-D5B5D244EBE8}" type="pres">
      <dgm:prSet presAssocID="{FC422A82-0217-40A2-9A44-CF7BD90B6EAA}" presName="level2hierChild" presStyleCnt="0"/>
      <dgm:spPr/>
    </dgm:pt>
    <dgm:pt modelId="{938245A8-FCFB-4089-B397-1345336FBD9D}" type="pres">
      <dgm:prSet presAssocID="{198E145E-B722-4283-8F42-96FBCE977C97}" presName="conn2-1" presStyleLbl="parChTrans1D2" presStyleIdx="0" presStyleCnt="2"/>
      <dgm:spPr/>
    </dgm:pt>
    <dgm:pt modelId="{A209BAB3-0FDD-425B-8853-9FD88BC09826}" type="pres">
      <dgm:prSet presAssocID="{198E145E-B722-4283-8F42-96FBCE977C97}" presName="connTx" presStyleLbl="parChTrans1D2" presStyleIdx="0" presStyleCnt="2"/>
      <dgm:spPr/>
    </dgm:pt>
    <dgm:pt modelId="{D641911B-25F7-41BA-8BA7-7DFBF3348BA1}" type="pres">
      <dgm:prSet presAssocID="{DDF06F32-7B5B-47B6-B771-3F1C50B7E04A}" presName="root2" presStyleCnt="0"/>
      <dgm:spPr/>
    </dgm:pt>
    <dgm:pt modelId="{34D75662-8767-4E43-B610-3434A9CAB6CD}" type="pres">
      <dgm:prSet presAssocID="{DDF06F32-7B5B-47B6-B771-3F1C50B7E04A}" presName="LevelTwoTextNode" presStyleLbl="node2" presStyleIdx="0" presStyleCnt="2" custScaleX="61332" custScaleY="37482">
        <dgm:presLayoutVars>
          <dgm:chPref val="3"/>
        </dgm:presLayoutVars>
      </dgm:prSet>
      <dgm:spPr/>
    </dgm:pt>
    <dgm:pt modelId="{F6A679AD-5E87-4854-8260-F78FCE17020C}" type="pres">
      <dgm:prSet presAssocID="{DDF06F32-7B5B-47B6-B771-3F1C50B7E04A}" presName="level3hierChild" presStyleCnt="0"/>
      <dgm:spPr/>
    </dgm:pt>
    <dgm:pt modelId="{6DF02D47-1B46-4633-9D38-75A602F90C0D}" type="pres">
      <dgm:prSet presAssocID="{B6048FDC-0BE5-4BF0-AAB0-B27C2C85E6E1}" presName="conn2-1" presStyleLbl="parChTrans1D3" presStyleIdx="0" presStyleCnt="2"/>
      <dgm:spPr/>
    </dgm:pt>
    <dgm:pt modelId="{0C1C8BA6-7A53-4E01-ADEC-655B9AF3D500}" type="pres">
      <dgm:prSet presAssocID="{B6048FDC-0BE5-4BF0-AAB0-B27C2C85E6E1}" presName="connTx" presStyleLbl="parChTrans1D3" presStyleIdx="0" presStyleCnt="2"/>
      <dgm:spPr/>
    </dgm:pt>
    <dgm:pt modelId="{D1A60B2B-CCCB-454B-9760-DC2BD63D558E}" type="pres">
      <dgm:prSet presAssocID="{AEADBE33-52EE-4A6E-948F-6E72E2418D16}" presName="root2" presStyleCnt="0"/>
      <dgm:spPr/>
    </dgm:pt>
    <dgm:pt modelId="{DFAB4CDA-9BA5-4F1C-9E88-F1CC1DA775CC}" type="pres">
      <dgm:prSet presAssocID="{AEADBE33-52EE-4A6E-948F-6E72E2418D16}" presName="LevelTwoTextNode" presStyleLbl="node3" presStyleIdx="0" presStyleCnt="2" custScaleX="145490" custScaleY="143394" custLinFactNeighborX="1545" custLinFactNeighborY="878">
        <dgm:presLayoutVars>
          <dgm:chPref val="3"/>
        </dgm:presLayoutVars>
      </dgm:prSet>
      <dgm:spPr/>
    </dgm:pt>
    <dgm:pt modelId="{D5182C23-737E-41F1-8358-B64025065452}" type="pres">
      <dgm:prSet presAssocID="{AEADBE33-52EE-4A6E-948F-6E72E2418D16}" presName="level3hierChild" presStyleCnt="0"/>
      <dgm:spPr/>
    </dgm:pt>
    <dgm:pt modelId="{94050A09-9060-4BC6-B590-CBC6D7B11BE0}" type="pres">
      <dgm:prSet presAssocID="{3FEA74DD-0388-4727-AA9B-1F1CAB6A3762}" presName="conn2-1" presStyleLbl="parChTrans1D2" presStyleIdx="1" presStyleCnt="2"/>
      <dgm:spPr/>
    </dgm:pt>
    <dgm:pt modelId="{33EB93E4-BB68-405F-99F5-B80F563AFA34}" type="pres">
      <dgm:prSet presAssocID="{3FEA74DD-0388-4727-AA9B-1F1CAB6A3762}" presName="connTx" presStyleLbl="parChTrans1D2" presStyleIdx="1" presStyleCnt="2"/>
      <dgm:spPr/>
    </dgm:pt>
    <dgm:pt modelId="{585C9D27-6ED0-4160-A2A2-66407631ADF3}" type="pres">
      <dgm:prSet presAssocID="{CB4EB0E1-F264-4B54-B77D-25C23309D0E4}" presName="root2" presStyleCnt="0"/>
      <dgm:spPr/>
    </dgm:pt>
    <dgm:pt modelId="{6B8A7FF7-049F-4F22-85DE-A1E9BA66DF98}" type="pres">
      <dgm:prSet presAssocID="{CB4EB0E1-F264-4B54-B77D-25C23309D0E4}" presName="LevelTwoTextNode" presStyleLbl="node2" presStyleIdx="1" presStyleCnt="2" custScaleX="62887" custScaleY="35757">
        <dgm:presLayoutVars>
          <dgm:chPref val="3"/>
        </dgm:presLayoutVars>
      </dgm:prSet>
      <dgm:spPr/>
    </dgm:pt>
    <dgm:pt modelId="{E262F350-0650-416B-8D0E-2179992112A0}" type="pres">
      <dgm:prSet presAssocID="{CB4EB0E1-F264-4B54-B77D-25C23309D0E4}" presName="level3hierChild" presStyleCnt="0"/>
      <dgm:spPr/>
    </dgm:pt>
    <dgm:pt modelId="{15B3BAE0-83FF-4DFE-9D28-9F8CCC6D1B00}" type="pres">
      <dgm:prSet presAssocID="{13B8208A-AC02-4C25-914E-CF797DEB5007}" presName="conn2-1" presStyleLbl="parChTrans1D3" presStyleIdx="1" presStyleCnt="2"/>
      <dgm:spPr/>
    </dgm:pt>
    <dgm:pt modelId="{37E543B4-B62E-4D50-B3B0-37B1B673B75C}" type="pres">
      <dgm:prSet presAssocID="{13B8208A-AC02-4C25-914E-CF797DEB5007}" presName="connTx" presStyleLbl="parChTrans1D3" presStyleIdx="1" presStyleCnt="2"/>
      <dgm:spPr/>
    </dgm:pt>
    <dgm:pt modelId="{A899A933-3AE8-4325-9975-1F49F39106EE}" type="pres">
      <dgm:prSet presAssocID="{7EE8DC98-DF31-4C7E-B60D-773F03BF38C2}" presName="root2" presStyleCnt="0"/>
      <dgm:spPr/>
    </dgm:pt>
    <dgm:pt modelId="{0F7622E8-F7B1-45BD-ABDD-C122FC5DF2BB}" type="pres">
      <dgm:prSet presAssocID="{7EE8DC98-DF31-4C7E-B60D-773F03BF38C2}" presName="LevelTwoTextNode" presStyleLbl="node3" presStyleIdx="1" presStyleCnt="2" custScaleX="143779" custScaleY="148363">
        <dgm:presLayoutVars>
          <dgm:chPref val="3"/>
        </dgm:presLayoutVars>
      </dgm:prSet>
      <dgm:spPr/>
    </dgm:pt>
    <dgm:pt modelId="{4FEE6833-2D71-47C1-8923-F320B0C49E2B}" type="pres">
      <dgm:prSet presAssocID="{7EE8DC98-DF31-4C7E-B60D-773F03BF38C2}" presName="level3hierChild" presStyleCnt="0"/>
      <dgm:spPr/>
    </dgm:pt>
  </dgm:ptLst>
  <dgm:cxnLst>
    <dgm:cxn modelId="{255E9F0C-8457-4E51-AE63-22BA03216092}" srcId="{FE926FA8-441B-4BC0-B42A-67349903A61F}" destId="{FC422A82-0217-40A2-9A44-CF7BD90B6EAA}" srcOrd="0" destOrd="0" parTransId="{E63AD2A6-354E-4962-9028-9CC1E2C73622}" sibTransId="{67BEC464-9EE0-42CB-AB29-A90C5E6C05BE}"/>
    <dgm:cxn modelId="{974B000F-09F5-4E3C-B204-C3870B61044C}" type="presOf" srcId="{FC422A82-0217-40A2-9A44-CF7BD90B6EAA}" destId="{09F548CA-3632-444B-BB60-F27C35349216}" srcOrd="0" destOrd="0" presId="urn:microsoft.com/office/officeart/2005/8/layout/hierarchy2"/>
    <dgm:cxn modelId="{BB35A021-4105-44F7-A019-E8B94FB37AFD}" type="presOf" srcId="{3FEA74DD-0388-4727-AA9B-1F1CAB6A3762}" destId="{94050A09-9060-4BC6-B590-CBC6D7B11BE0}" srcOrd="0" destOrd="0" presId="urn:microsoft.com/office/officeart/2005/8/layout/hierarchy2"/>
    <dgm:cxn modelId="{6F6EB72C-410B-48D6-B656-54DEC64F8E74}" srcId="{DDF06F32-7B5B-47B6-B771-3F1C50B7E04A}" destId="{AEADBE33-52EE-4A6E-948F-6E72E2418D16}" srcOrd="0" destOrd="0" parTransId="{B6048FDC-0BE5-4BF0-AAB0-B27C2C85E6E1}" sibTransId="{4F8861AF-9652-40ED-8E23-4C90B3851004}"/>
    <dgm:cxn modelId="{266C8438-6187-4731-A64A-89C4D9616202}" srcId="{CB4EB0E1-F264-4B54-B77D-25C23309D0E4}" destId="{7EE8DC98-DF31-4C7E-B60D-773F03BF38C2}" srcOrd="0" destOrd="0" parTransId="{13B8208A-AC02-4C25-914E-CF797DEB5007}" sibTransId="{DC1184A1-59EB-4DAD-8C4F-DD398284032A}"/>
    <dgm:cxn modelId="{932DF45F-AB3A-454E-B2FC-F479EA549826}" type="presOf" srcId="{DDF06F32-7B5B-47B6-B771-3F1C50B7E04A}" destId="{34D75662-8767-4E43-B610-3434A9CAB6CD}" srcOrd="0" destOrd="0" presId="urn:microsoft.com/office/officeart/2005/8/layout/hierarchy2"/>
    <dgm:cxn modelId="{0EE40342-5005-4F85-BB2D-BD537540607F}" srcId="{FC422A82-0217-40A2-9A44-CF7BD90B6EAA}" destId="{CB4EB0E1-F264-4B54-B77D-25C23309D0E4}" srcOrd="1" destOrd="0" parTransId="{3FEA74DD-0388-4727-AA9B-1F1CAB6A3762}" sibTransId="{F3CE69BD-A956-4097-B398-B56CA88B2A69}"/>
    <dgm:cxn modelId="{01DC0243-0D98-40B1-B660-AD48A1DA29D5}" srcId="{FC422A82-0217-40A2-9A44-CF7BD90B6EAA}" destId="{DDF06F32-7B5B-47B6-B771-3F1C50B7E04A}" srcOrd="0" destOrd="0" parTransId="{198E145E-B722-4283-8F42-96FBCE977C97}" sibTransId="{92552281-EBA5-4974-9C6C-642B828A3D9F}"/>
    <dgm:cxn modelId="{BFC42369-E76B-418B-A07F-A91D27BCA56D}" type="presOf" srcId="{B6048FDC-0BE5-4BF0-AAB0-B27C2C85E6E1}" destId="{0C1C8BA6-7A53-4E01-ADEC-655B9AF3D500}" srcOrd="1" destOrd="0" presId="urn:microsoft.com/office/officeart/2005/8/layout/hierarchy2"/>
    <dgm:cxn modelId="{07F7B06D-1A86-4ECD-A8D8-B37D67ED2A6E}" type="presOf" srcId="{B6048FDC-0BE5-4BF0-AAB0-B27C2C85E6E1}" destId="{6DF02D47-1B46-4633-9D38-75A602F90C0D}" srcOrd="0" destOrd="0" presId="urn:microsoft.com/office/officeart/2005/8/layout/hierarchy2"/>
    <dgm:cxn modelId="{852E9873-AA79-41B8-9C08-3DAC28E52566}" type="presOf" srcId="{3FEA74DD-0388-4727-AA9B-1F1CAB6A3762}" destId="{33EB93E4-BB68-405F-99F5-B80F563AFA34}" srcOrd="1" destOrd="0" presId="urn:microsoft.com/office/officeart/2005/8/layout/hierarchy2"/>
    <dgm:cxn modelId="{687D2576-D5E8-4669-A806-ACA241447003}" type="presOf" srcId="{AEADBE33-52EE-4A6E-948F-6E72E2418D16}" destId="{DFAB4CDA-9BA5-4F1C-9E88-F1CC1DA775CC}" srcOrd="0" destOrd="0" presId="urn:microsoft.com/office/officeart/2005/8/layout/hierarchy2"/>
    <dgm:cxn modelId="{3C7DD580-D708-4986-B7BC-63CC69F63722}" type="presOf" srcId="{13B8208A-AC02-4C25-914E-CF797DEB5007}" destId="{15B3BAE0-83FF-4DFE-9D28-9F8CCC6D1B00}" srcOrd="0" destOrd="0" presId="urn:microsoft.com/office/officeart/2005/8/layout/hierarchy2"/>
    <dgm:cxn modelId="{E5FC2894-F63C-4288-B180-631747E56E15}" type="presOf" srcId="{FE926FA8-441B-4BC0-B42A-67349903A61F}" destId="{3D87B438-4D7D-498E-A14F-DA9721BBD322}" srcOrd="0" destOrd="0" presId="urn:microsoft.com/office/officeart/2005/8/layout/hierarchy2"/>
    <dgm:cxn modelId="{5E1679A9-FE4F-4436-92D3-ADF660360566}" type="presOf" srcId="{198E145E-B722-4283-8F42-96FBCE977C97}" destId="{938245A8-FCFB-4089-B397-1345336FBD9D}" srcOrd="0" destOrd="0" presId="urn:microsoft.com/office/officeart/2005/8/layout/hierarchy2"/>
    <dgm:cxn modelId="{F1AE31AD-81DF-49E5-9910-E97B02C217E1}" type="presOf" srcId="{13B8208A-AC02-4C25-914E-CF797DEB5007}" destId="{37E543B4-B62E-4D50-B3B0-37B1B673B75C}" srcOrd="1" destOrd="0" presId="urn:microsoft.com/office/officeart/2005/8/layout/hierarchy2"/>
    <dgm:cxn modelId="{E4685DBF-5FE3-4CD3-8EFD-003E3FAF3569}" type="presOf" srcId="{CB4EB0E1-F264-4B54-B77D-25C23309D0E4}" destId="{6B8A7FF7-049F-4F22-85DE-A1E9BA66DF98}" srcOrd="0" destOrd="0" presId="urn:microsoft.com/office/officeart/2005/8/layout/hierarchy2"/>
    <dgm:cxn modelId="{85686ACE-0B2A-4BA2-A9F8-033C52051371}" type="presOf" srcId="{7EE8DC98-DF31-4C7E-B60D-773F03BF38C2}" destId="{0F7622E8-F7B1-45BD-ABDD-C122FC5DF2BB}" srcOrd="0" destOrd="0" presId="urn:microsoft.com/office/officeart/2005/8/layout/hierarchy2"/>
    <dgm:cxn modelId="{329416D1-0E73-4A97-B884-CF5976D54C03}" type="presOf" srcId="{198E145E-B722-4283-8F42-96FBCE977C97}" destId="{A209BAB3-0FDD-425B-8853-9FD88BC09826}" srcOrd="1" destOrd="0" presId="urn:microsoft.com/office/officeart/2005/8/layout/hierarchy2"/>
    <dgm:cxn modelId="{F8158335-E2F4-47BF-9F11-6F2E3043AD02}" type="presParOf" srcId="{3D87B438-4D7D-498E-A14F-DA9721BBD322}" destId="{FD002AB9-2AA7-4FB0-BF28-54D83995846D}" srcOrd="0" destOrd="0" presId="urn:microsoft.com/office/officeart/2005/8/layout/hierarchy2"/>
    <dgm:cxn modelId="{CB25F587-2ECC-4387-B21A-DA5F6512EBD7}" type="presParOf" srcId="{FD002AB9-2AA7-4FB0-BF28-54D83995846D}" destId="{09F548CA-3632-444B-BB60-F27C35349216}" srcOrd="0" destOrd="0" presId="urn:microsoft.com/office/officeart/2005/8/layout/hierarchy2"/>
    <dgm:cxn modelId="{4102FFB6-6708-4A0D-8111-C5898F1A82FD}" type="presParOf" srcId="{FD002AB9-2AA7-4FB0-BF28-54D83995846D}" destId="{EE09972C-2898-4674-9D98-D5B5D244EBE8}" srcOrd="1" destOrd="0" presId="urn:microsoft.com/office/officeart/2005/8/layout/hierarchy2"/>
    <dgm:cxn modelId="{BA2F6990-4DEC-44E5-B8EB-A06B6A0E68DA}" type="presParOf" srcId="{EE09972C-2898-4674-9D98-D5B5D244EBE8}" destId="{938245A8-FCFB-4089-B397-1345336FBD9D}" srcOrd="0" destOrd="0" presId="urn:microsoft.com/office/officeart/2005/8/layout/hierarchy2"/>
    <dgm:cxn modelId="{CE2455BD-4834-45A6-81FF-3ABC3E7BB028}" type="presParOf" srcId="{938245A8-FCFB-4089-B397-1345336FBD9D}" destId="{A209BAB3-0FDD-425B-8853-9FD88BC09826}" srcOrd="0" destOrd="0" presId="urn:microsoft.com/office/officeart/2005/8/layout/hierarchy2"/>
    <dgm:cxn modelId="{4DD94296-752F-4E2A-B1E2-48B8AEA3B494}" type="presParOf" srcId="{EE09972C-2898-4674-9D98-D5B5D244EBE8}" destId="{D641911B-25F7-41BA-8BA7-7DFBF3348BA1}" srcOrd="1" destOrd="0" presId="urn:microsoft.com/office/officeart/2005/8/layout/hierarchy2"/>
    <dgm:cxn modelId="{CC573CDA-CB89-42AD-8E3B-8B67CC5E1721}" type="presParOf" srcId="{D641911B-25F7-41BA-8BA7-7DFBF3348BA1}" destId="{34D75662-8767-4E43-B610-3434A9CAB6CD}" srcOrd="0" destOrd="0" presId="urn:microsoft.com/office/officeart/2005/8/layout/hierarchy2"/>
    <dgm:cxn modelId="{D8449AF9-0E0B-4E2B-A49D-3AAC2F614893}" type="presParOf" srcId="{D641911B-25F7-41BA-8BA7-7DFBF3348BA1}" destId="{F6A679AD-5E87-4854-8260-F78FCE17020C}" srcOrd="1" destOrd="0" presId="urn:microsoft.com/office/officeart/2005/8/layout/hierarchy2"/>
    <dgm:cxn modelId="{D6D65125-341A-4425-95DE-17BDCF60B1A1}" type="presParOf" srcId="{F6A679AD-5E87-4854-8260-F78FCE17020C}" destId="{6DF02D47-1B46-4633-9D38-75A602F90C0D}" srcOrd="0" destOrd="0" presId="urn:microsoft.com/office/officeart/2005/8/layout/hierarchy2"/>
    <dgm:cxn modelId="{F52B55B7-4C50-40A2-8055-D18B746F46E5}" type="presParOf" srcId="{6DF02D47-1B46-4633-9D38-75A602F90C0D}" destId="{0C1C8BA6-7A53-4E01-ADEC-655B9AF3D500}" srcOrd="0" destOrd="0" presId="urn:microsoft.com/office/officeart/2005/8/layout/hierarchy2"/>
    <dgm:cxn modelId="{1FB65EBD-C5E6-484D-BFBF-6BD739D89735}" type="presParOf" srcId="{F6A679AD-5E87-4854-8260-F78FCE17020C}" destId="{D1A60B2B-CCCB-454B-9760-DC2BD63D558E}" srcOrd="1" destOrd="0" presId="urn:microsoft.com/office/officeart/2005/8/layout/hierarchy2"/>
    <dgm:cxn modelId="{748B458B-38AD-45C5-A554-300562913712}" type="presParOf" srcId="{D1A60B2B-CCCB-454B-9760-DC2BD63D558E}" destId="{DFAB4CDA-9BA5-4F1C-9E88-F1CC1DA775CC}" srcOrd="0" destOrd="0" presId="urn:microsoft.com/office/officeart/2005/8/layout/hierarchy2"/>
    <dgm:cxn modelId="{40978E78-53E8-46A8-A3C3-2FE6CEF830F0}" type="presParOf" srcId="{D1A60B2B-CCCB-454B-9760-DC2BD63D558E}" destId="{D5182C23-737E-41F1-8358-B64025065452}" srcOrd="1" destOrd="0" presId="urn:microsoft.com/office/officeart/2005/8/layout/hierarchy2"/>
    <dgm:cxn modelId="{62CC0491-8D9A-46CA-BC78-240B0FCEEEBF}" type="presParOf" srcId="{EE09972C-2898-4674-9D98-D5B5D244EBE8}" destId="{94050A09-9060-4BC6-B590-CBC6D7B11BE0}" srcOrd="2" destOrd="0" presId="urn:microsoft.com/office/officeart/2005/8/layout/hierarchy2"/>
    <dgm:cxn modelId="{3E625C60-C9A3-4377-A1AE-8284DA80F5BC}" type="presParOf" srcId="{94050A09-9060-4BC6-B590-CBC6D7B11BE0}" destId="{33EB93E4-BB68-405F-99F5-B80F563AFA34}" srcOrd="0" destOrd="0" presId="urn:microsoft.com/office/officeart/2005/8/layout/hierarchy2"/>
    <dgm:cxn modelId="{562DDE67-E42F-4505-A9CC-0F6F7F0F8448}" type="presParOf" srcId="{EE09972C-2898-4674-9D98-D5B5D244EBE8}" destId="{585C9D27-6ED0-4160-A2A2-66407631ADF3}" srcOrd="3" destOrd="0" presId="urn:microsoft.com/office/officeart/2005/8/layout/hierarchy2"/>
    <dgm:cxn modelId="{7B714D37-633E-428C-86E9-8BF78ACABB3C}" type="presParOf" srcId="{585C9D27-6ED0-4160-A2A2-66407631ADF3}" destId="{6B8A7FF7-049F-4F22-85DE-A1E9BA66DF98}" srcOrd="0" destOrd="0" presId="urn:microsoft.com/office/officeart/2005/8/layout/hierarchy2"/>
    <dgm:cxn modelId="{825C1A36-DF7F-4E31-BBA6-6FC7569F97CB}" type="presParOf" srcId="{585C9D27-6ED0-4160-A2A2-66407631ADF3}" destId="{E262F350-0650-416B-8D0E-2179992112A0}" srcOrd="1" destOrd="0" presId="urn:microsoft.com/office/officeart/2005/8/layout/hierarchy2"/>
    <dgm:cxn modelId="{9CA3B84E-71CC-4BE6-B2E1-668B9FD9D8C6}" type="presParOf" srcId="{E262F350-0650-416B-8D0E-2179992112A0}" destId="{15B3BAE0-83FF-4DFE-9D28-9F8CCC6D1B00}" srcOrd="0" destOrd="0" presId="urn:microsoft.com/office/officeart/2005/8/layout/hierarchy2"/>
    <dgm:cxn modelId="{0C87246C-D4D6-4BA3-BEB7-7142364FC1B4}" type="presParOf" srcId="{15B3BAE0-83FF-4DFE-9D28-9F8CCC6D1B00}" destId="{37E543B4-B62E-4D50-B3B0-37B1B673B75C}" srcOrd="0" destOrd="0" presId="urn:microsoft.com/office/officeart/2005/8/layout/hierarchy2"/>
    <dgm:cxn modelId="{B7114BC5-F957-4F0C-AF14-AC45A87C891A}" type="presParOf" srcId="{E262F350-0650-416B-8D0E-2179992112A0}" destId="{A899A933-3AE8-4325-9975-1F49F39106EE}" srcOrd="1" destOrd="0" presId="urn:microsoft.com/office/officeart/2005/8/layout/hierarchy2"/>
    <dgm:cxn modelId="{E7B5E5DE-20AA-4FF0-940D-153CB4308DBA}" type="presParOf" srcId="{A899A933-3AE8-4325-9975-1F49F39106EE}" destId="{0F7622E8-F7B1-45BD-ABDD-C122FC5DF2BB}" srcOrd="0" destOrd="0" presId="urn:microsoft.com/office/officeart/2005/8/layout/hierarchy2"/>
    <dgm:cxn modelId="{BA86112C-3F32-4AA4-A397-2DFEB0C87753}" type="presParOf" srcId="{A899A933-3AE8-4325-9975-1F49F39106EE}" destId="{4FEE6833-2D71-47C1-8923-F320B0C49E2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548CA-3632-444B-BB60-F27C35349216}">
      <dsp:nvSpPr>
        <dsp:cNvPr id="0" name=""/>
        <dsp:cNvSpPr/>
      </dsp:nvSpPr>
      <dsp:spPr>
        <a:xfrm>
          <a:off x="230742" y="2094015"/>
          <a:ext cx="1764672" cy="9587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Фотосинтез</a:t>
          </a:r>
          <a:endParaRPr lang="ru-RU" sz="24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822" y="2122095"/>
        <a:ext cx="1708512" cy="902566"/>
      </dsp:txXfrm>
    </dsp:sp>
    <dsp:sp modelId="{938245A8-FCFB-4089-B397-1345336FBD9D}">
      <dsp:nvSpPr>
        <dsp:cNvPr id="0" name=""/>
        <dsp:cNvSpPr/>
      </dsp:nvSpPr>
      <dsp:spPr>
        <a:xfrm rot="18575253">
          <a:off x="1669642" y="1851961"/>
          <a:ext cx="1796156" cy="58623"/>
        </a:xfrm>
        <a:custGeom>
          <a:avLst/>
          <a:gdLst/>
          <a:ahLst/>
          <a:cxnLst/>
          <a:rect l="0" t="0" r="0" b="0"/>
          <a:pathLst>
            <a:path>
              <a:moveTo>
                <a:pt x="0" y="29311"/>
              </a:moveTo>
              <a:lnTo>
                <a:pt x="1796156" y="2931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522817" y="1836369"/>
        <a:ext cx="89807" cy="89807"/>
      </dsp:txXfrm>
    </dsp:sp>
    <dsp:sp modelId="{34D75662-8767-4E43-B610-3434A9CAB6CD}">
      <dsp:nvSpPr>
        <dsp:cNvPr id="0" name=""/>
        <dsp:cNvSpPr/>
      </dsp:nvSpPr>
      <dsp:spPr>
        <a:xfrm>
          <a:off x="3140027" y="878955"/>
          <a:ext cx="2030408" cy="6204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анаэробты</a:t>
          </a:r>
          <a:endParaRPr lang="ru-RU" sz="1800" b="1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8199" y="897127"/>
        <a:ext cx="1994064" cy="584080"/>
      </dsp:txXfrm>
    </dsp:sp>
    <dsp:sp modelId="{6DF02D47-1B46-4633-9D38-75A602F90C0D}">
      <dsp:nvSpPr>
        <dsp:cNvPr id="0" name=""/>
        <dsp:cNvSpPr/>
      </dsp:nvSpPr>
      <dsp:spPr>
        <a:xfrm rot="36325">
          <a:off x="5170397" y="1167122"/>
          <a:ext cx="1375431" cy="58623"/>
        </a:xfrm>
        <a:custGeom>
          <a:avLst/>
          <a:gdLst/>
          <a:ahLst/>
          <a:cxnLst/>
          <a:rect l="0" t="0" r="0" b="0"/>
          <a:pathLst>
            <a:path>
              <a:moveTo>
                <a:pt x="0" y="29311"/>
              </a:moveTo>
              <a:lnTo>
                <a:pt x="1375431" y="293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23727" y="1162048"/>
        <a:ext cx="68771" cy="68771"/>
      </dsp:txXfrm>
    </dsp:sp>
    <dsp:sp modelId="{DFAB4CDA-9BA5-4F1C-9E88-F1CC1DA775CC}">
      <dsp:nvSpPr>
        <dsp:cNvPr id="0" name=""/>
        <dsp:cNvSpPr/>
      </dsp:nvSpPr>
      <dsp:spPr>
        <a:xfrm>
          <a:off x="6545789" y="16928"/>
          <a:ext cx="4816476" cy="237354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solidFill>
                <a:schemeClr val="tx1"/>
              </a:solidFill>
            </a:rPr>
            <a:t>Кейбір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бактерияларға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тән</a:t>
          </a:r>
          <a:r>
            <a:rPr lang="ru-RU" sz="1800" kern="1200" dirty="0">
              <a:solidFill>
                <a:schemeClr val="tx1"/>
              </a:solidFill>
            </a:rPr>
            <a:t>. </a:t>
          </a:r>
          <a:r>
            <a:rPr lang="ru-RU" sz="1800" kern="1200" dirty="0" err="1">
              <a:solidFill>
                <a:schemeClr val="tx1"/>
              </a:solidFill>
            </a:rPr>
            <a:t>Оларда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фотосинтездеуші</a:t>
          </a:r>
          <a:r>
            <a:rPr lang="ru-RU" sz="1800" kern="1200" dirty="0">
              <a:solidFill>
                <a:schemeClr val="tx1"/>
              </a:solidFill>
            </a:rPr>
            <a:t> пигмент </a:t>
          </a:r>
          <a:r>
            <a:rPr lang="ru-RU" sz="1800" kern="1200" dirty="0" err="1">
              <a:solidFill>
                <a:schemeClr val="tx1"/>
              </a:solidFill>
            </a:rPr>
            <a:t>рөлін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бактериохлорофилл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атқарады</a:t>
          </a:r>
          <a:r>
            <a:rPr lang="ru-RU" sz="1800" kern="1200" dirty="0">
              <a:solidFill>
                <a:schemeClr val="tx1"/>
              </a:solidFill>
            </a:rPr>
            <a:t>. АНАЭРОБТЫ ФОТОСИНТЕЗ </a:t>
          </a:r>
          <a:r>
            <a:rPr lang="ru-RU" sz="1800" kern="1200" dirty="0" err="1">
              <a:solidFill>
                <a:schemeClr val="tx1"/>
              </a:solidFill>
            </a:rPr>
            <a:t>кезінде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оттегі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бөлінбейді</a:t>
          </a:r>
          <a:r>
            <a:rPr lang="ru-RU" sz="1800" kern="1200" dirty="0">
              <a:solidFill>
                <a:schemeClr val="tx1"/>
              </a:solidFill>
            </a:rPr>
            <a:t>. 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5308" y="86447"/>
        <a:ext cx="4677438" cy="2234505"/>
      </dsp:txXfrm>
    </dsp:sp>
    <dsp:sp modelId="{94050A09-9060-4BC6-B590-CBC6D7B11BE0}">
      <dsp:nvSpPr>
        <dsp:cNvPr id="0" name=""/>
        <dsp:cNvSpPr/>
      </dsp:nvSpPr>
      <dsp:spPr>
        <a:xfrm rot="2890087">
          <a:off x="1709622" y="3183440"/>
          <a:ext cx="1716196" cy="58623"/>
        </a:xfrm>
        <a:custGeom>
          <a:avLst/>
          <a:gdLst/>
          <a:ahLst/>
          <a:cxnLst/>
          <a:rect l="0" t="0" r="0" b="0"/>
          <a:pathLst>
            <a:path>
              <a:moveTo>
                <a:pt x="0" y="29311"/>
              </a:moveTo>
              <a:lnTo>
                <a:pt x="1716196" y="2931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524816" y="3169847"/>
        <a:ext cx="85809" cy="85809"/>
      </dsp:txXfrm>
    </dsp:sp>
    <dsp:sp modelId="{6B8A7FF7-049F-4F22-85DE-A1E9BA66DF98}">
      <dsp:nvSpPr>
        <dsp:cNvPr id="0" name=""/>
        <dsp:cNvSpPr/>
      </dsp:nvSpPr>
      <dsp:spPr>
        <a:xfrm>
          <a:off x="3140027" y="3556189"/>
          <a:ext cx="2081886" cy="59187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аэробты</a:t>
          </a:r>
          <a:endParaRPr lang="ru-RU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57362" y="3573524"/>
        <a:ext cx="2047216" cy="557201"/>
      </dsp:txXfrm>
    </dsp:sp>
    <dsp:sp modelId="{15B3BAE0-83FF-4DFE-9D28-9F8CCC6D1B00}">
      <dsp:nvSpPr>
        <dsp:cNvPr id="0" name=""/>
        <dsp:cNvSpPr/>
      </dsp:nvSpPr>
      <dsp:spPr>
        <a:xfrm>
          <a:off x="5221914" y="3822813"/>
          <a:ext cx="1324208" cy="58623"/>
        </a:xfrm>
        <a:custGeom>
          <a:avLst/>
          <a:gdLst/>
          <a:ahLst/>
          <a:cxnLst/>
          <a:rect l="0" t="0" r="0" b="0"/>
          <a:pathLst>
            <a:path>
              <a:moveTo>
                <a:pt x="0" y="29311"/>
              </a:moveTo>
              <a:lnTo>
                <a:pt x="1324208" y="293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50913" y="3819020"/>
        <a:ext cx="66210" cy="66210"/>
      </dsp:txXfrm>
    </dsp:sp>
    <dsp:sp modelId="{0F7622E8-F7B1-45BD-ABDD-C122FC5DF2BB}">
      <dsp:nvSpPr>
        <dsp:cNvPr id="0" name=""/>
        <dsp:cNvSpPr/>
      </dsp:nvSpPr>
      <dsp:spPr>
        <a:xfrm>
          <a:off x="6546122" y="2624228"/>
          <a:ext cx="4759833" cy="24557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solidFill>
                <a:schemeClr val="tx1"/>
              </a:solidFill>
            </a:rPr>
            <a:t>Жер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бетіндегі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тіршілікті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қамтамасыз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ететін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ең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маңызды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үрдіс.Себебі</a:t>
          </a:r>
          <a:r>
            <a:rPr lang="ru-RU" sz="1800" kern="1200" dirty="0">
              <a:solidFill>
                <a:schemeClr val="tx1"/>
              </a:solidFill>
            </a:rPr>
            <a:t> АЭРОБТЫ ФОТОСИНТЕЗ </a:t>
          </a:r>
          <a:r>
            <a:rPr lang="ru-RU" sz="1800" kern="1200" dirty="0" err="1">
              <a:solidFill>
                <a:schemeClr val="tx1"/>
              </a:solidFill>
            </a:rPr>
            <a:t>кезінде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биосфераға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оттегі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бөлінеді</a:t>
          </a:r>
          <a:r>
            <a:rPr lang="ru-RU" sz="1800" kern="1200" dirty="0">
              <a:solidFill>
                <a:schemeClr val="tx1"/>
              </a:solidFill>
            </a:rPr>
            <a:t>. АЭРОБТЫ ФОТОСИНТЕЗ </a:t>
          </a:r>
          <a:r>
            <a:rPr lang="ru-RU" sz="1800" kern="1200" dirty="0" err="1">
              <a:solidFill>
                <a:schemeClr val="tx1"/>
              </a:solidFill>
            </a:rPr>
            <a:t>көптеген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бактерияларға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және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жасыл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өсімдіктерге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тән</a:t>
          </a:r>
          <a:r>
            <a:rPr lang="ru-RU" sz="1800" kern="1200" dirty="0">
              <a:solidFill>
                <a:schemeClr val="tx1"/>
              </a:solidFill>
            </a:rPr>
            <a:t>. </a:t>
          </a:r>
          <a:r>
            <a:rPr lang="ru-RU" sz="1800" kern="1200" dirty="0" err="1">
              <a:solidFill>
                <a:schemeClr val="tx1"/>
              </a:solidFill>
            </a:rPr>
            <a:t>Ол</a:t>
          </a:r>
          <a:r>
            <a:rPr lang="ru-RU" sz="1800" kern="1200" dirty="0">
              <a:solidFill>
                <a:schemeClr val="tx1"/>
              </a:solidFill>
            </a:rPr>
            <a:t> тек хлорофилл </a:t>
          </a:r>
          <a:r>
            <a:rPr lang="ru-RU" sz="1800" kern="1200" dirty="0" err="1">
              <a:solidFill>
                <a:schemeClr val="tx1"/>
              </a:solidFill>
            </a:rPr>
            <a:t>болатын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жасушаларда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ғана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өтеді</a:t>
          </a:r>
          <a:r>
            <a:rPr lang="ru-RU" sz="1800" kern="1200" dirty="0"/>
            <a:t>. 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8050" y="2696156"/>
        <a:ext cx="4615977" cy="2311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9C57-300B-47BA-A118-21C1D05F100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FD8BE-A5E0-4C38-9C51-8E0C4DCE2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4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FD8BE-A5E0-4C38-9C51-8E0C4DCE29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1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7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9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37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37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13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55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20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718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1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3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0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3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5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3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10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9103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99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76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5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9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37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1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9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6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85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gLa5EWn9OI" TargetMode="External"/><Relationship Id="rId2" Type="http://schemas.openxmlformats.org/officeDocument/2006/relationships/hyperlink" Target="https://www.youtube.com/watch?v=Rl3fiHCI8G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g-bilim.kz/film/why-do-leaves-change-colour-5734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837" y="0"/>
            <a:ext cx="5524500" cy="6796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898" y="1856094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Суреттен не көріп тұрсыздар?</a:t>
            </a:r>
          </a:p>
          <a:p>
            <a:endParaRPr lang="kk-KZ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 процесс қалай аталады?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42D7C13-7662-49FE-9091-27431154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81"/>
    </mc:Choice>
    <mc:Fallback>
      <p:transition spd="slow" advTm="3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506241"/>
            <a:ext cx="8388424" cy="47206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79848" y="395844"/>
            <a:ext cx="7955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Фотосинтез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біздің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планетада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100569DB-81FC-409B-8692-E66B4676A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3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08"/>
    </mc:Choice>
    <mc:Fallback>
      <p:transition spd="slow" advTm="7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8E37F-CC22-4383-91CE-3DC9B5300734}"/>
              </a:ext>
            </a:extLst>
          </p:cNvPr>
          <p:cNvSpPr txBox="1"/>
          <p:nvPr/>
        </p:nvSpPr>
        <p:spPr>
          <a:xfrm>
            <a:off x="2794001" y="541867"/>
            <a:ext cx="6030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Фотосинтез «формуласын»  құр 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94FE57-BB88-4C73-A35B-A1099B54DE8C}"/>
              </a:ext>
            </a:extLst>
          </p:cNvPr>
          <p:cNvSpPr/>
          <p:nvPr/>
        </p:nvSpPr>
        <p:spPr>
          <a:xfrm>
            <a:off x="711923" y="1651001"/>
            <a:ext cx="1684868" cy="147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Знак ''плюс'' 3">
            <a:extLst>
              <a:ext uri="{FF2B5EF4-FFF2-40B4-BE49-F238E27FC236}">
                <a16:creationId xmlns:a16="http://schemas.microsoft.com/office/drawing/2014/main" id="{FF4FC87D-71C9-4D1D-A444-FBBDE536C7C7}"/>
              </a:ext>
            </a:extLst>
          </p:cNvPr>
          <p:cNvSpPr/>
          <p:nvPr/>
        </p:nvSpPr>
        <p:spPr>
          <a:xfrm>
            <a:off x="2546565" y="1945621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55C9E1-5E14-4100-A41D-35E27E933D36}"/>
              </a:ext>
            </a:extLst>
          </p:cNvPr>
          <p:cNvSpPr/>
          <p:nvPr/>
        </p:nvSpPr>
        <p:spPr>
          <a:xfrm>
            <a:off x="3610739" y="1666222"/>
            <a:ext cx="1848948" cy="147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5591688-EC4E-4993-8EF2-E332677DA901}"/>
              </a:ext>
            </a:extLst>
          </p:cNvPr>
          <p:cNvSpPr/>
          <p:nvPr/>
        </p:nvSpPr>
        <p:spPr>
          <a:xfrm>
            <a:off x="5609461" y="2292754"/>
            <a:ext cx="719667" cy="2201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82423B-33A1-4D10-BED3-38CFFE4316EA}"/>
              </a:ext>
            </a:extLst>
          </p:cNvPr>
          <p:cNvSpPr/>
          <p:nvPr/>
        </p:nvSpPr>
        <p:spPr>
          <a:xfrm>
            <a:off x="6832600" y="1666222"/>
            <a:ext cx="1848948" cy="1488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Знак ''плюс'' 7">
            <a:extLst>
              <a:ext uri="{FF2B5EF4-FFF2-40B4-BE49-F238E27FC236}">
                <a16:creationId xmlns:a16="http://schemas.microsoft.com/office/drawing/2014/main" id="{CA3E932C-3080-421B-8B98-E9B287E39368}"/>
              </a:ext>
            </a:extLst>
          </p:cNvPr>
          <p:cNvSpPr/>
          <p:nvPr/>
        </p:nvSpPr>
        <p:spPr>
          <a:xfrm>
            <a:off x="8824306" y="1953232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C59E4F-FB6D-4C41-ACFF-992FC482FB9A}"/>
              </a:ext>
            </a:extLst>
          </p:cNvPr>
          <p:cNvSpPr/>
          <p:nvPr/>
        </p:nvSpPr>
        <p:spPr>
          <a:xfrm>
            <a:off x="9956800" y="1666222"/>
            <a:ext cx="1591733" cy="1488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BF9100E1-EF79-48D9-A59A-390CD4A67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8"/>
    </mc:Choice>
    <mc:Fallback>
      <p:transition spd="slow" advTm="1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8E37F-CC22-4383-91CE-3DC9B5300734}"/>
              </a:ext>
            </a:extLst>
          </p:cNvPr>
          <p:cNvSpPr txBox="1"/>
          <p:nvPr/>
        </p:nvSpPr>
        <p:spPr>
          <a:xfrm>
            <a:off x="4715935" y="541867"/>
            <a:ext cx="2638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Дұрыс жауап 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94FE57-BB88-4C73-A35B-A1099B54DE8C}"/>
              </a:ext>
            </a:extLst>
          </p:cNvPr>
          <p:cNvSpPr/>
          <p:nvPr/>
        </p:nvSpPr>
        <p:spPr>
          <a:xfrm>
            <a:off x="711923" y="1651001"/>
            <a:ext cx="1684868" cy="147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Көмірқышқыл</a:t>
            </a:r>
            <a:r>
              <a:rPr lang="ru-RU" dirty="0"/>
              <a:t> </a:t>
            </a:r>
            <a:r>
              <a:rPr lang="ru-RU" dirty="0" err="1"/>
              <a:t>газы</a:t>
            </a:r>
            <a:endParaRPr lang="ru-KZ" dirty="0"/>
          </a:p>
        </p:txBody>
      </p:sp>
      <p:sp>
        <p:nvSpPr>
          <p:cNvPr id="4" name="Знак ''плюс'' 3">
            <a:extLst>
              <a:ext uri="{FF2B5EF4-FFF2-40B4-BE49-F238E27FC236}">
                <a16:creationId xmlns:a16="http://schemas.microsoft.com/office/drawing/2014/main" id="{FF4FC87D-71C9-4D1D-A444-FBBDE536C7C7}"/>
              </a:ext>
            </a:extLst>
          </p:cNvPr>
          <p:cNvSpPr/>
          <p:nvPr/>
        </p:nvSpPr>
        <p:spPr>
          <a:xfrm>
            <a:off x="2546565" y="1945621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55C9E1-5E14-4100-A41D-35E27E933D36}"/>
              </a:ext>
            </a:extLst>
          </p:cNvPr>
          <p:cNvSpPr/>
          <p:nvPr/>
        </p:nvSpPr>
        <p:spPr>
          <a:xfrm>
            <a:off x="3610739" y="1666222"/>
            <a:ext cx="1848948" cy="147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Минералды заттар </a:t>
            </a:r>
          </a:p>
          <a:p>
            <a:pPr algn="ctr"/>
            <a:r>
              <a:rPr lang="kk-KZ" dirty="0"/>
              <a:t>Су </a:t>
            </a:r>
            <a:endParaRPr lang="ru-KZ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5591688-EC4E-4993-8EF2-E332677DA901}"/>
              </a:ext>
            </a:extLst>
          </p:cNvPr>
          <p:cNvSpPr/>
          <p:nvPr/>
        </p:nvSpPr>
        <p:spPr>
          <a:xfrm>
            <a:off x="5609461" y="2292754"/>
            <a:ext cx="719667" cy="2201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82423B-33A1-4D10-BED3-38CFFE4316EA}"/>
              </a:ext>
            </a:extLst>
          </p:cNvPr>
          <p:cNvSpPr/>
          <p:nvPr/>
        </p:nvSpPr>
        <p:spPr>
          <a:xfrm>
            <a:off x="6832600" y="1666222"/>
            <a:ext cx="1848948" cy="1488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Хлорофилл </a:t>
            </a:r>
            <a:endParaRPr lang="ru-KZ" dirty="0"/>
          </a:p>
        </p:txBody>
      </p:sp>
      <p:sp>
        <p:nvSpPr>
          <p:cNvPr id="8" name="Знак ''плюс'' 7">
            <a:extLst>
              <a:ext uri="{FF2B5EF4-FFF2-40B4-BE49-F238E27FC236}">
                <a16:creationId xmlns:a16="http://schemas.microsoft.com/office/drawing/2014/main" id="{CA3E932C-3080-421B-8B98-E9B287E39368}"/>
              </a:ext>
            </a:extLst>
          </p:cNvPr>
          <p:cNvSpPr/>
          <p:nvPr/>
        </p:nvSpPr>
        <p:spPr>
          <a:xfrm>
            <a:off x="8824306" y="1953232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C59E4F-FB6D-4C41-ACFF-992FC482FB9A}"/>
              </a:ext>
            </a:extLst>
          </p:cNvPr>
          <p:cNvSpPr/>
          <p:nvPr/>
        </p:nvSpPr>
        <p:spPr>
          <a:xfrm>
            <a:off x="9956800" y="1666222"/>
            <a:ext cx="1591733" cy="1488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Оттегі </a:t>
            </a:r>
            <a:endParaRPr lang="ru-KZ" dirty="0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3CB15A1B-D696-428C-80B7-6F19960AC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0"/>
    </mc:Choice>
    <mc:Fallback>
      <p:transition spd="slow" advTm="1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75765-188D-4B8B-B91A-50C600BFA8F7}"/>
              </a:ext>
            </a:extLst>
          </p:cNvPr>
          <p:cNvSpPr txBox="1"/>
          <p:nvPr/>
        </p:nvSpPr>
        <p:spPr>
          <a:xfrm>
            <a:off x="1185334" y="457201"/>
            <a:ext cx="978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Тапсырма: </a:t>
            </a:r>
            <a:r>
              <a:rPr lang="kk-K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Фотосинтезге керек заттарды жазып, бағдар арқылы фотосинтез кезінде пайда болатын екінші бағандағы заттармен қос </a:t>
            </a:r>
            <a:endParaRPr lang="ru-K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7D4B5CD1-7A0F-46FE-A42B-BCAEC5857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918324"/>
              </p:ext>
            </p:extLst>
          </p:nvPr>
        </p:nvGraphicFramePr>
        <p:xfrm>
          <a:off x="2125134" y="2082799"/>
          <a:ext cx="81280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419085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4862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Заттар тобы 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Заттар атауы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791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Фотосинтез үдерісінде пайда болған заттар 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Оттегі 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Көмірқышқыл газы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Хлорофилл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Органикалық заттар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Минералды тұздар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Су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571772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334C6461-0802-42E6-83D2-EBC3F22EE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8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0"/>
    </mc:Choice>
    <mc:Fallback>
      <p:transition spd="slow" advTm="1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75765-188D-4B8B-B91A-50C600BFA8F7}"/>
              </a:ext>
            </a:extLst>
          </p:cNvPr>
          <p:cNvSpPr txBox="1"/>
          <p:nvPr/>
        </p:nvSpPr>
        <p:spPr>
          <a:xfrm>
            <a:off x="2540001" y="914401"/>
            <a:ext cx="749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Дұрыс жауап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7D4B5CD1-7A0F-46FE-A42B-BCAEC5857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14553"/>
              </p:ext>
            </p:extLst>
          </p:nvPr>
        </p:nvGraphicFramePr>
        <p:xfrm>
          <a:off x="2222500" y="2125132"/>
          <a:ext cx="81280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419085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4862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Заттар тобы </a:t>
                      </a:r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Заттар атауы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791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/>
                        <a:t>Фотосинтез үдерісінде пайда болған заттар </a:t>
                      </a:r>
                    </a:p>
                    <a:p>
                      <a:endParaRPr lang="kk-KZ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/>
                        <a:t>Оттегі 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Хлорофилл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Органикалық заттар</a:t>
                      </a:r>
                    </a:p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k-KZ" dirty="0"/>
                    </a:p>
                    <a:p>
                      <a:r>
                        <a:rPr lang="kk-KZ" dirty="0"/>
                        <a:t>Көмірқышқыл газы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Минералды тұздар</a:t>
                      </a:r>
                    </a:p>
                    <a:p>
                      <a:endParaRPr lang="kk-KZ" dirty="0"/>
                    </a:p>
                    <a:p>
                      <a:r>
                        <a:rPr lang="kk-KZ" dirty="0"/>
                        <a:t>Су </a:t>
                      </a:r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571772"/>
                  </a:ext>
                </a:extLst>
              </a:tr>
            </a:tbl>
          </a:graphicData>
        </a:graphic>
      </p:graphicFrame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79D9A303-E90F-4B9D-8C51-2641E2FA5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5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5"/>
    </mc:Choice>
    <mc:Fallback>
      <p:transition spd="slow" advTm="1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861" y="0"/>
            <a:ext cx="10515600" cy="856343"/>
          </a:xfrm>
        </p:spPr>
        <p:txBody>
          <a:bodyPr/>
          <a:lstStyle/>
          <a:p>
            <a:pPr algn="ctr"/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861" y="1134285"/>
            <a:ext cx="74435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Үлкен саусақ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мен үшін  маңызды және қызықты болғаны...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Сілтеуіш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саусақ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бұл сұрақ бойынша мен нақты ұсыныс алдым. Бұл тапсырма  бойынша мен кімнен қолдау таптым немесе қай әріптесімнің  ойы ұнады...Әріптестерден Кім ұнады?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Орта саусақ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маған қиын болды, (маған ұнаған жоқ)...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Аты жоқ саусақ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 осы тапсырма орындау кезінде мен кімдерге қол ұшын бере алдым немесе қандай жақсы идея айттым. Сабақтағы психологиялық ахуалға менің бағам...       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Шынашақ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Мен не ұқтым, кейінгі кезде сабақта қалай, қай жерде қолдана аламын? Мен үшін жеткіліксіз болды...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Барлық саусақтарды біріктіре отырып, мен қандай ойда қалдым?....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56" y="977795"/>
            <a:ext cx="3764915" cy="3675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188" y="4427775"/>
            <a:ext cx="3330053" cy="23279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A05B728-488B-4AC9-99A6-6DD26489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8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88"/>
    </mc:Choice>
    <mc:Fallback>
      <p:transition spd="slow" advTm="6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6" y="0"/>
            <a:ext cx="8903677" cy="550985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Дереккөздер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3012" y="1251023"/>
            <a:ext cx="9730153" cy="4276321"/>
          </a:xfrm>
        </p:spPr>
        <p:txBody>
          <a:bodyPr>
            <a:normAutofit/>
          </a:bodyPr>
          <a:lstStyle/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Балдырлардағы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жайлы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бейнебаян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https://www.youtube.com/watch?v=Rl3fiHCI8GU</a:t>
            </a:r>
            <a:endParaRPr lang="kk-K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өсімдіктердің қоректенуі, ағылшын тілінде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https://www.youtube.com/watch?v=1gLa5EWn9OI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err="1"/>
              <a:t>Жапырақтар</a:t>
            </a:r>
            <a:r>
              <a:rPr lang="ru-RU" sz="2600" dirty="0"/>
              <a:t> </a:t>
            </a:r>
            <a:r>
              <a:rPr lang="ru-RU" sz="2600" dirty="0" err="1"/>
              <a:t>түсін</a:t>
            </a:r>
            <a:r>
              <a:rPr lang="ru-RU" sz="2600" dirty="0"/>
              <a:t> </a:t>
            </a:r>
            <a:r>
              <a:rPr lang="ru-RU" sz="2600" dirty="0" err="1"/>
              <a:t>неліктен</a:t>
            </a:r>
            <a:r>
              <a:rPr lang="ru-RU" sz="2600" dirty="0"/>
              <a:t> </a:t>
            </a:r>
            <a:r>
              <a:rPr lang="ru-RU" sz="2600" dirty="0" err="1"/>
              <a:t>өзгертеді</a:t>
            </a:r>
            <a:r>
              <a:rPr lang="ru-RU" sz="2600" dirty="0"/>
              <a:t>?</a:t>
            </a:r>
          </a:p>
          <a:p>
            <a:pPr marL="0" indent="0">
              <a:buNone/>
            </a:pPr>
            <a:r>
              <a:rPr lang="ru-RU" sz="2600" dirty="0">
                <a:hlinkClick r:id="rId4"/>
              </a:rPr>
              <a:t> </a:t>
            </a:r>
            <a:r>
              <a:rPr lang="en-US" sz="2600" dirty="0">
                <a:hlinkClick r:id="rId4"/>
              </a:rPr>
              <a:t>https://twig-bilim.kz/film/why-do-leaves-change-colour-5734/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өсімдіктердің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қоректенуі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https://www.youtube.com/watch?v=1gLa5EWn9OI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kk-KZ" dirty="0"/>
          </a:p>
          <a:p>
            <a:endParaRPr lang="en-US" dirty="0"/>
          </a:p>
          <a:p>
            <a:endParaRPr lang="kk-KZ" dirty="0"/>
          </a:p>
          <a:p>
            <a:endParaRPr lang="kk-KZ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5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300" y="260971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 </a:t>
            </a:r>
            <a:b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  <a:b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отосинтез үдерісі 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27C3338-172B-4B1E-B987-A0858B0E6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"/>
    </mc:Choice>
    <mc:Fallback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1377" y="386771"/>
            <a:ext cx="3853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мақсаттары:</a:t>
            </a:r>
            <a:endParaRPr lang="ru-RU" sz="36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60021" y="1033102"/>
            <a:ext cx="10515600" cy="2063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5000"/>
              </a:lnSpc>
              <a:buFont typeface="Wingdings" panose="05000000000000000000" pitchFamily="2" charset="2"/>
              <a:buChar char=""/>
              <a:tabLst>
                <a:tab pos="264795" algn="l"/>
              </a:tabLs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5.4.2.5 фотосинтез үдерісін түсіндіреді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buFont typeface="Wingdings" panose="05000000000000000000" pitchFamily="2" charset="2"/>
              <a:buChar char=""/>
              <a:tabLst>
                <a:tab pos="264795" algn="l"/>
              </a:tabLs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5.4.2.6 өсімдіктерде пигменттердің болуын зерттейді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  <a:tabLst>
                <a:tab pos="264795" algn="l"/>
              </a:tabLs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5.4.2.7 фотосинтездің жүруі үшін қажетті жағдайларын  зерттейді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BFCC5-B606-4D29-BAE5-F3E517950F9E}"/>
              </a:ext>
            </a:extLst>
          </p:cNvPr>
          <p:cNvSpPr txBox="1"/>
          <p:nvPr/>
        </p:nvSpPr>
        <p:spPr>
          <a:xfrm>
            <a:off x="760021" y="2958590"/>
            <a:ext cx="8784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Бағалау критерийлері: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Фотосинтез үдерісін анықтайды;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Пигмент ұғымын түсінеді;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Фотосинтездің жүруі үшін қажетті жағдайларды зерттейді.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8B1DA72-56BF-41D1-9E63-16378911A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9"/>
    </mc:Choice>
    <mc:Fallback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4275" y="109183"/>
            <a:ext cx="112199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 – Жер бетіндегі жасыл жамылғының күн жарығы энергиясының 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қатысуымен органикалық заттары түзу үрдісі. Бұл күннің ғарыштық энергиясының 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биосфераға шығатын негізгі жолы.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430" t="27531" r="2976" b="2866"/>
          <a:stretch/>
        </p:blipFill>
        <p:spPr>
          <a:xfrm>
            <a:off x="1487605" y="2232841"/>
            <a:ext cx="9392938" cy="427714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02C4ABD-029B-4D7D-A32F-ABC2F7E4F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1"/>
    </mc:Choice>
    <mc:Fallback>
      <p:transition spd="slow" advTm="3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40" y="1268761"/>
            <a:ext cx="6768752" cy="52558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91744" y="6237313"/>
            <a:ext cx="720080" cy="287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41059" y="61193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3912" y="5877272"/>
            <a:ext cx="201622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31904" y="574980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 заттар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90479" y="2858611"/>
            <a:ext cx="1686757" cy="559293"/>
          </a:xfrm>
          <a:custGeom>
            <a:avLst/>
            <a:gdLst>
              <a:gd name="connsiteX0" fmla="*/ 0 w 1686757"/>
              <a:gd name="connsiteY0" fmla="*/ 0 h 559293"/>
              <a:gd name="connsiteX1" fmla="*/ 0 w 1686757"/>
              <a:gd name="connsiteY1" fmla="*/ 0 h 559293"/>
              <a:gd name="connsiteX2" fmla="*/ 53266 w 1686757"/>
              <a:gd name="connsiteY2" fmla="*/ 106532 h 559293"/>
              <a:gd name="connsiteX3" fmla="*/ 88776 w 1686757"/>
              <a:gd name="connsiteY3" fmla="*/ 159798 h 559293"/>
              <a:gd name="connsiteX4" fmla="*/ 106532 w 1686757"/>
              <a:gd name="connsiteY4" fmla="*/ 213064 h 559293"/>
              <a:gd name="connsiteX5" fmla="*/ 124287 w 1686757"/>
              <a:gd name="connsiteY5" fmla="*/ 248574 h 559293"/>
              <a:gd name="connsiteX6" fmla="*/ 142042 w 1686757"/>
              <a:gd name="connsiteY6" fmla="*/ 275207 h 559293"/>
              <a:gd name="connsiteX7" fmla="*/ 186431 w 1686757"/>
              <a:gd name="connsiteY7" fmla="*/ 337351 h 559293"/>
              <a:gd name="connsiteX8" fmla="*/ 452761 w 1686757"/>
              <a:gd name="connsiteY8" fmla="*/ 328473 h 559293"/>
              <a:gd name="connsiteX9" fmla="*/ 488272 w 1686757"/>
              <a:gd name="connsiteY9" fmla="*/ 319596 h 559293"/>
              <a:gd name="connsiteX10" fmla="*/ 843378 w 1686757"/>
              <a:gd name="connsiteY10" fmla="*/ 328473 h 559293"/>
              <a:gd name="connsiteX11" fmla="*/ 923277 w 1686757"/>
              <a:gd name="connsiteY11" fmla="*/ 337351 h 559293"/>
              <a:gd name="connsiteX12" fmla="*/ 1091953 w 1686757"/>
              <a:gd name="connsiteY12" fmla="*/ 355107 h 559293"/>
              <a:gd name="connsiteX13" fmla="*/ 1118586 w 1686757"/>
              <a:gd name="connsiteY13" fmla="*/ 372862 h 559293"/>
              <a:gd name="connsiteX14" fmla="*/ 1145219 w 1686757"/>
              <a:gd name="connsiteY14" fmla="*/ 497149 h 559293"/>
              <a:gd name="connsiteX15" fmla="*/ 1162974 w 1686757"/>
              <a:gd name="connsiteY15" fmla="*/ 514905 h 559293"/>
              <a:gd name="connsiteX16" fmla="*/ 1180730 w 1686757"/>
              <a:gd name="connsiteY16" fmla="*/ 541538 h 559293"/>
              <a:gd name="connsiteX17" fmla="*/ 1242873 w 1686757"/>
              <a:gd name="connsiteY17" fmla="*/ 559293 h 559293"/>
              <a:gd name="connsiteX18" fmla="*/ 1438182 w 1686757"/>
              <a:gd name="connsiteY18" fmla="*/ 550415 h 559293"/>
              <a:gd name="connsiteX19" fmla="*/ 1491448 w 1686757"/>
              <a:gd name="connsiteY19" fmla="*/ 541538 h 559293"/>
              <a:gd name="connsiteX20" fmla="*/ 1580225 w 1686757"/>
              <a:gd name="connsiteY20" fmla="*/ 532660 h 559293"/>
              <a:gd name="connsiteX21" fmla="*/ 1606858 w 1686757"/>
              <a:gd name="connsiteY21" fmla="*/ 514905 h 559293"/>
              <a:gd name="connsiteX22" fmla="*/ 1642369 w 1686757"/>
              <a:gd name="connsiteY22" fmla="*/ 479394 h 559293"/>
              <a:gd name="connsiteX23" fmla="*/ 1651246 w 1686757"/>
              <a:gd name="connsiteY23" fmla="*/ 381740 h 559293"/>
              <a:gd name="connsiteX24" fmla="*/ 1669002 w 1686757"/>
              <a:gd name="connsiteY24" fmla="*/ 301840 h 559293"/>
              <a:gd name="connsiteX25" fmla="*/ 1686757 w 1686757"/>
              <a:gd name="connsiteY25" fmla="*/ 230819 h 559293"/>
              <a:gd name="connsiteX26" fmla="*/ 1677879 w 1686757"/>
              <a:gd name="connsiteY26" fmla="*/ 142042 h 559293"/>
              <a:gd name="connsiteX27" fmla="*/ 1669002 w 1686757"/>
              <a:gd name="connsiteY27" fmla="*/ 115409 h 559293"/>
              <a:gd name="connsiteX28" fmla="*/ 1624613 w 1686757"/>
              <a:gd name="connsiteY28" fmla="*/ 71021 h 559293"/>
              <a:gd name="connsiteX29" fmla="*/ 1597980 w 1686757"/>
              <a:gd name="connsiteY29" fmla="*/ 44388 h 559293"/>
              <a:gd name="connsiteX30" fmla="*/ 1544714 w 1686757"/>
              <a:gd name="connsiteY30" fmla="*/ 26633 h 559293"/>
              <a:gd name="connsiteX31" fmla="*/ 1491448 w 1686757"/>
              <a:gd name="connsiteY31" fmla="*/ 0 h 559293"/>
              <a:gd name="connsiteX32" fmla="*/ 0 w 1686757"/>
              <a:gd name="connsiteY32" fmla="*/ 0 h 55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86757" h="559293">
                <a:moveTo>
                  <a:pt x="0" y="0"/>
                </a:moveTo>
                <a:lnTo>
                  <a:pt x="0" y="0"/>
                </a:lnTo>
                <a:cubicBezTo>
                  <a:pt x="17755" y="35511"/>
                  <a:pt x="31244" y="73498"/>
                  <a:pt x="53266" y="106532"/>
                </a:cubicBezTo>
                <a:cubicBezTo>
                  <a:pt x="65103" y="124287"/>
                  <a:pt x="82028" y="139554"/>
                  <a:pt x="88776" y="159798"/>
                </a:cubicBezTo>
                <a:cubicBezTo>
                  <a:pt x="94695" y="177553"/>
                  <a:pt x="98162" y="196324"/>
                  <a:pt x="106532" y="213064"/>
                </a:cubicBezTo>
                <a:cubicBezTo>
                  <a:pt x="112450" y="224901"/>
                  <a:pt x="117721" y="237084"/>
                  <a:pt x="124287" y="248574"/>
                </a:cubicBezTo>
                <a:cubicBezTo>
                  <a:pt x="129581" y="257838"/>
                  <a:pt x="137709" y="265457"/>
                  <a:pt x="142042" y="275207"/>
                </a:cubicBezTo>
                <a:cubicBezTo>
                  <a:pt x="170862" y="340052"/>
                  <a:pt x="137990" y="321203"/>
                  <a:pt x="186431" y="337351"/>
                </a:cubicBezTo>
                <a:cubicBezTo>
                  <a:pt x="275208" y="334392"/>
                  <a:pt x="364088" y="333689"/>
                  <a:pt x="452761" y="328473"/>
                </a:cubicBezTo>
                <a:cubicBezTo>
                  <a:pt x="464941" y="327757"/>
                  <a:pt x="476071" y="319596"/>
                  <a:pt x="488272" y="319596"/>
                </a:cubicBezTo>
                <a:cubicBezTo>
                  <a:pt x="606678" y="319596"/>
                  <a:pt x="725009" y="325514"/>
                  <a:pt x="843378" y="328473"/>
                </a:cubicBezTo>
                <a:cubicBezTo>
                  <a:pt x="870011" y="331432"/>
                  <a:pt x="896565" y="335214"/>
                  <a:pt x="923277" y="337351"/>
                </a:cubicBezTo>
                <a:cubicBezTo>
                  <a:pt x="936862" y="338438"/>
                  <a:pt x="1047496" y="332879"/>
                  <a:pt x="1091953" y="355107"/>
                </a:cubicBezTo>
                <a:cubicBezTo>
                  <a:pt x="1101496" y="359879"/>
                  <a:pt x="1109708" y="366944"/>
                  <a:pt x="1118586" y="372862"/>
                </a:cubicBezTo>
                <a:cubicBezTo>
                  <a:pt x="1162032" y="438032"/>
                  <a:pt x="1112214" y="354127"/>
                  <a:pt x="1145219" y="497149"/>
                </a:cubicBezTo>
                <a:cubicBezTo>
                  <a:pt x="1147101" y="505305"/>
                  <a:pt x="1157745" y="508369"/>
                  <a:pt x="1162974" y="514905"/>
                </a:cubicBezTo>
                <a:cubicBezTo>
                  <a:pt x="1169639" y="523237"/>
                  <a:pt x="1172398" y="534873"/>
                  <a:pt x="1180730" y="541538"/>
                </a:cubicBezTo>
                <a:cubicBezTo>
                  <a:pt x="1186517" y="546167"/>
                  <a:pt x="1240556" y="558714"/>
                  <a:pt x="1242873" y="559293"/>
                </a:cubicBezTo>
                <a:cubicBezTo>
                  <a:pt x="1307976" y="556334"/>
                  <a:pt x="1373177" y="555058"/>
                  <a:pt x="1438182" y="550415"/>
                </a:cubicBezTo>
                <a:cubicBezTo>
                  <a:pt x="1456136" y="549133"/>
                  <a:pt x="1473587" y="543771"/>
                  <a:pt x="1491448" y="541538"/>
                </a:cubicBezTo>
                <a:cubicBezTo>
                  <a:pt x="1520958" y="537849"/>
                  <a:pt x="1550633" y="535619"/>
                  <a:pt x="1580225" y="532660"/>
                </a:cubicBezTo>
                <a:cubicBezTo>
                  <a:pt x="1589103" y="526742"/>
                  <a:pt x="1598757" y="521849"/>
                  <a:pt x="1606858" y="514905"/>
                </a:cubicBezTo>
                <a:cubicBezTo>
                  <a:pt x="1619568" y="504011"/>
                  <a:pt x="1642369" y="479394"/>
                  <a:pt x="1642369" y="479394"/>
                </a:cubicBezTo>
                <a:cubicBezTo>
                  <a:pt x="1645328" y="446843"/>
                  <a:pt x="1647192" y="414173"/>
                  <a:pt x="1651246" y="381740"/>
                </a:cubicBezTo>
                <a:cubicBezTo>
                  <a:pt x="1655071" y="351137"/>
                  <a:pt x="1662485" y="331168"/>
                  <a:pt x="1669002" y="301840"/>
                </a:cubicBezTo>
                <a:cubicBezTo>
                  <a:pt x="1683286" y="237560"/>
                  <a:pt x="1670892" y="278412"/>
                  <a:pt x="1686757" y="230819"/>
                </a:cubicBezTo>
                <a:cubicBezTo>
                  <a:pt x="1683798" y="201227"/>
                  <a:pt x="1682401" y="171436"/>
                  <a:pt x="1677879" y="142042"/>
                </a:cubicBezTo>
                <a:cubicBezTo>
                  <a:pt x="1676456" y="132793"/>
                  <a:pt x="1674617" y="122895"/>
                  <a:pt x="1669002" y="115409"/>
                </a:cubicBezTo>
                <a:cubicBezTo>
                  <a:pt x="1656447" y="98669"/>
                  <a:pt x="1639409" y="85817"/>
                  <a:pt x="1624613" y="71021"/>
                </a:cubicBezTo>
                <a:cubicBezTo>
                  <a:pt x="1615735" y="62143"/>
                  <a:pt x="1609891" y="48358"/>
                  <a:pt x="1597980" y="44388"/>
                </a:cubicBezTo>
                <a:lnTo>
                  <a:pt x="1544714" y="26633"/>
                </a:lnTo>
                <a:cubicBezTo>
                  <a:pt x="1531058" y="17529"/>
                  <a:pt x="1509993" y="110"/>
                  <a:pt x="14914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87889" y="2852936"/>
            <a:ext cx="1789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Көмірқышқыл </a:t>
            </a:r>
          </a:p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газ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528483" y="4749553"/>
            <a:ext cx="985421" cy="230820"/>
          </a:xfrm>
          <a:custGeom>
            <a:avLst/>
            <a:gdLst>
              <a:gd name="connsiteX0" fmla="*/ 0 w 985421"/>
              <a:gd name="connsiteY0" fmla="*/ 0 h 230820"/>
              <a:gd name="connsiteX1" fmla="*/ 0 w 985421"/>
              <a:gd name="connsiteY1" fmla="*/ 0 h 230820"/>
              <a:gd name="connsiteX2" fmla="*/ 17755 w 985421"/>
              <a:gd name="connsiteY2" fmla="*/ 115410 h 230820"/>
              <a:gd name="connsiteX3" fmla="*/ 53266 w 985421"/>
              <a:gd name="connsiteY3" fmla="*/ 159798 h 230820"/>
              <a:gd name="connsiteX4" fmla="*/ 79899 w 985421"/>
              <a:gd name="connsiteY4" fmla="*/ 168676 h 230820"/>
              <a:gd name="connsiteX5" fmla="*/ 106532 w 985421"/>
              <a:gd name="connsiteY5" fmla="*/ 186431 h 230820"/>
              <a:gd name="connsiteX6" fmla="*/ 355106 w 985421"/>
              <a:gd name="connsiteY6" fmla="*/ 213064 h 230820"/>
              <a:gd name="connsiteX7" fmla="*/ 479394 w 985421"/>
              <a:gd name="connsiteY7" fmla="*/ 230820 h 230820"/>
              <a:gd name="connsiteX8" fmla="*/ 656947 w 985421"/>
              <a:gd name="connsiteY8" fmla="*/ 221942 h 230820"/>
              <a:gd name="connsiteX9" fmla="*/ 914400 w 985421"/>
              <a:gd name="connsiteY9" fmla="*/ 213064 h 230820"/>
              <a:gd name="connsiteX10" fmla="*/ 967666 w 985421"/>
              <a:gd name="connsiteY10" fmla="*/ 186431 h 230820"/>
              <a:gd name="connsiteX11" fmla="*/ 985421 w 985421"/>
              <a:gd name="connsiteY11" fmla="*/ 159798 h 230820"/>
              <a:gd name="connsiteX12" fmla="*/ 976543 w 985421"/>
              <a:gd name="connsiteY12" fmla="*/ 44389 h 230820"/>
              <a:gd name="connsiteX13" fmla="*/ 949910 w 985421"/>
              <a:gd name="connsiteY13" fmla="*/ 35511 h 230820"/>
              <a:gd name="connsiteX14" fmla="*/ 887767 w 985421"/>
              <a:gd name="connsiteY14" fmla="*/ 53266 h 230820"/>
              <a:gd name="connsiteX15" fmla="*/ 355106 w 985421"/>
              <a:gd name="connsiteY15" fmla="*/ 35511 h 230820"/>
              <a:gd name="connsiteX16" fmla="*/ 266330 w 985421"/>
              <a:gd name="connsiteY16" fmla="*/ 26633 h 230820"/>
              <a:gd name="connsiteX17" fmla="*/ 213064 w 985421"/>
              <a:gd name="connsiteY17" fmla="*/ 17756 h 230820"/>
              <a:gd name="connsiteX18" fmla="*/ 133165 w 985421"/>
              <a:gd name="connsiteY18" fmla="*/ 26633 h 230820"/>
              <a:gd name="connsiteX19" fmla="*/ 44388 w 985421"/>
              <a:gd name="connsiteY19" fmla="*/ 8878 h 230820"/>
              <a:gd name="connsiteX20" fmla="*/ 0 w 985421"/>
              <a:gd name="connsiteY20" fmla="*/ 0 h 23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421" h="230820">
                <a:moveTo>
                  <a:pt x="0" y="0"/>
                </a:moveTo>
                <a:lnTo>
                  <a:pt x="0" y="0"/>
                </a:lnTo>
                <a:cubicBezTo>
                  <a:pt x="2547" y="25468"/>
                  <a:pt x="1757" y="83414"/>
                  <a:pt x="17755" y="115410"/>
                </a:cubicBezTo>
                <a:cubicBezTo>
                  <a:pt x="22940" y="125781"/>
                  <a:pt x="41468" y="152719"/>
                  <a:pt x="53266" y="159798"/>
                </a:cubicBezTo>
                <a:cubicBezTo>
                  <a:pt x="61290" y="164613"/>
                  <a:pt x="71529" y="164491"/>
                  <a:pt x="79899" y="168676"/>
                </a:cubicBezTo>
                <a:cubicBezTo>
                  <a:pt x="89442" y="173448"/>
                  <a:pt x="96782" y="182098"/>
                  <a:pt x="106532" y="186431"/>
                </a:cubicBezTo>
                <a:cubicBezTo>
                  <a:pt x="189576" y="223340"/>
                  <a:pt x="252694" y="208409"/>
                  <a:pt x="355106" y="213064"/>
                </a:cubicBezTo>
                <a:cubicBezTo>
                  <a:pt x="402908" y="225015"/>
                  <a:pt x="418844" y="230820"/>
                  <a:pt x="479394" y="230820"/>
                </a:cubicBezTo>
                <a:cubicBezTo>
                  <a:pt x="538652" y="230820"/>
                  <a:pt x="597738" y="224359"/>
                  <a:pt x="656947" y="221942"/>
                </a:cubicBezTo>
                <a:lnTo>
                  <a:pt x="914400" y="213064"/>
                </a:lnTo>
                <a:cubicBezTo>
                  <a:pt x="936063" y="205844"/>
                  <a:pt x="950455" y="203642"/>
                  <a:pt x="967666" y="186431"/>
                </a:cubicBezTo>
                <a:cubicBezTo>
                  <a:pt x="975210" y="178886"/>
                  <a:pt x="979503" y="168676"/>
                  <a:pt x="985421" y="159798"/>
                </a:cubicBezTo>
                <a:cubicBezTo>
                  <a:pt x="982462" y="121328"/>
                  <a:pt x="987143" y="81488"/>
                  <a:pt x="976543" y="44389"/>
                </a:cubicBezTo>
                <a:cubicBezTo>
                  <a:pt x="973972" y="35391"/>
                  <a:pt x="959268" y="35511"/>
                  <a:pt x="949910" y="35511"/>
                </a:cubicBezTo>
                <a:cubicBezTo>
                  <a:pt x="938767" y="35511"/>
                  <a:pt x="900323" y="49081"/>
                  <a:pt x="887767" y="53266"/>
                </a:cubicBezTo>
                <a:cubicBezTo>
                  <a:pt x="627628" y="47486"/>
                  <a:pt x="559776" y="51885"/>
                  <a:pt x="355106" y="35511"/>
                </a:cubicBezTo>
                <a:cubicBezTo>
                  <a:pt x="325461" y="33139"/>
                  <a:pt x="295840" y="30322"/>
                  <a:pt x="266330" y="26633"/>
                </a:cubicBezTo>
                <a:cubicBezTo>
                  <a:pt x="248469" y="24400"/>
                  <a:pt x="230819" y="20715"/>
                  <a:pt x="213064" y="17756"/>
                </a:cubicBezTo>
                <a:cubicBezTo>
                  <a:pt x="186431" y="20715"/>
                  <a:pt x="159962" y="26633"/>
                  <a:pt x="133165" y="26633"/>
                </a:cubicBezTo>
                <a:cubicBezTo>
                  <a:pt x="19015" y="26633"/>
                  <a:pt x="109987" y="19812"/>
                  <a:pt x="44388" y="8878"/>
                </a:cubicBezTo>
                <a:cubicBezTo>
                  <a:pt x="35631" y="7418"/>
                  <a:pt x="7398" y="148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528483" y="4680297"/>
            <a:ext cx="98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Көмірсу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08168" y="4749553"/>
            <a:ext cx="648072" cy="23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608168" y="468029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44072" y="4749553"/>
            <a:ext cx="576064" cy="23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595117" y="4680297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Нәруыз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DF5F2-9A22-4882-965D-19015DB806C6}"/>
              </a:ext>
            </a:extLst>
          </p:cNvPr>
          <p:cNvSpPr txBox="1"/>
          <p:nvPr/>
        </p:nvSpPr>
        <p:spPr>
          <a:xfrm>
            <a:off x="8408846" y="5799667"/>
            <a:ext cx="1190146" cy="482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pic>
        <p:nvPicPr>
          <p:cNvPr id="19" name="Звук 18">
            <a:hlinkClick r:id="" action="ppaction://media"/>
            <a:extLst>
              <a:ext uri="{FF2B5EF4-FFF2-40B4-BE49-F238E27FC236}">
                <a16:creationId xmlns:a16="http://schemas.microsoft.com/office/drawing/2014/main" id="{EACCEF64-0D17-4741-8411-C388FC958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45"/>
    </mc:Choice>
    <mc:Fallback>
      <p:transition spd="slow" advTm="6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50" y="1484784"/>
            <a:ext cx="4049446" cy="489205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303912" y="5949280"/>
            <a:ext cx="720080" cy="288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1416" y="586246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55840" y="2708920"/>
            <a:ext cx="648072" cy="2160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55840" y="270892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3992" y="468599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Өсімдіктің қоректенуі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6690" y="1666694"/>
            <a:ext cx="4176464" cy="329320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 бейорганикалық затты, органикалық затқа айналдырады.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 қоректену түрін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автотрофты қоректену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дейміз.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Өсімдіктерге тән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 органикалық заттарды (мысалы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қант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күн сәулесінен энергия алу үшін қолданады.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процесті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деп атайды.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9FDC7E5-98D2-4160-88EC-73B6B8F87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1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33"/>
    </mc:Choice>
    <mc:Fallback>
      <p:transition spd="slow" advTm="5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62671826"/>
              </p:ext>
            </p:extLst>
          </p:nvPr>
        </p:nvGraphicFramePr>
        <p:xfrm>
          <a:off x="245533" y="1371600"/>
          <a:ext cx="11362266" cy="5082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086D4F-6118-4394-8E1C-84632A7272C7}"/>
              </a:ext>
            </a:extLst>
          </p:cNvPr>
          <p:cNvSpPr txBox="1"/>
          <p:nvPr/>
        </p:nvSpPr>
        <p:spPr>
          <a:xfrm>
            <a:off x="1989667" y="264067"/>
            <a:ext cx="804333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Хлорофилл - 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өсмдіктерге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жасыл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түс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беретін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пигмент. 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73C3B5C-AEF0-437B-96C3-4E8D0EA6E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6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20"/>
    </mc:Choice>
    <mc:Fallback>
      <p:transition spd="slow" advTm="7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/>
              <a:t>Жапырақта қандай белгі көріп тұрсыздар? Олай болуының себебі неде деп ойлайсыздар?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0876" y="1907513"/>
            <a:ext cx="5256152" cy="4274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924" y="1907513"/>
            <a:ext cx="5260075" cy="427492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3B744AB-5B66-4832-B509-D48E8465E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33"/>
    </mc:Choice>
    <mc:Fallback>
      <p:transition spd="slow" advTm="5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Валентинка\Desktop\4ad370f671ef8207175b4c4a5c02af3f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836613"/>
            <a:ext cx="498316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C:\Users\Валентинка\Desktop\Dieffenbachia_maculata_Tropic_su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836613"/>
            <a:ext cx="4080298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847304" y="4098925"/>
            <a:ext cx="4080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err="1">
                <a:latin typeface="Calibri" panose="020F0502020204030204" pitchFamily="34" charset="0"/>
              </a:rPr>
              <a:t>Өсімдіктің</a:t>
            </a:r>
            <a:r>
              <a:rPr lang="ru-RU" altLang="ru-RU" sz="2400" dirty="0">
                <a:latin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Calibri" panose="020F0502020204030204" pitchFamily="34" charset="0"/>
              </a:rPr>
              <a:t>ақ</a:t>
            </a:r>
            <a:r>
              <a:rPr lang="ru-RU" altLang="ru-RU" sz="2400" dirty="0">
                <a:latin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Calibri" panose="020F0502020204030204" pitchFamily="34" charset="0"/>
              </a:rPr>
              <a:t>бөліктерінде</a:t>
            </a:r>
            <a:r>
              <a:rPr lang="ru-RU" altLang="ru-RU" sz="2400" dirty="0">
                <a:latin typeface="Calibri" panose="020F0502020204030204" pitchFamily="34" charset="0"/>
              </a:rPr>
              <a:t>  хлорофилл </a:t>
            </a:r>
            <a:r>
              <a:rPr lang="ru-RU" altLang="ru-RU" sz="2400" dirty="0" err="1">
                <a:latin typeface="Calibri" panose="020F0502020204030204" pitchFamily="34" charset="0"/>
              </a:rPr>
              <a:t>жоқ</a:t>
            </a:r>
            <a:r>
              <a:rPr lang="ru-RU" altLang="ru-RU" sz="2400" dirty="0">
                <a:latin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Calibri" panose="020F0502020204030204" pitchFamily="34" charset="0"/>
              </a:rPr>
              <a:t>сондықтан</a:t>
            </a:r>
            <a:r>
              <a:rPr lang="ru-RU" altLang="ru-RU" sz="2400" dirty="0">
                <a:latin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Calibri" panose="020F0502020204030204" pitchFamily="34" charset="0"/>
              </a:rPr>
              <a:t>оларда</a:t>
            </a:r>
            <a:r>
              <a:rPr lang="ru-RU" altLang="ru-RU" sz="2400" dirty="0">
                <a:latin typeface="Calibri" panose="020F0502020204030204" pitchFamily="34" charset="0"/>
              </a:rPr>
              <a:t> фотосинтез </a:t>
            </a:r>
            <a:r>
              <a:rPr lang="ru-RU" altLang="ru-RU" sz="2400" dirty="0" err="1">
                <a:latin typeface="Calibri" panose="020F0502020204030204" pitchFamily="34" charset="0"/>
              </a:rPr>
              <a:t>жүрмейді</a:t>
            </a:r>
            <a:r>
              <a:rPr lang="ru-RU" altLang="ru-RU" sz="24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3558" name="Прямоугольник 1"/>
          <p:cNvSpPr>
            <a:spLocks noChangeArrowheads="1"/>
          </p:cNvSpPr>
          <p:nvPr/>
        </p:nvSpPr>
        <p:spPr bwMode="auto">
          <a:xfrm>
            <a:off x="2144713" y="6034088"/>
            <a:ext cx="6318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kk-KZ" altLang="ru-RU" b="1" dirty="0">
                <a:solidFill>
                  <a:srgbClr val="FF0000"/>
                </a:solidFill>
              </a:rPr>
              <a:t>Орыс ғалымы К, А. Тимирязев (1843-1920) алғаш рет хлорофиллдің фотосинтездегі ролін сипаттаған. 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FCFD8C6-66A6-43CF-9A13-F29386781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8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2"/>
    </mc:Choice>
    <mc:Fallback>
      <p:transition spd="slow" advTm="1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496</Words>
  <Application>Microsoft Office PowerPoint</Application>
  <PresentationFormat>Широкоэкранный</PresentationFormat>
  <Paragraphs>108</Paragraphs>
  <Slides>16</Slides>
  <Notes>1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Тема Office</vt:lpstr>
      <vt:lpstr>Грань</vt:lpstr>
      <vt:lpstr>Презентация PowerPoint</vt:lpstr>
      <vt:lpstr>Жаратылыстану  5 сынып  Сабақтың тақырыбы: Фотосинтез үдерісі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Жапырақта қандай белгі көріп тұрсыздар? Олай болуының себебі неде деп ойлайсыздар?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</vt:lpstr>
      <vt:lpstr>Дереккөздер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Гулсая Сериковна</dc:creator>
  <cp:lastModifiedBy>Сая Нурбаева</cp:lastModifiedBy>
  <cp:revision>83</cp:revision>
  <dcterms:created xsi:type="dcterms:W3CDTF">2017-03-17T01:46:15Z</dcterms:created>
  <dcterms:modified xsi:type="dcterms:W3CDTF">2021-02-17T10:18:51Z</dcterms:modified>
</cp:coreProperties>
</file>