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2" r:id="rId3"/>
    <p:sldId id="263" r:id="rId4"/>
    <p:sldId id="272" r:id="rId5"/>
    <p:sldId id="303" r:id="rId6"/>
    <p:sldId id="312" r:id="rId7"/>
    <p:sldId id="310" r:id="rId8"/>
    <p:sldId id="311" r:id="rId9"/>
    <p:sldId id="305" r:id="rId10"/>
    <p:sldId id="278" r:id="rId11"/>
    <p:sldId id="269" r:id="rId12"/>
    <p:sldId id="285" r:id="rId13"/>
    <p:sldId id="306" r:id="rId14"/>
    <p:sldId id="313" r:id="rId15"/>
    <p:sldId id="304" r:id="rId16"/>
    <p:sldId id="314" r:id="rId17"/>
    <p:sldId id="315" r:id="rId18"/>
    <p:sldId id="286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9C57-300B-47BA-A118-21C1D05F1007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FD8BE-A5E0-4C38-9C51-8E0C4DCE2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4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7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9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3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38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44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36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1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3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37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96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485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8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5842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06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90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1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9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37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1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9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6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F289-A85A-486E-9EA4-485F27287039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98B4D3-3927-42F7-82DB-CF65B3A21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5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spot.net/Pages/kdzbio.html" TargetMode="External"/><Relationship Id="rId2" Type="http://schemas.openxmlformats.org/officeDocument/2006/relationships/hyperlink" Target="http://www.biologycorner.com/worksheets/microscope_us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wig-bilim.kz/film/the-history-of-the-microscope-6259/" TargetMode="External"/><Relationship Id="rId4" Type="http://schemas.openxmlformats.org/officeDocument/2006/relationships/hyperlink" Target="http://itest.kz/lekciya_i_tarau_osimdikter_zhasushanyng_ashylu_tarikhy_ulhajtqysh_quralda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test.kz/upload/images/1349152371.95.jpeg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" r="1957"/>
          <a:stretch/>
        </p:blipFill>
        <p:spPr bwMode="auto">
          <a:xfrm>
            <a:off x="668740" y="2015067"/>
            <a:ext cx="4495927" cy="1554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064526" y="4770863"/>
            <a:ext cx="9553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ұлғайтқыш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әйнегі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дүрбі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07101" y="163814"/>
            <a:ext cx="5081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Ұлғайтқыш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CB17A-3718-4DA9-9EF3-BE5FEF457E27}"/>
              </a:ext>
            </a:extLst>
          </p:cNvPr>
          <p:cNvSpPr txBox="1"/>
          <p:nvPr/>
        </p:nvSpPr>
        <p:spPr>
          <a:xfrm>
            <a:off x="1720741" y="5649755"/>
            <a:ext cx="8012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latin typeface="Arial" panose="020B0604020202020204" pitchFamily="34" charset="0"/>
                <a:cs typeface="Arial" panose="020B0604020202020204" pitchFamily="34" charset="0"/>
              </a:rPr>
              <a:t>Қандай ұлғайтқыш құралдарды білесіздер?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1BEC2-ECD6-437E-9169-69BD2C4A33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9" t="5186" r="28056" b="67407"/>
          <a:stretch/>
        </p:blipFill>
        <p:spPr>
          <a:xfrm>
            <a:off x="5901267" y="1486688"/>
            <a:ext cx="3361266" cy="274338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805D5EB-3D1F-427E-B3AB-BFB2109BC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6"/>
    </mc:Choice>
    <mc:Fallback xmlns="">
      <p:transition spd="slow" advTm="2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198" y="146761"/>
            <a:ext cx="7541525" cy="1325563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 жұмыс </a:t>
            </a:r>
            <a:b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Мәтін: Микроскоппен жұмыс істеу тәртібін қолдану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666" y="1690688"/>
            <a:ext cx="7138591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Микроскопты орналастыру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Преператты микроскоптың зат үстелшесінің дәл ортасына дәл келтіріп орналастыру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Айна арқылы жарықтың преператқа түсуін қамтамасыз ету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 анық көрінгеше көру түтігін бұрандамен жоғары, төмен қозғауға болады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 пен көрінетін заттың арақашықтығы 1 см болғанда зат анық көріне бастайды</a:t>
            </a:r>
          </a:p>
          <a:p>
            <a:pPr algn="just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 аяқтағаннан кейін микроскопты қорапшаға саламыз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116" y="460904"/>
            <a:ext cx="3773600" cy="5581122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CFE177B6-B5E7-4994-92D9-D899B5243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20"/>
    </mc:Choice>
    <mc:Fallback xmlns=""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biouroki.ru/content/page/746/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3" y="2920138"/>
            <a:ext cx="3252807" cy="267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biouroki.ru/content/page/746/0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64" y="2808047"/>
            <a:ext cx="2239106" cy="10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biouroki.ru/content/page/746/03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81" y="4007141"/>
            <a:ext cx="3166695" cy="108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biouroki.ru/content/page/746/04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7" y="2635059"/>
            <a:ext cx="3386504" cy="106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biouroki.ru/content/page/746/05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4" y="3925330"/>
            <a:ext cx="3105150" cy="9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biouroki.ru/content/page/746/06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2" y="5240215"/>
            <a:ext cx="2061059" cy="161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biouroki.ru/content/page/746/07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46" y="5090747"/>
            <a:ext cx="2766646" cy="17029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87866" y="0"/>
            <a:ext cx="1166706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Микропрепарат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құрал-жабдықтар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әйнек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әйнек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тамызғы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(пипетка).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 (микропрепарат)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тамызғымен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тамшы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тамызып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үстелшеге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орналастырады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ыңғайлысы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пияздың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пияз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пішінді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қабықшасы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ядросы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ерітіндісін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тамызса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ядросы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айқын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67155CD9-9230-4F79-9535-DCB6A33C1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64"/>
    </mc:Choice>
    <mc:Fallback xmlns="">
      <p:transition spd="slow" advTm="14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548681"/>
            <a:ext cx="655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.Сәйкесін тап!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576" y="2996952"/>
            <a:ext cx="2232248" cy="523220"/>
          </a:xfrm>
          <a:prstGeom prst="rect">
            <a:avLst/>
          </a:prstGeom>
          <a:solidFill>
            <a:srgbClr val="B6DF89"/>
          </a:solidFill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8128" y="1772817"/>
            <a:ext cx="2664296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8128" y="2996953"/>
            <a:ext cx="2952328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100-2000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2124" y="4253890"/>
            <a:ext cx="2916324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3-5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9904A3D9-8EC1-4E9A-BB35-F2FDACA38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9"/>
    </mc:Choice>
    <mc:Fallback xmlns="">
      <p:transition spd="slow" advTm="1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548681"/>
            <a:ext cx="655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kk-KZ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ұрыс жауап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576" y="2996952"/>
            <a:ext cx="2232248" cy="523220"/>
          </a:xfrm>
          <a:prstGeom prst="rect">
            <a:avLst/>
          </a:prstGeom>
          <a:solidFill>
            <a:srgbClr val="B6DF89"/>
          </a:solidFill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8128" y="1772817"/>
            <a:ext cx="2664296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15-20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8128" y="2996953"/>
            <a:ext cx="2952328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100-2000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2124" y="4253890"/>
            <a:ext cx="2916324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3-5 есе үлкейтеді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D8E2FFF-D409-414E-BBA4-04C1B313E350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4511824" y="3212397"/>
            <a:ext cx="2736304" cy="46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1A846627-C03E-46D3-8D34-F195D90B6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"/>
    </mc:Choice>
    <mc:Fallback xmlns="">
      <p:transition spd="slow" advTm="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7568" y="489215"/>
            <a:ext cx="76001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Атқаратын қызметіне қарай микроскоп бөлімдерінің аттарын кестеге толтырыңдар.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705907"/>
              </p:ext>
            </p:extLst>
          </p:nvPr>
        </p:nvGraphicFramePr>
        <p:xfrm>
          <a:off x="2207568" y="1556793"/>
          <a:ext cx="7848872" cy="385545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Микроскоптың бөлімдері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Атқаратын қызметі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Көзбен қарау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Окуляр мен объективті қосады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Затты қарау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Тубусты немесе зат үстелін көтереді және түсіреді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Қарайтын затты орналастыру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Микроскоптың барлық бөлімдері бекітілген тірегі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7.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Үстелдегі тесікке сәулені бағыттауға көмектеседі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8E06059C-9C2C-490B-A93F-23A173B0A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2"/>
    </mc:Choice>
    <mc:Fallback xmlns="">
      <p:transition spd="slow" advTm="2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2952" y="480749"/>
            <a:ext cx="655272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 жауап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2766"/>
              </p:ext>
            </p:extLst>
          </p:nvPr>
        </p:nvGraphicFramePr>
        <p:xfrm>
          <a:off x="2207568" y="1556793"/>
          <a:ext cx="7848872" cy="385545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380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Микроскоптың бөлімдері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Атқаратын қызметі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1. Окуляр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Көзбен қарау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2. Тубус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Окуляр мен объективті қосады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3. Объектив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Затты қарау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4. Бұранда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Тубусты немесе зат үстелін көтереді және түсіреді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5. Зат үстелі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Қарайтын затты орналастыру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6. Штатив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Микроскоптың барлық бөлімдері бекітілген тірегі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kk-KZ" dirty="0"/>
                        <a:t>7. Айна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/>
                        <a:t>Үстелдегі тесікке сәулені бағыттауға көмектеседі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9D0A21E-36A8-485E-A47F-3F186F84F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2"/>
    </mc:Choice>
    <mc:Fallback xmlns="">
      <p:transition spd="slow" advTm="3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65D5B6-5B30-441C-A35F-A9FACC9E3CC3}"/>
              </a:ext>
            </a:extLst>
          </p:cNvPr>
          <p:cNvSpPr txBox="1"/>
          <p:nvPr/>
        </p:nvSpPr>
        <p:spPr>
          <a:xfrm>
            <a:off x="4817533" y="660400"/>
            <a:ext cx="173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kk-KZ" dirty="0"/>
              <a:t> </a:t>
            </a:r>
            <a:endParaRPr lang="ru-K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4CAA7-3C7D-4512-BCFB-CDF07FB87EB7}"/>
              </a:ext>
            </a:extLst>
          </p:cNvPr>
          <p:cNvSpPr txBox="1"/>
          <p:nvPr/>
        </p:nvSpPr>
        <p:spPr>
          <a:xfrm>
            <a:off x="1278468" y="16002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Кесеге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құйып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тоңазытқыш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камерасына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қатқаннан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кеседен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ал.</a:t>
            </a:r>
          </a:p>
          <a:p>
            <a:pPr marL="342900" indent="-3429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далаға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түсетіндей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лупаның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сәулесін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жинамай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Бақылап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8CAFE38-19D6-4743-AD99-FBECE6C55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6"/>
    </mc:Choice>
    <mc:Fallback xmlns="">
      <p:transition spd="slow" advTm="3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11" y="1860959"/>
            <a:ext cx="8939283" cy="3912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406" y="204716"/>
            <a:ext cx="6428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DCB65D2-3B74-4574-96DC-B74046DCA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31" y="504968"/>
            <a:ext cx="8903677" cy="550985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Дереккөздер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7352" y="1960706"/>
            <a:ext cx="11633200" cy="3634876"/>
          </a:xfrm>
        </p:spPr>
        <p:txBody>
          <a:bodyPr>
            <a:normAutofit lnSpcReduction="1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Микроскоптың құрылысын білуін тексеруге арналған жұмыс парағы: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http://www.biologycorner.com/worksheets/microscope_use.html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бейне тоған суынан препаратты қалай дайындауды көрсетеді.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http://sciencespot.net/Pages/kdzbio.html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http://itest.kz/lekciya_i_tarau_osimdikter_zhasushanyng_ashylu_tarikhy_ulhajtqysh_quraldar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Ұлғайтқыш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құралдар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Микроскоптың тарихы</a:t>
            </a:r>
          </a:p>
          <a:p>
            <a:pPr marL="0" indent="0">
              <a:buNone/>
            </a:pPr>
            <a:r>
              <a:rPr lang="kk-KZ" u="sng" dirty="0">
                <a:hlinkClick r:id="rId5"/>
              </a:rPr>
              <a:t>https://www.twig-bilim.kz/film/the-history-of-the-microscope-6259/</a:t>
            </a:r>
            <a:endParaRPr lang="kk-KZ" u="sng" dirty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kk-KZ" dirty="0"/>
          </a:p>
          <a:p>
            <a:endParaRPr lang="en-US" dirty="0"/>
          </a:p>
          <a:p>
            <a:endParaRPr lang="kk-KZ" dirty="0"/>
          </a:p>
          <a:p>
            <a:endParaRPr lang="kk-KZ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5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2125" y="1473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65" t="2920" r="4210" b="3630"/>
          <a:stretch/>
        </p:blipFill>
        <p:spPr>
          <a:xfrm>
            <a:off x="5478415" y="1843290"/>
            <a:ext cx="4094328" cy="41352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3080" y="287271"/>
            <a:ext cx="5596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Бұл құрал қалай аталады?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үшін қолданылады?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5585"/>
          <a:stretch/>
        </p:blipFill>
        <p:spPr>
          <a:xfrm>
            <a:off x="423080" y="2075870"/>
            <a:ext cx="4642024" cy="367011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96A92056-111D-490D-8A7A-8CD6B9151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0"/>
    </mc:Choice>
    <mc:Fallback xmlns="">
      <p:transition spd="slow" advTm="4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22113"/>
            <a:ext cx="8051799" cy="2387600"/>
          </a:xfrm>
        </p:spPr>
        <p:txBody>
          <a:bodyPr>
            <a:normAutofit fontScale="90000"/>
          </a:bodyPr>
          <a:lstStyle/>
          <a:p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 </a:t>
            </a: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Микроскоппен жұмыс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9319" y="3421755"/>
            <a:ext cx="3853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</a:t>
            </a:r>
            <a:endParaRPr lang="ru-RU" sz="36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147550" y="4350856"/>
            <a:ext cx="9520451" cy="13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5.4.2.3 микроскоппен жұмыс істеу ережелерін қолданады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buFont typeface="Wingdings" panose="05000000000000000000" pitchFamily="2" charset="2"/>
              <a:buChar char=""/>
              <a:tabLst>
                <a:tab pos="264795" algn="l"/>
              </a:tabLst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5.4.2.4 уақытша микропрепарат дайындайды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5FB7008-2E47-4C3C-A0C6-CAD3941A9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052" y="1772816"/>
            <a:ext cx="4258444" cy="42584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63390" y="484411"/>
            <a:ext cx="4522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rgbClr val="C00000"/>
                </a:solidFill>
              </a:rPr>
              <a:t>Кім</a:t>
            </a:r>
            <a:r>
              <a:rPr lang="ru-RU" sz="5400" b="1" dirty="0">
                <a:ln/>
                <a:solidFill>
                  <a:srgbClr val="C00000"/>
                </a:solidFill>
              </a:rPr>
              <a:t> </a:t>
            </a:r>
            <a:r>
              <a:rPr lang="ru-RU" sz="5400" b="1" dirty="0" err="1">
                <a:ln/>
                <a:solidFill>
                  <a:srgbClr val="C00000"/>
                </a:solidFill>
              </a:rPr>
              <a:t>біледі</a:t>
            </a:r>
            <a:r>
              <a:rPr lang="ru-RU" sz="5400" b="1" dirty="0">
                <a:ln/>
                <a:solidFill>
                  <a:srgbClr val="C00000"/>
                </a:solidFill>
              </a:rPr>
              <a:t>???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9936" y="2132856"/>
            <a:ext cx="4464496" cy="266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Микроскоптың құрылысын кім біледі?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Микроскопты ең алғаш кім ашты?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бізге не үшін керек?</a:t>
            </a:r>
          </a:p>
          <a:p>
            <a:endParaRPr lang="ru-RU" dirty="0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802FAECE-43A5-470B-929F-D975D90E7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7"/>
    </mc:Choice>
    <mc:Fallback xmlns="">
      <p:transition spd="slow" advTm="16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642654"/>
            <a:ext cx="8226695" cy="4157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9FC29-F0C3-43D1-9C67-74B8BDFE0D8D}"/>
              </a:ext>
            </a:extLst>
          </p:cNvPr>
          <p:cNvSpPr txBox="1"/>
          <p:nvPr/>
        </p:nvSpPr>
        <p:spPr>
          <a:xfrm>
            <a:off x="1380066" y="4495800"/>
            <a:ext cx="8441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кезде жақсы оптикалық микроскоптар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3500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 ұлғайтады.</a:t>
            </a: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 электронды микроскоптар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мың есе және одан да көбірек ұлғайтады. </a:t>
            </a:r>
            <a:endParaRPr lang="ru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6C0F3D6-8587-4482-A363-1512740A2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2"/>
    </mc:Choice>
    <mc:Fallback xmlns="">
      <p:transition spd="slow" advTm="7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143000"/>
            <a:ext cx="7857067" cy="425873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B600223-A199-4B58-96E4-389A8AA0A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2"/>
    </mc:Choice>
    <mc:Fallback xmlns="">
      <p:transition spd="slow" advTm="3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8A449-D7C2-4629-9285-182C380E0E3F}"/>
              </a:ext>
            </a:extLst>
          </p:cNvPr>
          <p:cNvSpPr txBox="1"/>
          <p:nvPr/>
        </p:nvSpPr>
        <p:spPr>
          <a:xfrm>
            <a:off x="399144" y="561260"/>
            <a:ext cx="452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Галилео Галилей </a:t>
            </a:r>
            <a:r>
              <a:rPr lang="ru-RU" dirty="0"/>
              <a:t>(1610 ж.) – </a:t>
            </a:r>
            <a:r>
              <a:rPr lang="kk-KZ" dirty="0"/>
              <a:t>микроскопты линзаларды қорғасын трубкасымен қосу арқылы құрастырды.</a:t>
            </a:r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E007E-9FA0-44EA-AB83-FB748C64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34" y="397300"/>
            <a:ext cx="1822886" cy="1900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2E39EF-BF78-4AFB-8EEC-C2CB0FA73B93}"/>
              </a:ext>
            </a:extLst>
          </p:cNvPr>
          <p:cNvSpPr txBox="1"/>
          <p:nvPr/>
        </p:nvSpPr>
        <p:spPr>
          <a:xfrm>
            <a:off x="2873586" y="2558257"/>
            <a:ext cx="452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Антонио Ван Левенгук </a:t>
            </a:r>
            <a:r>
              <a:rPr lang="ru-RU" dirty="0"/>
              <a:t>–</a:t>
            </a:r>
            <a:r>
              <a:rPr lang="kk-KZ" dirty="0"/>
              <a:t> нидерландық табиғат зерттеушісі,</a:t>
            </a:r>
            <a:r>
              <a:rPr lang="ru-RU" dirty="0"/>
              <a:t>150-300</a:t>
            </a:r>
            <a:r>
              <a:rPr lang="kk-KZ" dirty="0"/>
              <a:t>  есе ұлғайтатын линзамен қарапайым микроскоп ойлап тапты. 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6D113-38BD-41A8-B367-C007898ED3E9}"/>
              </a:ext>
            </a:extLst>
          </p:cNvPr>
          <p:cNvSpPr txBox="1"/>
          <p:nvPr/>
        </p:nvSpPr>
        <p:spPr>
          <a:xfrm>
            <a:off x="600649" y="4137098"/>
            <a:ext cx="4714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Роберт Гук </a:t>
            </a:r>
            <a:r>
              <a:rPr lang="kk-KZ" dirty="0"/>
              <a:t>жетілдірілген микроскоп және оған жарық беретін қондырғы құрастырды.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89CDC-53C2-43AF-8D6B-6DA147C1F807}"/>
              </a:ext>
            </a:extLst>
          </p:cNvPr>
          <p:cNvSpPr txBox="1"/>
          <p:nvPr/>
        </p:nvSpPr>
        <p:spPr>
          <a:xfrm>
            <a:off x="5463108" y="5814369"/>
            <a:ext cx="424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/>
              <a:t>Эрнест Руска </a:t>
            </a:r>
            <a:r>
              <a:rPr lang="ru-RU" dirty="0"/>
              <a:t>1931</a:t>
            </a:r>
            <a:r>
              <a:rPr lang="kk-KZ" dirty="0"/>
              <a:t> жылы алғашқы электронды микроскопты жетілдірді.</a:t>
            </a:r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7F8696-6D48-4871-92C4-5C03AAFFF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9" y="1667249"/>
            <a:ext cx="1822886" cy="2209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422013-B209-41DB-AEBF-550C013A6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114" y="3429000"/>
            <a:ext cx="1822886" cy="2028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17F1F3-4A6E-4E72-A9E1-BCDB9292B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707" y="5052162"/>
            <a:ext cx="2972254" cy="1667249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B3CE284-FE77-4F5C-BE4D-9477BC2B0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2"/>
    </mc:Choice>
    <mc:Fallback xmlns="">
      <p:transition spd="slow" advTm="4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8219" y="585970"/>
            <a:ext cx="612068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бөліктерінің орналасу орнын тап?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916832"/>
            <a:ext cx="3711068" cy="435519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72AAAB7-99B1-466C-BA0C-E79BAF439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"/>
    </mc:Choice>
    <mc:Fallback xmlns="">
      <p:transition spd="slow" advTm="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test.kz/upload/images/1349152520.65.jpe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4" y="1217364"/>
            <a:ext cx="4465418" cy="52396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39943" y="1759700"/>
            <a:ext cx="60147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ұлғайтатын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микроскоп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Окуляр</a:t>
            </a: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түтігі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Объективтер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үстелше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Табан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Тұтқа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Бұранда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5214" y="272804"/>
            <a:ext cx="8101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60FC8C7-9631-4BFF-8F7A-220F3ED9C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9"/>
    </mc:Choice>
    <mc:Fallback xmlns="">
      <p:transition spd="slow" advTm="2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628</Words>
  <Application>Microsoft Office PowerPoint</Application>
  <PresentationFormat>Широкоэкранный</PresentationFormat>
  <Paragraphs>108</Paragraphs>
  <Slides>18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Тема Office</vt:lpstr>
      <vt:lpstr>Грань</vt:lpstr>
      <vt:lpstr>Презентация PowerPoint</vt:lpstr>
      <vt:lpstr>Презентация PowerPoint</vt:lpstr>
      <vt:lpstr>Жаратылыстану  5 сынып Сабақтың тақырыбы: Микроскоппен жұмыс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Микроскоппен жұмыс  1 Мәтін: Микроскоппен жұмыс істеу тәртібін қолдану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Дереккөздер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Гулсая Сериковна</dc:creator>
  <cp:lastModifiedBy>Сая Нурбаева</cp:lastModifiedBy>
  <cp:revision>80</cp:revision>
  <dcterms:created xsi:type="dcterms:W3CDTF">2017-03-17T01:46:15Z</dcterms:created>
  <dcterms:modified xsi:type="dcterms:W3CDTF">2021-02-17T14:23:15Z</dcterms:modified>
</cp:coreProperties>
</file>