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80" r:id="rId2"/>
  </p:sldMasterIdLst>
  <p:notesMasterIdLst>
    <p:notesMasterId r:id="rId28"/>
  </p:notesMasterIdLst>
  <p:sldIdLst>
    <p:sldId id="256" r:id="rId3"/>
    <p:sldId id="257" r:id="rId4"/>
    <p:sldId id="304" r:id="rId5"/>
    <p:sldId id="287" r:id="rId6"/>
    <p:sldId id="303" r:id="rId7"/>
    <p:sldId id="259" r:id="rId8"/>
    <p:sldId id="260" r:id="rId9"/>
    <p:sldId id="278" r:id="rId10"/>
    <p:sldId id="284" r:id="rId11"/>
    <p:sldId id="298" r:id="rId12"/>
    <p:sldId id="314" r:id="rId13"/>
    <p:sldId id="317" r:id="rId14"/>
    <p:sldId id="316" r:id="rId15"/>
    <p:sldId id="309" r:id="rId16"/>
    <p:sldId id="315" r:id="rId17"/>
    <p:sldId id="310" r:id="rId18"/>
    <p:sldId id="311" r:id="rId19"/>
    <p:sldId id="312" r:id="rId20"/>
    <p:sldId id="313" r:id="rId21"/>
    <p:sldId id="302" r:id="rId22"/>
    <p:sldId id="318" r:id="rId23"/>
    <p:sldId id="305" r:id="rId24"/>
    <p:sldId id="307" r:id="rId25"/>
    <p:sldId id="306" r:id="rId26"/>
    <p:sldId id="308" r:id="rId27"/>
  </p:sldIdLst>
  <p:sldSz cx="9144000" cy="5143500" type="screen16x9"/>
  <p:notesSz cx="6858000" cy="9144000"/>
  <p:embeddedFontLst>
    <p:embeddedFont>
      <p:font typeface="PT Sans Caption" charset="0"/>
      <p:regular r:id="rId29"/>
      <p:bold r:id="rId30"/>
    </p:embeddedFont>
    <p:embeddedFont>
      <p:font typeface="Open Sans" charset="0"/>
      <p:regular r:id="rId31"/>
      <p:bold r:id="rId32"/>
      <p:italic r:id="rId33"/>
      <p:boldItalic r:id="rId34"/>
    </p:embeddedFont>
    <p:embeddedFont>
      <p:font typeface="Calibri" pitchFamily="34" charset="0"/>
      <p:regular r:id="rId35"/>
      <p:bold r:id="rId36"/>
      <p:italic r:id="rId37"/>
      <p:boldItalic r:id="rId38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91" autoAdjust="0"/>
    <p:restoredTop sz="94660"/>
  </p:normalViewPr>
  <p:slideViewPr>
    <p:cSldViewPr snapToGrid="0">
      <p:cViewPr>
        <p:scale>
          <a:sx n="80" d="100"/>
          <a:sy n="80" d="100"/>
        </p:scale>
        <p:origin x="-228" y="-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0C9EDA-130B-43AD-BCA2-722EC174850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0BEB340-5E52-4261-BA94-55C134B601CA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kk-KZ" sz="2000" dirty="0" smtClean="0">
            <a:latin typeface="Times New Roman" pitchFamily="18" charset="0"/>
            <a:cs typeface="Times New Roman" pitchFamily="18" charset="0"/>
          </a:endParaRPr>
        </a:p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Шарт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B1D52BD-D544-4D10-BD94-528966056229}" type="parTrans" cxnId="{43E8D79C-E5E0-4281-9DC6-FCC74ADDD052}">
      <dgm:prSet/>
      <dgm:spPr/>
      <dgm:t>
        <a:bodyPr/>
        <a:lstStyle/>
        <a:p>
          <a:endParaRPr lang="ru-RU"/>
        </a:p>
      </dgm:t>
    </dgm:pt>
    <dgm:pt modelId="{2C21A467-5595-4181-853C-25139375A056}" type="sibTrans" cxnId="{43E8D79C-E5E0-4281-9DC6-FCC74ADDD052}">
      <dgm:prSet/>
      <dgm:spPr/>
      <dgm:t>
        <a:bodyPr/>
        <a:lstStyle/>
        <a:p>
          <a:endParaRPr lang="ru-RU"/>
        </a:p>
      </dgm:t>
    </dgm:pt>
    <dgm:pt modelId="{14B78BA1-E8EB-4C38-A668-1774D7519D17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kk-K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Зерттелетін жағдайды сипаттау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8E589E-B784-45A0-89A1-390F950F2EA5}" type="parTrans" cxnId="{9C0B5B9D-7315-4945-9594-5A1274D604EE}">
      <dgm:prSet/>
      <dgm:spPr/>
      <dgm:t>
        <a:bodyPr/>
        <a:lstStyle/>
        <a:p>
          <a:endParaRPr lang="ru-RU"/>
        </a:p>
      </dgm:t>
    </dgm:pt>
    <dgm:pt modelId="{5B7BC0FF-3E8E-43B9-9753-88BE4E4EA6DC}" type="sibTrans" cxnId="{9C0B5B9D-7315-4945-9594-5A1274D604EE}">
      <dgm:prSet/>
      <dgm:spPr/>
      <dgm:t>
        <a:bodyPr/>
        <a:lstStyle/>
        <a:p>
          <a:endParaRPr lang="ru-RU"/>
        </a:p>
      </dgm:t>
    </dgm:pt>
    <dgm:pt modelId="{271B1BCA-6998-4850-B7A4-FB74062B1C7A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Қажет жағдайды жазып алу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22FD10F-7BA0-44DC-87F7-C15FE07F38AE}" type="parTrans" cxnId="{08807B20-F4B6-450B-A0DE-D1BAE60583E6}">
      <dgm:prSet/>
      <dgm:spPr/>
      <dgm:t>
        <a:bodyPr/>
        <a:lstStyle/>
        <a:p>
          <a:endParaRPr lang="ru-RU"/>
        </a:p>
      </dgm:t>
    </dgm:pt>
    <dgm:pt modelId="{B03FE3A6-1B4E-4591-BB28-0C39681CD09C}" type="sibTrans" cxnId="{08807B20-F4B6-450B-A0DE-D1BAE60583E6}">
      <dgm:prSet/>
      <dgm:spPr/>
      <dgm:t>
        <a:bodyPr/>
        <a:lstStyle/>
        <a:p>
          <a:endParaRPr lang="ru-RU"/>
        </a:p>
      </dgm:t>
    </dgm:pt>
    <dgm:pt modelId="{3B0DF481-90C0-4322-804A-02C2DDFD45D3}" type="pres">
      <dgm:prSet presAssocID="{680C9EDA-130B-43AD-BCA2-722EC1748509}" presName="compositeShape" presStyleCnt="0">
        <dgm:presLayoutVars>
          <dgm:chMax val="7"/>
          <dgm:dir/>
          <dgm:resizeHandles val="exact"/>
        </dgm:presLayoutVars>
      </dgm:prSet>
      <dgm:spPr/>
    </dgm:pt>
    <dgm:pt modelId="{7020E090-75CA-4ECB-BF11-52623B3DDF51}" type="pres">
      <dgm:prSet presAssocID="{C0BEB340-5E52-4261-BA94-55C134B601CA}" presName="circ1" presStyleLbl="vennNode1" presStyleIdx="0" presStyleCnt="3" custScaleX="126038" custScaleY="112560" custLinFactY="100000" custLinFactNeighborX="66429" custLinFactNeighborY="192288"/>
      <dgm:spPr/>
      <dgm:t>
        <a:bodyPr/>
        <a:lstStyle/>
        <a:p>
          <a:endParaRPr lang="ru-RU"/>
        </a:p>
      </dgm:t>
    </dgm:pt>
    <dgm:pt modelId="{63C74976-6017-4DA3-B2D2-B61B697F3CD9}" type="pres">
      <dgm:prSet presAssocID="{C0BEB340-5E52-4261-BA94-55C134B601C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1B596-B3B0-4515-91C2-4BA8A24B7672}" type="pres">
      <dgm:prSet presAssocID="{14B78BA1-E8EB-4C38-A668-1774D7519D17}" presName="circ2" presStyleLbl="vennNode1" presStyleIdx="1" presStyleCnt="3" custScaleX="123161" custScaleY="100206" custLinFactNeighborX="-21739" custLinFactNeighborY="-72433"/>
      <dgm:spPr/>
      <dgm:t>
        <a:bodyPr/>
        <a:lstStyle/>
        <a:p>
          <a:endParaRPr lang="ru-RU"/>
        </a:p>
      </dgm:t>
    </dgm:pt>
    <dgm:pt modelId="{DA7F1008-CFA1-453E-88E6-C6E347A3D0FF}" type="pres">
      <dgm:prSet presAssocID="{14B78BA1-E8EB-4C38-A668-1774D7519D1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EDB39-45FC-447F-A2D6-C3A45688B8EC}" type="pres">
      <dgm:prSet presAssocID="{271B1BCA-6998-4850-B7A4-FB74062B1C7A}" presName="circ3" presStyleLbl="vennNode1" presStyleIdx="2" presStyleCnt="3" custScaleX="122278" custScaleY="107790"/>
      <dgm:spPr/>
      <dgm:t>
        <a:bodyPr/>
        <a:lstStyle/>
        <a:p>
          <a:endParaRPr lang="ru-RU"/>
        </a:p>
      </dgm:t>
    </dgm:pt>
    <dgm:pt modelId="{D299B512-0447-418E-A4F5-FAC5C80A2388}" type="pres">
      <dgm:prSet presAssocID="{271B1BCA-6998-4850-B7A4-FB74062B1C7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19B38E-9ED7-4BF8-B084-5A4E0246B23C}" type="presOf" srcId="{14B78BA1-E8EB-4C38-A668-1774D7519D17}" destId="{DA7F1008-CFA1-453E-88E6-C6E347A3D0FF}" srcOrd="1" destOrd="0" presId="urn:microsoft.com/office/officeart/2005/8/layout/venn1"/>
    <dgm:cxn modelId="{68763F3A-E1AD-4F58-B1C7-16EF451E9ECD}" type="presOf" srcId="{C0BEB340-5E52-4261-BA94-55C134B601CA}" destId="{63C74976-6017-4DA3-B2D2-B61B697F3CD9}" srcOrd="1" destOrd="0" presId="urn:microsoft.com/office/officeart/2005/8/layout/venn1"/>
    <dgm:cxn modelId="{6AB73460-5DF7-440E-BC01-65B94D9F6937}" type="presOf" srcId="{271B1BCA-6998-4850-B7A4-FB74062B1C7A}" destId="{D299B512-0447-418E-A4F5-FAC5C80A2388}" srcOrd="1" destOrd="0" presId="urn:microsoft.com/office/officeart/2005/8/layout/venn1"/>
    <dgm:cxn modelId="{9C0B5B9D-7315-4945-9594-5A1274D604EE}" srcId="{680C9EDA-130B-43AD-BCA2-722EC1748509}" destId="{14B78BA1-E8EB-4C38-A668-1774D7519D17}" srcOrd="1" destOrd="0" parTransId="{B28E589E-B784-45A0-89A1-390F950F2EA5}" sibTransId="{5B7BC0FF-3E8E-43B9-9753-88BE4E4EA6DC}"/>
    <dgm:cxn modelId="{43E8D79C-E5E0-4281-9DC6-FCC74ADDD052}" srcId="{680C9EDA-130B-43AD-BCA2-722EC1748509}" destId="{C0BEB340-5E52-4261-BA94-55C134B601CA}" srcOrd="0" destOrd="0" parTransId="{9B1D52BD-D544-4D10-BD94-528966056229}" sibTransId="{2C21A467-5595-4181-853C-25139375A056}"/>
    <dgm:cxn modelId="{8DDB6EE3-09C4-45B2-B7BC-2D0AB9EEEC53}" type="presOf" srcId="{C0BEB340-5E52-4261-BA94-55C134B601CA}" destId="{7020E090-75CA-4ECB-BF11-52623B3DDF51}" srcOrd="0" destOrd="0" presId="urn:microsoft.com/office/officeart/2005/8/layout/venn1"/>
    <dgm:cxn modelId="{1D168F76-A70C-432B-8117-A6821CFF9B43}" type="presOf" srcId="{14B78BA1-E8EB-4C38-A668-1774D7519D17}" destId="{4EB1B596-B3B0-4515-91C2-4BA8A24B7672}" srcOrd="0" destOrd="0" presId="urn:microsoft.com/office/officeart/2005/8/layout/venn1"/>
    <dgm:cxn modelId="{C9BFD335-8080-4D5C-8467-E843BF4C1B8E}" type="presOf" srcId="{271B1BCA-6998-4850-B7A4-FB74062B1C7A}" destId="{882EDB39-45FC-447F-A2D6-C3A45688B8EC}" srcOrd="0" destOrd="0" presId="urn:microsoft.com/office/officeart/2005/8/layout/venn1"/>
    <dgm:cxn modelId="{39CEF7E5-2A53-43A8-973F-83C83BC31088}" type="presOf" srcId="{680C9EDA-130B-43AD-BCA2-722EC1748509}" destId="{3B0DF481-90C0-4322-804A-02C2DDFD45D3}" srcOrd="0" destOrd="0" presId="urn:microsoft.com/office/officeart/2005/8/layout/venn1"/>
    <dgm:cxn modelId="{08807B20-F4B6-450B-A0DE-D1BAE60583E6}" srcId="{680C9EDA-130B-43AD-BCA2-722EC1748509}" destId="{271B1BCA-6998-4850-B7A4-FB74062B1C7A}" srcOrd="2" destOrd="0" parTransId="{B22FD10F-7BA0-44DC-87F7-C15FE07F38AE}" sibTransId="{B03FE3A6-1B4E-4591-BB28-0C39681CD09C}"/>
    <dgm:cxn modelId="{6CFE95F3-DCEF-4ACF-9610-840DEC11CB59}" type="presParOf" srcId="{3B0DF481-90C0-4322-804A-02C2DDFD45D3}" destId="{7020E090-75CA-4ECB-BF11-52623B3DDF51}" srcOrd="0" destOrd="0" presId="urn:microsoft.com/office/officeart/2005/8/layout/venn1"/>
    <dgm:cxn modelId="{E5D2AAF1-49DD-4FDB-9B7F-943126F5BCEF}" type="presParOf" srcId="{3B0DF481-90C0-4322-804A-02C2DDFD45D3}" destId="{63C74976-6017-4DA3-B2D2-B61B697F3CD9}" srcOrd="1" destOrd="0" presId="urn:microsoft.com/office/officeart/2005/8/layout/venn1"/>
    <dgm:cxn modelId="{E684D5EE-E15D-4865-BA2B-F142F65DFF2D}" type="presParOf" srcId="{3B0DF481-90C0-4322-804A-02C2DDFD45D3}" destId="{4EB1B596-B3B0-4515-91C2-4BA8A24B7672}" srcOrd="2" destOrd="0" presId="urn:microsoft.com/office/officeart/2005/8/layout/venn1"/>
    <dgm:cxn modelId="{A3408ECA-D949-4367-9827-810B965F3E8D}" type="presParOf" srcId="{3B0DF481-90C0-4322-804A-02C2DDFD45D3}" destId="{DA7F1008-CFA1-453E-88E6-C6E347A3D0FF}" srcOrd="3" destOrd="0" presId="urn:microsoft.com/office/officeart/2005/8/layout/venn1"/>
    <dgm:cxn modelId="{78A347E4-542C-4D0E-9BFC-749DD607C520}" type="presParOf" srcId="{3B0DF481-90C0-4322-804A-02C2DDFD45D3}" destId="{882EDB39-45FC-447F-A2D6-C3A45688B8EC}" srcOrd="4" destOrd="0" presId="urn:microsoft.com/office/officeart/2005/8/layout/venn1"/>
    <dgm:cxn modelId="{B018D546-56D2-4A58-B43F-69B122FA8CB6}" type="presParOf" srcId="{3B0DF481-90C0-4322-804A-02C2DDFD45D3}" destId="{D299B512-0447-418E-A4F5-FAC5C80A2388}" srcOrd="5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AD3AD8-25AC-47F1-98DF-294FB5D1BF0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FE2E1E-8589-4649-AAE2-8E8ECA4271A4}">
      <dgm:prSet custT="1"/>
      <dgm:spPr/>
      <dgm:t>
        <a:bodyPr/>
        <a:lstStyle/>
        <a:p>
          <a:pPr rtl="0"/>
          <a:r>
            <a:rPr lang="kk-KZ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Зерттеу жоспары</a:t>
          </a:r>
          <a:endParaRPr lang="kk-KZ" sz="24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3AF6FE-65DA-4128-811C-FA7EB097A1D0}" type="parTrans" cxnId="{5BB79C1C-B602-494B-9626-3BC22EC89961}">
      <dgm:prSet/>
      <dgm:spPr/>
      <dgm:t>
        <a:bodyPr/>
        <a:lstStyle/>
        <a:p>
          <a:endParaRPr lang="ru-RU"/>
        </a:p>
      </dgm:t>
    </dgm:pt>
    <dgm:pt modelId="{320BD220-13F9-48CA-B9A2-05FCC708CB19}" type="sibTrans" cxnId="{5BB79C1C-B602-494B-9626-3BC22EC89961}">
      <dgm:prSet/>
      <dgm:spPr/>
      <dgm:t>
        <a:bodyPr/>
        <a:lstStyle/>
        <a:p>
          <a:endParaRPr lang="ru-RU"/>
        </a:p>
      </dgm:t>
    </dgm:pt>
    <dgm:pt modelId="{2C639C6B-CBE0-40DF-9B14-B9470F3A07F8}">
      <dgm:prSet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Зерттеу мәселесі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55F9523-6103-4AA7-BD57-AB1F52F63091}" type="parTrans" cxnId="{B217A920-4CC0-4D37-8D1E-61BCF7408ACB}">
      <dgm:prSet/>
      <dgm:spPr/>
      <dgm:t>
        <a:bodyPr/>
        <a:lstStyle/>
        <a:p>
          <a:endParaRPr lang="ru-RU"/>
        </a:p>
      </dgm:t>
    </dgm:pt>
    <dgm:pt modelId="{BCC522C0-837F-400E-8B11-B1A75A8205E8}" type="sibTrans" cxnId="{B217A920-4CC0-4D37-8D1E-61BCF7408ACB}">
      <dgm:prSet/>
      <dgm:spPr/>
      <dgm:t>
        <a:bodyPr/>
        <a:lstStyle/>
        <a:p>
          <a:endParaRPr lang="ru-RU"/>
        </a:p>
      </dgm:t>
    </dgm:pt>
    <dgm:pt modelId="{AF494FD1-ECD9-4D2C-A9F7-63E756A6B885}">
      <dgm:prSet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Зерттеу пәні мен нысаны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6CC7966-21E9-4E03-B955-D2D611A39972}" type="parTrans" cxnId="{19714C1B-017D-4E2A-9392-7870625EE26C}">
      <dgm:prSet/>
      <dgm:spPr/>
      <dgm:t>
        <a:bodyPr/>
        <a:lstStyle/>
        <a:p>
          <a:endParaRPr lang="ru-RU"/>
        </a:p>
      </dgm:t>
    </dgm:pt>
    <dgm:pt modelId="{BC75A9ED-458B-4714-92B9-CAE387F2227A}" type="sibTrans" cxnId="{19714C1B-017D-4E2A-9392-7870625EE26C}">
      <dgm:prSet/>
      <dgm:spPr/>
      <dgm:t>
        <a:bodyPr/>
        <a:lstStyle/>
        <a:p>
          <a:endParaRPr lang="ru-RU"/>
        </a:p>
      </dgm:t>
    </dgm:pt>
    <dgm:pt modelId="{EFC5DFCA-B9CD-410A-A715-67BF7B2914C5}">
      <dgm:prSet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Берілген мәселені шешуге көмегі тиетін ақпарат көздерінің тізімі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D643C95-C05B-4E73-922A-77C4F9E11DEE}" type="parTrans" cxnId="{A1E9C5BF-2276-4DBC-92E6-D0FA74C522C7}">
      <dgm:prSet/>
      <dgm:spPr/>
      <dgm:t>
        <a:bodyPr/>
        <a:lstStyle/>
        <a:p>
          <a:endParaRPr lang="ru-RU"/>
        </a:p>
      </dgm:t>
    </dgm:pt>
    <dgm:pt modelId="{DB0B67E4-7E6E-4266-96DF-37BA64E1402A}" type="sibTrans" cxnId="{A1E9C5BF-2276-4DBC-92E6-D0FA74C522C7}">
      <dgm:prSet/>
      <dgm:spPr/>
      <dgm:t>
        <a:bodyPr/>
        <a:lstStyle/>
        <a:p>
          <a:endParaRPr lang="ru-RU"/>
        </a:p>
      </dgm:t>
    </dgm:pt>
    <dgm:pt modelId="{0555FFB1-5D05-4ACB-87C2-C22CFF0A88B7}">
      <dgm:prSet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Зерттеу тақырыбы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0F41F44-9087-4218-B936-D561F4E36E52}" type="parTrans" cxnId="{EEA11A01-2315-49ED-A642-B06F2799C056}">
      <dgm:prSet/>
      <dgm:spPr/>
      <dgm:t>
        <a:bodyPr/>
        <a:lstStyle/>
        <a:p>
          <a:endParaRPr lang="ru-RU"/>
        </a:p>
      </dgm:t>
    </dgm:pt>
    <dgm:pt modelId="{CA3FF20E-7088-42C6-B08F-E6B9E375985B}" type="sibTrans" cxnId="{EEA11A01-2315-49ED-A642-B06F2799C056}">
      <dgm:prSet/>
      <dgm:spPr/>
      <dgm:t>
        <a:bodyPr/>
        <a:lstStyle/>
        <a:p>
          <a:endParaRPr lang="ru-RU"/>
        </a:p>
      </dgm:t>
    </dgm:pt>
    <dgm:pt modelId="{731E6683-3C0D-4A87-85B7-126600E0114E}">
      <dgm:prSet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Зерттеу мақсаттары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58095A6-DA40-4DA7-9724-2730BC788804}" type="parTrans" cxnId="{72B3CE40-26DC-45F7-9142-8C021073B221}">
      <dgm:prSet/>
      <dgm:spPr/>
      <dgm:t>
        <a:bodyPr/>
        <a:lstStyle/>
        <a:p>
          <a:endParaRPr lang="ru-RU"/>
        </a:p>
      </dgm:t>
    </dgm:pt>
    <dgm:pt modelId="{7CE864F8-4A35-4D74-A310-02E72CAF74A1}" type="sibTrans" cxnId="{72B3CE40-26DC-45F7-9142-8C021073B221}">
      <dgm:prSet/>
      <dgm:spPr/>
      <dgm:t>
        <a:bodyPr/>
        <a:lstStyle/>
        <a:p>
          <a:endParaRPr lang="ru-RU"/>
        </a:p>
      </dgm:t>
    </dgm:pt>
    <dgm:pt modelId="{6F02DFE0-0835-4AA9-B544-72E307FEAC88}">
      <dgm:prSet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Зерттеу болжамы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6AD47E8-8815-4BDF-A59B-2A57A4323BC9}" type="parTrans" cxnId="{60FAABE9-1360-487E-87DC-42FC0B1662B4}">
      <dgm:prSet/>
      <dgm:spPr/>
      <dgm:t>
        <a:bodyPr/>
        <a:lstStyle/>
        <a:p>
          <a:endParaRPr lang="ru-RU"/>
        </a:p>
      </dgm:t>
    </dgm:pt>
    <dgm:pt modelId="{E9B3C17B-2BF5-46A5-81FB-380320ECAEA1}" type="sibTrans" cxnId="{60FAABE9-1360-487E-87DC-42FC0B1662B4}">
      <dgm:prSet/>
      <dgm:spPr/>
      <dgm:t>
        <a:bodyPr/>
        <a:lstStyle/>
        <a:p>
          <a:endParaRPr lang="ru-RU"/>
        </a:p>
      </dgm:t>
    </dgm:pt>
    <dgm:pt modelId="{910A9C33-C22B-40BA-AC35-AFBEF4AAAEC0}">
      <dgm:prSet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Зерттеудің нақты қадамдары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1013319-44DF-456F-8545-500D13531B7E}" type="parTrans" cxnId="{E7A76C9E-17F3-4FE7-A236-3E3CDBD0EE15}">
      <dgm:prSet/>
      <dgm:spPr/>
      <dgm:t>
        <a:bodyPr/>
        <a:lstStyle/>
        <a:p>
          <a:endParaRPr lang="ru-RU"/>
        </a:p>
      </dgm:t>
    </dgm:pt>
    <dgm:pt modelId="{ADDC7B59-5158-43FB-8BC0-9A93349579BF}" type="sibTrans" cxnId="{E7A76C9E-17F3-4FE7-A236-3E3CDBD0EE15}">
      <dgm:prSet/>
      <dgm:spPr/>
      <dgm:t>
        <a:bodyPr/>
        <a:lstStyle/>
        <a:p>
          <a:endParaRPr lang="ru-RU"/>
        </a:p>
      </dgm:t>
    </dgm:pt>
    <dgm:pt modelId="{D74D6441-E2E2-42CA-9BE4-4B71C355105D}" type="pres">
      <dgm:prSet presAssocID="{46AD3AD8-25AC-47F1-98DF-294FB5D1BF0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9A9488-FB26-408D-B468-670F0A39EF0B}" type="pres">
      <dgm:prSet presAssocID="{38FE2E1E-8589-4649-AAE2-8E8ECA4271A4}" presName="composite" presStyleCnt="0"/>
      <dgm:spPr/>
    </dgm:pt>
    <dgm:pt modelId="{616FB825-99BB-4D05-AA9F-6E2FC7B77DAE}" type="pres">
      <dgm:prSet presAssocID="{38FE2E1E-8589-4649-AAE2-8E8ECA4271A4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9B8D4-478B-45D5-A8C9-156E22884AE4}" type="pres">
      <dgm:prSet presAssocID="{38FE2E1E-8589-4649-AAE2-8E8ECA4271A4}" presName="descendantText" presStyleLbl="alignAcc1" presStyleIdx="0" presStyleCnt="1" custScaleY="199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B79C1C-B602-494B-9626-3BC22EC89961}" srcId="{46AD3AD8-25AC-47F1-98DF-294FB5D1BF01}" destId="{38FE2E1E-8589-4649-AAE2-8E8ECA4271A4}" srcOrd="0" destOrd="0" parTransId="{AC3AF6FE-65DA-4128-811C-FA7EB097A1D0}" sibTransId="{320BD220-13F9-48CA-B9A2-05FCC708CB19}"/>
    <dgm:cxn modelId="{FA149A81-F392-4844-A875-8A652D427054}" type="presOf" srcId="{38FE2E1E-8589-4649-AAE2-8E8ECA4271A4}" destId="{616FB825-99BB-4D05-AA9F-6E2FC7B77DAE}" srcOrd="0" destOrd="0" presId="urn:microsoft.com/office/officeart/2005/8/layout/chevron2"/>
    <dgm:cxn modelId="{FD24B5D7-BB9B-43E2-9C0E-51512522780F}" type="presOf" srcId="{731E6683-3C0D-4A87-85B7-126600E0114E}" destId="{9379B8D4-478B-45D5-A8C9-156E22884AE4}" srcOrd="0" destOrd="4" presId="urn:microsoft.com/office/officeart/2005/8/layout/chevron2"/>
    <dgm:cxn modelId="{A1E9C5BF-2276-4DBC-92E6-D0FA74C522C7}" srcId="{38FE2E1E-8589-4649-AAE2-8E8ECA4271A4}" destId="{EFC5DFCA-B9CD-410A-A715-67BF7B2914C5}" srcOrd="2" destOrd="0" parTransId="{8D643C95-C05B-4E73-922A-77C4F9E11DEE}" sibTransId="{DB0B67E4-7E6E-4266-96DF-37BA64E1402A}"/>
    <dgm:cxn modelId="{9504120A-0FB9-42D1-A028-462CF5D19150}" type="presOf" srcId="{2C639C6B-CBE0-40DF-9B14-B9470F3A07F8}" destId="{9379B8D4-478B-45D5-A8C9-156E22884AE4}" srcOrd="0" destOrd="0" presId="urn:microsoft.com/office/officeart/2005/8/layout/chevron2"/>
    <dgm:cxn modelId="{A4E3CE30-BA3A-45EA-B69F-8760CAC45893}" type="presOf" srcId="{910A9C33-C22B-40BA-AC35-AFBEF4AAAEC0}" destId="{9379B8D4-478B-45D5-A8C9-156E22884AE4}" srcOrd="0" destOrd="6" presId="urn:microsoft.com/office/officeart/2005/8/layout/chevron2"/>
    <dgm:cxn modelId="{B217A920-4CC0-4D37-8D1E-61BCF7408ACB}" srcId="{38FE2E1E-8589-4649-AAE2-8E8ECA4271A4}" destId="{2C639C6B-CBE0-40DF-9B14-B9470F3A07F8}" srcOrd="0" destOrd="0" parTransId="{B55F9523-6103-4AA7-BD57-AB1F52F63091}" sibTransId="{BCC522C0-837F-400E-8B11-B1A75A8205E8}"/>
    <dgm:cxn modelId="{E7A76C9E-17F3-4FE7-A236-3E3CDBD0EE15}" srcId="{38FE2E1E-8589-4649-AAE2-8E8ECA4271A4}" destId="{910A9C33-C22B-40BA-AC35-AFBEF4AAAEC0}" srcOrd="6" destOrd="0" parTransId="{F1013319-44DF-456F-8545-500D13531B7E}" sibTransId="{ADDC7B59-5158-43FB-8BC0-9A93349579BF}"/>
    <dgm:cxn modelId="{C74E8898-81A6-45A2-B62D-40736592DF18}" type="presOf" srcId="{46AD3AD8-25AC-47F1-98DF-294FB5D1BF01}" destId="{D74D6441-E2E2-42CA-9BE4-4B71C355105D}" srcOrd="0" destOrd="0" presId="urn:microsoft.com/office/officeart/2005/8/layout/chevron2"/>
    <dgm:cxn modelId="{2CDEBB3B-E5F3-46E7-A694-250D35828509}" type="presOf" srcId="{0555FFB1-5D05-4ACB-87C2-C22CFF0A88B7}" destId="{9379B8D4-478B-45D5-A8C9-156E22884AE4}" srcOrd="0" destOrd="3" presId="urn:microsoft.com/office/officeart/2005/8/layout/chevron2"/>
    <dgm:cxn modelId="{72B3CE40-26DC-45F7-9142-8C021073B221}" srcId="{38FE2E1E-8589-4649-AAE2-8E8ECA4271A4}" destId="{731E6683-3C0D-4A87-85B7-126600E0114E}" srcOrd="4" destOrd="0" parTransId="{158095A6-DA40-4DA7-9724-2730BC788804}" sibTransId="{7CE864F8-4A35-4D74-A310-02E72CAF74A1}"/>
    <dgm:cxn modelId="{4F1E29C8-A716-4BF6-8ACC-BEC6728F94FD}" type="presOf" srcId="{6F02DFE0-0835-4AA9-B544-72E307FEAC88}" destId="{9379B8D4-478B-45D5-A8C9-156E22884AE4}" srcOrd="0" destOrd="5" presId="urn:microsoft.com/office/officeart/2005/8/layout/chevron2"/>
    <dgm:cxn modelId="{ECE40370-4C22-4C88-963D-E7424F957150}" type="presOf" srcId="{EFC5DFCA-B9CD-410A-A715-67BF7B2914C5}" destId="{9379B8D4-478B-45D5-A8C9-156E22884AE4}" srcOrd="0" destOrd="2" presId="urn:microsoft.com/office/officeart/2005/8/layout/chevron2"/>
    <dgm:cxn modelId="{19714C1B-017D-4E2A-9392-7870625EE26C}" srcId="{38FE2E1E-8589-4649-AAE2-8E8ECA4271A4}" destId="{AF494FD1-ECD9-4D2C-A9F7-63E756A6B885}" srcOrd="1" destOrd="0" parTransId="{E6CC7966-21E9-4E03-B955-D2D611A39972}" sibTransId="{BC75A9ED-458B-4714-92B9-CAE387F2227A}"/>
    <dgm:cxn modelId="{AA3EF824-899E-4D09-851F-27F6C8E435B5}" type="presOf" srcId="{AF494FD1-ECD9-4D2C-A9F7-63E756A6B885}" destId="{9379B8D4-478B-45D5-A8C9-156E22884AE4}" srcOrd="0" destOrd="1" presId="urn:microsoft.com/office/officeart/2005/8/layout/chevron2"/>
    <dgm:cxn modelId="{EEA11A01-2315-49ED-A642-B06F2799C056}" srcId="{38FE2E1E-8589-4649-AAE2-8E8ECA4271A4}" destId="{0555FFB1-5D05-4ACB-87C2-C22CFF0A88B7}" srcOrd="3" destOrd="0" parTransId="{E0F41F44-9087-4218-B936-D561F4E36E52}" sibTransId="{CA3FF20E-7088-42C6-B08F-E6B9E375985B}"/>
    <dgm:cxn modelId="{60FAABE9-1360-487E-87DC-42FC0B1662B4}" srcId="{38FE2E1E-8589-4649-AAE2-8E8ECA4271A4}" destId="{6F02DFE0-0835-4AA9-B544-72E307FEAC88}" srcOrd="5" destOrd="0" parTransId="{F6AD47E8-8815-4BDF-A59B-2A57A4323BC9}" sibTransId="{E9B3C17B-2BF5-46A5-81FB-380320ECAEA1}"/>
    <dgm:cxn modelId="{EB59EE55-5420-42B7-91C8-E91E3C858294}" type="presParOf" srcId="{D74D6441-E2E2-42CA-9BE4-4B71C355105D}" destId="{4F9A9488-FB26-408D-B468-670F0A39EF0B}" srcOrd="0" destOrd="0" presId="urn:microsoft.com/office/officeart/2005/8/layout/chevron2"/>
    <dgm:cxn modelId="{F4CF1229-2EF7-4BEB-BD28-88FAF34C5EC7}" type="presParOf" srcId="{4F9A9488-FB26-408D-B468-670F0A39EF0B}" destId="{616FB825-99BB-4D05-AA9F-6E2FC7B77DAE}" srcOrd="0" destOrd="0" presId="urn:microsoft.com/office/officeart/2005/8/layout/chevron2"/>
    <dgm:cxn modelId="{C090DB42-5F1E-4549-9D5C-4958EBE37C8B}" type="presParOf" srcId="{4F9A9488-FB26-408D-B468-670F0A39EF0B}" destId="{9379B8D4-478B-45D5-A8C9-156E22884AE4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07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24;g63cb03381d_4_0:notes"/>
          <p:cNvSpPr>
            <a:spLocks noGrp="1" noRot="1" noChangeAspect="1"/>
          </p:cNvSpPr>
          <p:nvPr>
            <p:ph type="sldImg" idx="2"/>
          </p:nvPr>
        </p:nvSpPr>
        <p:spPr>
          <a:ln>
            <a:miter lim="8000"/>
            <a:headEnd/>
            <a:tailEnd/>
          </a:ln>
        </p:spPr>
      </p:sp>
      <p:sp>
        <p:nvSpPr>
          <p:cNvPr id="23554" name="Google Shape;125;g63cb03381d_4_0:notes"/>
          <p:cNvSpPr txBox="1">
            <a:spLocks noGrp="1"/>
          </p:cNvSpPr>
          <p:nvPr>
            <p:ph type="body" idx="1"/>
          </p:nvPr>
        </p:nvSpPr>
        <p:spPr/>
        <p:txBody>
          <a:bodyPr tIns="45700" bIns="45700"/>
          <a:lstStyle/>
          <a:p>
            <a:pPr marL="0" indent="0" eaLnBrk="1" hangingPunct="1">
              <a:buSzPts val="11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23555" name="Google Shape;126;g63cb03381d_4_0:notes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SzPts val="1200"/>
              <a:buFont typeface="Calibri" pitchFamily="34" charset="0"/>
              <a:buNone/>
            </a:pPr>
            <a:r>
              <a:rPr lang="ru-RU" sz="1200">
                <a:latin typeface="Calibri" pitchFamily="34" charset="0"/>
                <a:cs typeface="Calibri" pitchFamily="34" charset="0"/>
                <a:sym typeface="Calibri" pitchFamily="34" charset="0"/>
              </a:rPr>
              <a:t>*</a:t>
            </a:r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9394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9394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9394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9394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9394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9394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9394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9394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9394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9394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5602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9394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9394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9394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9394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9394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9394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4818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8914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3010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4818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6866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3010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2770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9;p26"/>
          <p:cNvPicPr preferRelativeResize="0">
            <a:picLocks noChangeAspect="1" noChangeArrowheads="1"/>
          </p:cNvPicPr>
          <p:nvPr/>
        </p:nvPicPr>
        <p:blipFill>
          <a:blip r:embed="rId2"/>
          <a:srcRect t="19518" b="68394"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100;p2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3325" y="249238"/>
            <a:ext cx="27797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Google Shape;101;p26"/>
          <p:cNvSpPr txBox="1">
            <a:spLocks noChangeArrowheads="1"/>
          </p:cNvSpPr>
          <p:nvPr/>
        </p:nvSpPr>
        <p:spPr bwMode="auto">
          <a:xfrm>
            <a:off x="5902325" y="4684713"/>
            <a:ext cx="31273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© Bilim Media Group 2011–2019</a:t>
            </a: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 Барлық құқықтары қорғалған.</a:t>
            </a:r>
            <a:endParaRPr lang="ru-RU" sz="700" b="1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3;p27"/>
          <p:cNvPicPr preferRelativeResize="0">
            <a:picLocks noChangeAspect="1" noChangeArrowheads="1"/>
          </p:cNvPicPr>
          <p:nvPr/>
        </p:nvPicPr>
        <p:blipFill>
          <a:blip r:embed="rId2"/>
          <a:srcRect t="43954" b="43956"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Google Shape;104;p27"/>
          <p:cNvSpPr txBox="1">
            <a:spLocks noChangeArrowheads="1"/>
          </p:cNvSpPr>
          <p:nvPr/>
        </p:nvSpPr>
        <p:spPr bwMode="auto">
          <a:xfrm>
            <a:off x="5902325" y="4684713"/>
            <a:ext cx="31273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© Bilim Media Group 2011–2019</a:t>
            </a: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 Барлық құқықтары қорғалған.</a:t>
            </a:r>
            <a:endParaRPr lang="ru-RU" sz="700" b="1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</p:txBody>
      </p:sp>
      <p:pic>
        <p:nvPicPr>
          <p:cNvPr id="4" name="Google Shape;105;p2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3325" y="249238"/>
            <a:ext cx="27797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7;p28"/>
          <p:cNvPicPr preferRelativeResize="0">
            <a:picLocks noChangeAspect="1" noChangeArrowheads="1"/>
          </p:cNvPicPr>
          <p:nvPr/>
        </p:nvPicPr>
        <p:blipFill>
          <a:blip r:embed="rId2"/>
          <a:srcRect t="43954" b="43956"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108;p2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3325" y="249238"/>
            <a:ext cx="27797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Google Shape;109;p28"/>
          <p:cNvSpPr txBox="1">
            <a:spLocks noChangeArrowheads="1"/>
          </p:cNvSpPr>
          <p:nvPr/>
        </p:nvSpPr>
        <p:spPr bwMode="auto">
          <a:xfrm>
            <a:off x="5902325" y="4684713"/>
            <a:ext cx="31273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© Bilim Media Group 2011–2019</a:t>
            </a: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 Барлық құқықтары қорғалған.</a:t>
            </a:r>
            <a:endParaRPr lang="ru-RU" sz="700" b="1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2;p30"/>
          <p:cNvPicPr preferRelativeResize="0">
            <a:picLocks noChangeAspect="1" noChangeArrowheads="1"/>
          </p:cNvPicPr>
          <p:nvPr/>
        </p:nvPicPr>
        <p:blipFill>
          <a:blip r:embed="rId2"/>
          <a:srcRect t="43954" b="43956"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113;p3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3325" y="249238"/>
            <a:ext cx="27797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Google Shape;114;p30"/>
          <p:cNvSpPr txBox="1">
            <a:spLocks noChangeArrowheads="1"/>
          </p:cNvSpPr>
          <p:nvPr/>
        </p:nvSpPr>
        <p:spPr bwMode="auto">
          <a:xfrm>
            <a:off x="5902325" y="4684713"/>
            <a:ext cx="31273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© Bilim Media Group 2011–2019</a:t>
            </a: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 Барлық құқықтары қорғалған.</a:t>
            </a:r>
            <a:endParaRPr lang="ru-RU" sz="700" b="1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6;p31"/>
          <p:cNvPicPr preferRelativeResize="0">
            <a:picLocks noChangeAspect="1" noChangeArrowheads="1"/>
          </p:cNvPicPr>
          <p:nvPr/>
        </p:nvPicPr>
        <p:blipFill>
          <a:blip r:embed="rId2"/>
          <a:srcRect t="43954" b="43956"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117;p3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3325" y="249238"/>
            <a:ext cx="27797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Google Shape;118;p31"/>
          <p:cNvSpPr txBox="1">
            <a:spLocks noChangeArrowheads="1"/>
          </p:cNvSpPr>
          <p:nvPr/>
        </p:nvSpPr>
        <p:spPr bwMode="auto">
          <a:xfrm>
            <a:off x="5902325" y="4684713"/>
            <a:ext cx="31273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© Bilim Media Group 2011–2019</a:t>
            </a: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 Барлық құқықтары қорғалған.</a:t>
            </a:r>
            <a:endParaRPr lang="ru-RU" sz="700" b="1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3"/>
          <p:cNvSpPr txBox="1">
            <a:spLocks noGrp="1"/>
          </p:cNvSpPr>
          <p:nvPr>
            <p:ph type="ctrTitle"/>
          </p:nvPr>
        </p:nvSpPr>
        <p:spPr>
          <a:xfrm>
            <a:off x="685800" y="1583341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33"/>
          <p:cNvSpPr txBox="1">
            <a:spLocks noGrp="1"/>
          </p:cNvSpPr>
          <p:nvPr>
            <p:ph type="subTitle" idx="1"/>
          </p:nvPr>
        </p:nvSpPr>
        <p:spPr>
          <a:xfrm>
            <a:off x="685800" y="2840051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;p9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40;p9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20DEA05B-AA16-40A6-8373-770C38836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/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Font typeface="Arial" charset="0"/>
              <a:buNone/>
              <a:defRPr/>
            </a:pPr>
            <a:fld id="{6F3D4950-F5AC-4739-9C26-71036C2DE76C}" type="slidenum">
              <a:rPr lang="ru-RU" sz="1000">
                <a:solidFill>
                  <a:srgbClr val="595959"/>
                </a:solidFill>
              </a:rPr>
              <a:pPr algn="r">
                <a:buClr>
                  <a:srgbClr val="000000"/>
                </a:buClr>
                <a:buFont typeface="Arial" charset="0"/>
                <a:buNone/>
                <a:defRPr/>
              </a:pPr>
              <a:t>‹#›</a:t>
            </a:fld>
            <a:endParaRPr lang="ru-RU" sz="1000">
              <a:solidFill>
                <a:srgbClr val="59595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99" r:id="rId8"/>
    <p:sldLayoutId id="2147483688" r:id="rId9"/>
    <p:sldLayoutId id="214748368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96;p25"/>
          <p:cNvSpPr txBox="1"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2291" name="Google Shape;97;p25"/>
          <p:cNvSpPr txBox="1"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698" r:id="rId4"/>
    <p:sldLayoutId id="2147483703" r:id="rId5"/>
    <p:sldLayoutId id="2147483704" r:id="rId6"/>
    <p:sldLayoutId id="2147483697" r:id="rId7"/>
    <p:sldLayoutId id="2147483696" r:id="rId8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hyperlink" Target="&#1064;.&#1059;&#1072;&#1083;&#1080;&#1093;&#1072;&#1085;&#1086;&#1074;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Google Shape;129;p34"/>
          <p:cNvSpPr txBox="1">
            <a:spLocks noChangeArrowheads="1"/>
          </p:cNvSpPr>
          <p:nvPr/>
        </p:nvSpPr>
        <p:spPr bwMode="auto">
          <a:xfrm>
            <a:off x="5567363" y="4602163"/>
            <a:ext cx="32623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charset="0"/>
              <a:buNone/>
            </a:pPr>
            <a:endParaRPr lang="ru-RU" sz="800">
              <a:solidFill>
                <a:srgbClr val="134F5C"/>
              </a:solidFill>
              <a:latin typeface="PT Sans Caption"/>
              <a:sym typeface="PT Sans Caption"/>
            </a:endParaRPr>
          </a:p>
        </p:txBody>
      </p:sp>
      <p:sp>
        <p:nvSpPr>
          <p:cNvPr id="130" name="Google Shape;130;p34"/>
          <p:cNvSpPr txBox="1"/>
          <p:nvPr/>
        </p:nvSpPr>
        <p:spPr>
          <a:xfrm>
            <a:off x="4627563" y="690563"/>
            <a:ext cx="4459287" cy="3219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3200" b="1" kern="0">
              <a:solidFill>
                <a:srgbClr val="FFFFFF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9397" y="0"/>
            <a:ext cx="780208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Ғылымның рөлі және </a:t>
            </a:r>
          </a:p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Зерттеу сұрағы</a:t>
            </a:r>
          </a:p>
          <a:p>
            <a:pPr algn="ctr"/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 сынып </a:t>
            </a:r>
          </a:p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Жаратылыстану</a:t>
            </a:r>
          </a:p>
          <a:p>
            <a:pPr algn="ctr"/>
            <a:endParaRPr lang="kk-KZ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371" name="Google Shape;140;p35"/>
          <p:cNvSpPr txBox="1">
            <a:spLocks noChangeArrowheads="1"/>
          </p:cNvSpPr>
          <p:nvPr/>
        </p:nvSpPr>
        <p:spPr bwMode="auto">
          <a:xfrm>
            <a:off x="598488" y="793750"/>
            <a:ext cx="82359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55074" y="866901"/>
            <a:ext cx="49401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Әл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Бируни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973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шамамен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1050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ұлы оқымысты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энциклопедист. Астрономия, география, физика, математика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геологиядан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150-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ге жуық еңбек жазған.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Бирунидің конструкторлық  шеберлігінің дәлеліне, диаметрі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метрлік географиялық глобусы және астрономиялық құрал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саймандары жатады.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cdn.turkaramamotoru.com/kk/%D3%99bu-rajhan-%D3%99l-biruni-34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678" y="866900"/>
            <a:ext cx="1980008" cy="237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371" name="Google Shape;140;p35"/>
          <p:cNvSpPr txBox="1">
            <a:spLocks noChangeArrowheads="1"/>
          </p:cNvSpPr>
          <p:nvPr/>
        </p:nvSpPr>
        <p:spPr bwMode="auto">
          <a:xfrm>
            <a:off x="598488" y="793750"/>
            <a:ext cx="82359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 dirty="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 dirty="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 dirty="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 dirty="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55074" y="866901"/>
            <a:ext cx="4940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Қазақтың ұлы ғалымының есімін еске түсіреміз.</a:t>
            </a: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Қазақстан аумағын зерттеуде ол қандай үлес қосты.</a:t>
            </a:r>
          </a:p>
        </p:txBody>
      </p:sp>
      <p:pic>
        <p:nvPicPr>
          <p:cNvPr id="6" name="Рисунок 5" descr="https://opiqkz.blob.core.windows.net/kitcontent/3d7ea1ec-3156-4063-b343-59aa82d6a8f5/e9109bfc-5ce9-4870-8f43-6179df2822f4/c35af903-0207-4a77-b175-5903eed928e8_m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388" y="771896"/>
            <a:ext cx="1802372" cy="25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верх 11">
            <a:hlinkClick r:id="rId4" action="ppaction://hlinkfile"/>
          </p:cNvPr>
          <p:cNvSpPr/>
          <p:nvPr/>
        </p:nvSpPr>
        <p:spPr>
          <a:xfrm>
            <a:off x="7386452" y="3835730"/>
            <a:ext cx="484632" cy="978408"/>
          </a:xfrm>
          <a:prstGeom prst="upArrow">
            <a:avLst/>
          </a:prstGeom>
          <a:solidFill>
            <a:schemeClr val="accent2">
              <a:lumMod val="75000"/>
              <a:lumOff val="2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371" name="Google Shape;140;p35"/>
          <p:cNvSpPr txBox="1">
            <a:spLocks noChangeArrowheads="1"/>
          </p:cNvSpPr>
          <p:nvPr/>
        </p:nvSpPr>
        <p:spPr bwMode="auto">
          <a:xfrm>
            <a:off x="598488" y="793750"/>
            <a:ext cx="82359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AppData\Local\Microsoft\Windows\Temporary Internet Files\Content.Word\IMG-20200720-WA00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392" y="605643"/>
            <a:ext cx="7980218" cy="395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371" name="Google Shape;140;p35"/>
          <p:cNvSpPr txBox="1">
            <a:spLocks noChangeArrowheads="1"/>
          </p:cNvSpPr>
          <p:nvPr/>
        </p:nvSpPr>
        <p:spPr bwMode="auto">
          <a:xfrm>
            <a:off x="598488" y="793750"/>
            <a:ext cx="82359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67544" y="142504"/>
            <a:ext cx="6187044" cy="4987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Зерттеудің негізгі кезеңдері</a:t>
            </a: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AppData\Local\Microsoft\Windows\Temporary Internet Files\Content.Word\IMG-20200720-WA000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016" y="1116281"/>
            <a:ext cx="7813963" cy="3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371" name="Google Shape;140;p35"/>
          <p:cNvSpPr txBox="1">
            <a:spLocks noChangeArrowheads="1"/>
          </p:cNvSpPr>
          <p:nvPr/>
        </p:nvSpPr>
        <p:spPr bwMode="auto">
          <a:xfrm>
            <a:off x="598488" y="793750"/>
            <a:ext cx="82359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1886" y="1068779"/>
            <a:ext cx="6466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Энциклопедист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ғалымдар кімдер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008" y="950025"/>
            <a:ext cx="5427023" cy="3752603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Алдымызға сумен толтырылған екі стақан берілген.  Біреуіне - қабығы ашылмаған, ал екіншісіне -  қабығы ашылған лимонды салсақ не болады, қалай ойлайсыздар? (Әр түрлі болжамдар болады және тәжірибені жасап көру арқылы болжам расталады немесе расталмайды)</a:t>
            </a:r>
          </a:p>
          <a:p>
            <a:pPr algn="ctr"/>
            <a:r>
              <a:rPr lang="kk-KZ" dirty="0" smtClean="0">
                <a:solidFill>
                  <a:schemeClr val="tx1"/>
                </a:solidFill>
              </a:rPr>
              <a:t>Осы қарапайым тәжірибе негізінде зерттеу сұрағын тұжырымдау және осы зерттеу сұрағы негізінде болжам жасау және тәжірибені жасап көру арқылы болжамның расталатын немесе расталмайтындығын тексеруге болатындығы туралы түсінік қалыптастырамыз.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94411" y="154379"/>
            <a:ext cx="6875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Зерттеу болжамын ұсыну жолдары</a:t>
            </a:r>
            <a:endParaRPr lang="ru-RU" sz="3200" dirty="0"/>
          </a:p>
        </p:txBody>
      </p:sp>
      <p:pic>
        <p:nvPicPr>
          <p:cNvPr id="11" name="Рисунок 10" descr="http://img.7ya.ru/pub/img/17143/sink-and-float-science-experiment_1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75169" y="973777"/>
            <a:ext cx="2768565" cy="3360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371" name="Google Shape;140;p35"/>
          <p:cNvSpPr txBox="1">
            <a:spLocks noChangeArrowheads="1"/>
          </p:cNvSpPr>
          <p:nvPr/>
        </p:nvSpPr>
        <p:spPr bwMode="auto">
          <a:xfrm>
            <a:off x="598488" y="793750"/>
            <a:ext cx="82359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43200" y="142504"/>
            <a:ext cx="3835729" cy="4987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6894" y="985652"/>
            <a:ext cx="7647709" cy="3396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1001">
            <a:schemeClr val="lt2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ғылымның негізі;</a:t>
            </a:r>
          </a:p>
          <a:p>
            <a:pPr>
              <a:buNone/>
            </a:pPr>
            <a:r>
              <a:rPr lang="kk-KZ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kk-KZ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Зерттеу кезеңдерден тұрады:</a:t>
            </a:r>
          </a:p>
          <a:p>
            <a:pPr>
              <a:buFont typeface="Wingdings" pitchFamily="2" charset="2"/>
              <a:buChar char="Ø"/>
            </a:pPr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кезең-</a:t>
            </a:r>
            <a:r>
              <a:rPr lang="kk-KZ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мәселені зерттеу пәні мен нысанын айқындау;</a:t>
            </a:r>
          </a:p>
          <a:p>
            <a:pPr>
              <a:buNone/>
            </a:pPr>
            <a:r>
              <a:rPr lang="kk-K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kk-K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Мәселе-</a:t>
            </a:r>
            <a:r>
              <a:rPr lang="kk-KZ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бұл зерттеуші тәжірибе соңында жауабын табуы тиіс нақты міндет.</a:t>
            </a:r>
            <a:endParaRPr lang="en-GB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Зерттеу пәні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бұл зерттеу мәселелерін шешу үшін қажетті нақты ерекшелік, факті, құбылыс, мәселені қарап талқылау мен зерделеу.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Зерттеу нысаны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бұл зерттелетін нәрсе. Зерттеу нысандары адамдар, адамдар тобы, мекемелер, физикалық денелер, психикалық ерекшеліктер және т.б. болуы  мүмкін.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371" name="Google Shape;140;p35"/>
          <p:cNvSpPr txBox="1">
            <a:spLocks noChangeArrowheads="1"/>
          </p:cNvSpPr>
          <p:nvPr/>
        </p:nvSpPr>
        <p:spPr bwMode="auto">
          <a:xfrm>
            <a:off x="598488" y="793750"/>
            <a:ext cx="82359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43200" y="142504"/>
            <a:ext cx="3835729" cy="4987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6894" y="985652"/>
            <a:ext cx="7647709" cy="3396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1001">
            <a:schemeClr val="lt2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ғылымның негізі;</a:t>
            </a:r>
          </a:p>
          <a:p>
            <a:pPr>
              <a:buNone/>
            </a:pPr>
            <a:r>
              <a:rPr lang="kk-KZ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kk-KZ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Зерттеу кезеңдерден тұрады:</a:t>
            </a:r>
          </a:p>
          <a:p>
            <a:pPr>
              <a:buFont typeface="Wingdings" pitchFamily="2" charset="2"/>
              <a:buChar char="Ø"/>
            </a:pPr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кезең-</a:t>
            </a:r>
            <a:r>
              <a:rPr lang="kk-KZ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мәселені зерттеу пәні мен нысанын айқындау;</a:t>
            </a:r>
          </a:p>
          <a:p>
            <a:pPr>
              <a:buNone/>
            </a:pPr>
            <a:r>
              <a:rPr lang="kk-K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kk-K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Мәселе-</a:t>
            </a:r>
            <a:r>
              <a:rPr lang="kk-KZ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бұл зерттеуші тәжірибе соңында жауабын табуы тиіс нақты міндет.</a:t>
            </a:r>
            <a:endParaRPr lang="en-GB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Зерттеу пәні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бұл зерттеу мәселелерін шешу үшін қажетті нақты ерекшелік, факті, құбылыс, мәселені қарап талқылау мен зерделеу.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Зерттеу нысаны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бұл зерттелетін нәрсе. Зерттеу нысандары адамдар, адамдар тобы, мекемелер, физикалық денелер, психикалық ерекшеліктер және т.б. болуы  мүмкін.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371" name="Google Shape;140;p35"/>
          <p:cNvSpPr txBox="1">
            <a:spLocks noChangeArrowheads="1"/>
          </p:cNvSpPr>
          <p:nvPr/>
        </p:nvSpPr>
        <p:spPr bwMode="auto">
          <a:xfrm>
            <a:off x="598488" y="793750"/>
            <a:ext cx="82359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3761" y="866900"/>
            <a:ext cx="76833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2 кезең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- мәселе бойынша әдебиетті зерттеу ,негізгі ұғымдарды ,жұмыстың тақырыбын анықтау;</a:t>
            </a:r>
          </a:p>
          <a:p>
            <a:pPr>
              <a:buFont typeface="Wingdings" pitchFamily="2" charset="2"/>
              <a:buChar char="Ø"/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3 кезең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- зерттеудің мақсатын,міндетін және болжамын тұжырымдау;</a:t>
            </a:r>
          </a:p>
          <a:p>
            <a:pPr>
              <a:buNone/>
            </a:pP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Зерттеу мақсаты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бұл зерттеу мәселесін құрайтын сұрақтың зерттелуі мен шешімі;</a:t>
            </a:r>
          </a:p>
          <a:p>
            <a:pPr>
              <a:buNone/>
            </a:pPr>
            <a:endParaRPr lang="kk-KZ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Болжам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- бұл зерттелетін пән туралы зерттеліп отырған құбылыс жайлы жорамал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371" name="Google Shape;140;p35"/>
          <p:cNvSpPr txBox="1">
            <a:spLocks noChangeArrowheads="1"/>
          </p:cNvSpPr>
          <p:nvPr/>
        </p:nvSpPr>
        <p:spPr bwMode="auto">
          <a:xfrm>
            <a:off x="598488" y="793750"/>
            <a:ext cx="82359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6894" y="201880"/>
            <a:ext cx="8039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                       Болжамды тұжырымдау </a:t>
            </a:r>
            <a:endParaRPr lang="ru-RU" sz="2800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831273" y="961901"/>
          <a:ext cx="7683335" cy="383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371" name="Google Shape;140;p35"/>
          <p:cNvSpPr txBox="1">
            <a:spLocks noChangeArrowheads="1"/>
          </p:cNvSpPr>
          <p:nvPr/>
        </p:nvSpPr>
        <p:spPr bwMode="auto">
          <a:xfrm>
            <a:off x="598488" y="793750"/>
            <a:ext cx="82359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75013" y="332509"/>
          <a:ext cx="7754587" cy="4405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79" name="Google Shape;140;p35"/>
          <p:cNvSpPr txBox="1">
            <a:spLocks noChangeArrowheads="1"/>
          </p:cNvSpPr>
          <p:nvPr/>
        </p:nvSpPr>
        <p:spPr bwMode="auto">
          <a:xfrm>
            <a:off x="204788" y="261258"/>
            <a:ext cx="8743950" cy="450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іздің меңгеретініңіз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Жаратылыстану ғылымы нені оқытады</a:t>
            </a:r>
          </a:p>
          <a:p>
            <a:pPr>
              <a:buClr>
                <a:srgbClr val="000000"/>
              </a:buClr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Энциклопедистер деп кімдерді атаймыз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Сіздің білетініңіз: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Жаратылыстану ғылымдары мен әлемді зерттеудің рөлін анықтау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Зерттеу сұрағы негізінде  болжамдарды тұжырымдау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1800" dirty="0"/>
          </a:p>
          <a:p>
            <a:pPr eaLnBrk="0" hangingPunct="0">
              <a:lnSpc>
                <a:spcPct val="150000"/>
              </a:lnSpc>
              <a:buFontTx/>
              <a:buChar char="•"/>
            </a:pPr>
            <a:endParaRPr lang="ru-RU" dirty="0">
              <a:solidFill>
                <a:schemeClr val="tx1"/>
              </a:solidFill>
              <a:latin typeface="Open Sans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dirty="0">
                <a:solidFill>
                  <a:srgbClr val="434343"/>
                </a:solidFill>
                <a:latin typeface="Open Sans"/>
                <a:sym typeface="Open San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371" name="Google Shape;140;p35"/>
          <p:cNvSpPr txBox="1">
            <a:spLocks noChangeArrowheads="1"/>
          </p:cNvSpPr>
          <p:nvPr/>
        </p:nvSpPr>
        <p:spPr bwMode="auto">
          <a:xfrm>
            <a:off x="598488" y="793750"/>
            <a:ext cx="82359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1401288" y="150734"/>
            <a:ext cx="5628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тапсырма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1886" y="831273"/>
            <a:ext cx="646611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Ұлы ағылшын ғалымы Иссак Ньютон былай деп жазды: “Басқаларды білмеймін, ал мен өзімді су жағалай жүріп, бірде ұлудың қабыршығын, бірде су шайып әбден жұмырланған тасты тапқан баладай сезінемін. Ал ол кезде ақиқаттың алып мұхиты алдымда шетсіз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шексіз, зерттеусіз жатқан еді”.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Осы сөздерді қалай түсіндіресің? </a:t>
            </a: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Критериалды бағалау:</a:t>
            </a:r>
          </a:p>
          <a:p>
            <a:pPr>
              <a:buFontTx/>
              <a:buChar char="-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Ғылымның рөлін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анықта-1балл</a:t>
            </a: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Зерттеу қандай сұрақтарға жауап береді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2 балл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371" name="Google Shape;140;p35"/>
          <p:cNvSpPr txBox="1">
            <a:spLocks noChangeArrowheads="1"/>
          </p:cNvSpPr>
          <p:nvPr/>
        </p:nvSpPr>
        <p:spPr bwMode="auto">
          <a:xfrm>
            <a:off x="598488" y="793750"/>
            <a:ext cx="82359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1401288" y="150734"/>
            <a:ext cx="5628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             Жауабы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1886" y="1068779"/>
            <a:ext cx="64661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Жер шарында көптеген зерттелмеген жерлер мен аумақтар бар. Сондықтан табиғатта және өмірде болып жатқан процестер үнемі зерттеліп отыруы керек. Мысалы: Су тірі организімдер үшін тіршілік көзі.зат алмасу қалай жүреді? Неге? Не үшін? Сіз осы сұрақтарға жауап беруіңіз керек.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371" name="Google Shape;140;p35"/>
          <p:cNvSpPr txBox="1">
            <a:spLocks noChangeArrowheads="1"/>
          </p:cNvSpPr>
          <p:nvPr/>
        </p:nvSpPr>
        <p:spPr bwMode="auto">
          <a:xfrm>
            <a:off x="598488" y="793750"/>
            <a:ext cx="82359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1288" y="0"/>
            <a:ext cx="5628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апсырма 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1886" y="1068779"/>
            <a:ext cx="64661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Энциклопедист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ғалымдар кімдер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Критериалды бағалау:</a:t>
            </a:r>
          </a:p>
          <a:p>
            <a:pPr>
              <a:buFontTx/>
              <a:buChar char="-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Жаратылыстану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ғалымдарын ата -1 балл</a:t>
            </a:r>
          </a:p>
          <a:p>
            <a:pPr>
              <a:buFontTx/>
              <a:buChar char="-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Негізгі энциклопедистер кімдер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2 балл</a:t>
            </a: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371" name="Google Shape;140;p35"/>
          <p:cNvSpPr txBox="1">
            <a:spLocks noChangeArrowheads="1"/>
          </p:cNvSpPr>
          <p:nvPr/>
        </p:nvSpPr>
        <p:spPr bwMode="auto">
          <a:xfrm>
            <a:off x="598488" y="793750"/>
            <a:ext cx="82359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1288" y="0"/>
            <a:ext cx="5628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           Жауабы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1886" y="1068779"/>
            <a:ext cx="64661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Эротосфен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Птоломей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Аль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Фараби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Аль - Бируни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Н. Коперник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Леонардо до Винчи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371" name="Google Shape;140;p35"/>
          <p:cNvSpPr txBox="1">
            <a:spLocks noChangeArrowheads="1"/>
          </p:cNvSpPr>
          <p:nvPr/>
        </p:nvSpPr>
        <p:spPr bwMode="auto">
          <a:xfrm>
            <a:off x="598488" y="793750"/>
            <a:ext cx="82359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1288" y="0"/>
            <a:ext cx="5628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- тапсырма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1886" y="1068779"/>
            <a:ext cx="64661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Ғылымының түрлерін ата ?</a:t>
            </a: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Критериалды бағалау:</a:t>
            </a:r>
          </a:p>
          <a:p>
            <a:pPr>
              <a:buFontTx/>
              <a:buChar char="-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Негізгі ғылымның түрлері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-2 балл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371" name="Google Shape;140;p35"/>
          <p:cNvSpPr txBox="1">
            <a:spLocks noChangeArrowheads="1"/>
          </p:cNvSpPr>
          <p:nvPr/>
        </p:nvSpPr>
        <p:spPr bwMode="auto">
          <a:xfrm>
            <a:off x="598488" y="793750"/>
            <a:ext cx="82359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1288" y="0"/>
            <a:ext cx="5628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         Жауабы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1886" y="1068779"/>
            <a:ext cx="6466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Жаратылыстану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Техникалық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Қоғамдық және гуманитарлық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4411" y="-1"/>
            <a:ext cx="6875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        Ғылымның рөлі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2509" y="961901"/>
            <a:ext cx="83721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адам мәдениетінің ең бір көне, маңызды және өте күрделі компоненттерінің бірі. </a:t>
            </a: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өте үлкен білім әлемі, ол бізге табиғатты өзгертуге және оны адамның қажеттіліктерін қанағаттандыруға лайықты етуге мүмкіндік береді.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 rot="10800000" flipV="1">
            <a:off x="308759" y="0"/>
            <a:ext cx="8502732" cy="9144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Ғылымның қазіргі таңдағы жіктелуі ғылымның барлығын үш түрге бөледі </a:t>
            </a:r>
            <a:endParaRPr sz="2400" b="1" kern="0">
              <a:solidFill>
                <a:srgbClr val="FFFFFF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37891" name="Google Shape;140;p35"/>
          <p:cNvSpPr txBox="1">
            <a:spLocks noChangeArrowheads="1"/>
          </p:cNvSpPr>
          <p:nvPr/>
        </p:nvSpPr>
        <p:spPr bwMode="auto">
          <a:xfrm>
            <a:off x="3384550" y="793750"/>
            <a:ext cx="5449888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0639" y="914400"/>
            <a:ext cx="6347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28208" y="1140031"/>
            <a:ext cx="3705101" cy="688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Ғылым түрлері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1892" y="2790701"/>
            <a:ext cx="2090056" cy="5581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жаратылыстану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03221" y="2778826"/>
            <a:ext cx="2671948" cy="570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техникалық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85808" y="2790700"/>
            <a:ext cx="2173184" cy="5937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қоғамдық және гуманитарлық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>
            <a:stCxn id="9" idx="2"/>
          </p:cNvCxnSpPr>
          <p:nvPr/>
        </p:nvCxnSpPr>
        <p:spPr>
          <a:xfrm rot="5400000">
            <a:off x="3069772" y="955963"/>
            <a:ext cx="938151" cy="2683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9" idx="2"/>
          </p:cNvCxnSpPr>
          <p:nvPr/>
        </p:nvCxnSpPr>
        <p:spPr>
          <a:xfrm rot="16200000" flipH="1">
            <a:off x="5628904" y="1080655"/>
            <a:ext cx="914400" cy="2410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9" idx="2"/>
          </p:cNvCxnSpPr>
          <p:nvPr/>
        </p:nvCxnSpPr>
        <p:spPr>
          <a:xfrm rot="16200000" flipH="1">
            <a:off x="4465122" y="2244436"/>
            <a:ext cx="902525" cy="71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87" name="Google Shape;140;p35"/>
          <p:cNvSpPr txBox="1">
            <a:spLocks noChangeArrowheads="1"/>
          </p:cNvSpPr>
          <p:nvPr/>
        </p:nvSpPr>
        <p:spPr bwMode="auto">
          <a:xfrm>
            <a:off x="285008" y="793750"/>
            <a:ext cx="854943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Прямоугольник 6"/>
          <p:cNvSpPr>
            <a:spLocks noChangeArrowheads="1"/>
          </p:cNvSpPr>
          <p:nvPr/>
        </p:nvSpPr>
        <p:spPr bwMode="auto">
          <a:xfrm>
            <a:off x="831850" y="0"/>
            <a:ext cx="730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kk-KZ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510637" y="200440"/>
            <a:ext cx="81939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Ғылым түрлері түсініктемелерінің анықтамасы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1262" y="1555668"/>
            <a:ext cx="2173185" cy="25888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Жаратылыстану – табиғат құбылыстары мен үдерістері туралы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биология,география,физика, химия,математика ,геология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98223" y="1579417"/>
            <a:ext cx="2185060" cy="25650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Қоғамдық және гуманитарлық ғылымдар-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психология,филология, әлеуметтану, саясаттану, тарих,мәдениеттану және қоғам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67055" y="1496292"/>
            <a:ext cx="2137558" cy="26125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Техникалық ғылымдар-техника мен технология дамуына әсер ететін ғылымдар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агрономия, информатика,механика, элетротехника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269421" y="200076"/>
            <a:ext cx="6875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Ғылым қай кезде пайда болды?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2509" y="961901"/>
            <a:ext cx="65254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Ең алғашқы адамдар өздерін қоршаған орта жайлы білімдерді жинай бастады;</a:t>
            </a:r>
          </a:p>
          <a:p>
            <a:pPr>
              <a:buFont typeface="Wingdings" pitchFamily="2" charset="2"/>
              <a:buChar char="Ø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Адамдар қоршаған ортаның құпияларына тереңдей енуге талпынды;</a:t>
            </a:r>
          </a:p>
          <a:p>
            <a:pPr>
              <a:buFont typeface="Wingdings" pitchFamily="2" charset="2"/>
              <a:buChar char="Ø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Уақыт өте келе жеке ғылымдар пайда болып, дамыды.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843" name="Google Shape;140;p35"/>
          <p:cNvSpPr txBox="1">
            <a:spLocks noChangeArrowheads="1"/>
          </p:cNvSpPr>
          <p:nvPr/>
        </p:nvSpPr>
        <p:spPr bwMode="auto">
          <a:xfrm>
            <a:off x="598488" y="1076325"/>
            <a:ext cx="82343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308755" y="134764"/>
            <a:ext cx="8835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Табиғатты зерттейтін жаратылыстану ғ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лымдары</a:t>
            </a:r>
            <a:endParaRPr lang="ru-RU" sz="2800" dirty="0"/>
          </a:p>
        </p:txBody>
      </p:sp>
      <p:sp>
        <p:nvSpPr>
          <p:cNvPr id="9" name="Овал 8"/>
          <p:cNvSpPr/>
          <p:nvPr/>
        </p:nvSpPr>
        <p:spPr>
          <a:xfrm>
            <a:off x="570016" y="1270660"/>
            <a:ext cx="2054431" cy="914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Физика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598222" y="1294410"/>
            <a:ext cx="2030681" cy="914400"/>
          </a:xfrm>
          <a:prstGeom prst="ellipse">
            <a:avLst/>
          </a:prstGeom>
          <a:solidFill>
            <a:schemeClr val="accent2">
              <a:lumMod val="25000"/>
              <a:lumOff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Химия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472052" y="1282535"/>
            <a:ext cx="2030680" cy="878775"/>
          </a:xfrm>
          <a:prstGeom prst="ellipse">
            <a:avLst/>
          </a:prstGeom>
          <a:solidFill>
            <a:schemeClr val="accent2">
              <a:lumMod val="25000"/>
              <a:lumOff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Биология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81891" y="3408218"/>
            <a:ext cx="2113808" cy="914400"/>
          </a:xfrm>
          <a:prstGeom prst="ellipse">
            <a:avLst/>
          </a:prstGeom>
          <a:solidFill>
            <a:schemeClr val="accent2">
              <a:lumMod val="25000"/>
              <a:lumOff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Астрономия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633849" y="3348842"/>
            <a:ext cx="2078182" cy="914400"/>
          </a:xfrm>
          <a:prstGeom prst="ellipse">
            <a:avLst/>
          </a:prstGeom>
          <a:solidFill>
            <a:schemeClr val="accent2">
              <a:lumMod val="25000"/>
              <a:lumOff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География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472052" y="3313215"/>
            <a:ext cx="2054431" cy="914400"/>
          </a:xfrm>
          <a:prstGeom prst="ellipse">
            <a:avLst/>
          </a:prstGeom>
          <a:solidFill>
            <a:schemeClr val="accent2">
              <a:lumMod val="25000"/>
              <a:lumOff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Экология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87" name="Google Shape;140;p35"/>
          <p:cNvSpPr txBox="1">
            <a:spLocks noChangeArrowheads="1"/>
          </p:cNvSpPr>
          <p:nvPr/>
        </p:nvSpPr>
        <p:spPr bwMode="auto">
          <a:xfrm>
            <a:off x="598488" y="793750"/>
            <a:ext cx="82359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Прямоугольник 6"/>
          <p:cNvSpPr>
            <a:spLocks noChangeArrowheads="1"/>
          </p:cNvSpPr>
          <p:nvPr/>
        </p:nvSpPr>
        <p:spPr bwMode="auto">
          <a:xfrm>
            <a:off x="831850" y="0"/>
            <a:ext cx="730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kk-KZ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332506" y="140659"/>
            <a:ext cx="8443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Энциклопедист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ғалымдар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0010" y="985652"/>
            <a:ext cx="852648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Жаратылыстану ғылымын дамытуда Орта және Таяу Шығыстың оқымыстыларын көп еңбек сіңіреді. 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Леонердо да Винчи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өзінің ойлап шығарған  заттарының тізімі жазылған 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“Кодекс атлантикус”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еңбегінде пантонды көпірдің, велосипедтің, танктің, ұшақтың, тікұшақтың  және т.б көптеген заттардың қазіргіге ұқсайтын жобаларын сызды.</a:t>
            </a:r>
          </a:p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Галилео Галилей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 есе үлкейтіп көрсететін телескопты ойлап шығарып,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1610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 жылы Юпитердің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серігі барын дәлелдеп, күндегі дақты, Сатурнның сақинасын ашты.</a:t>
            </a:r>
          </a:p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  Николай Коперник Күн жерді айналмайды, керісінше Жер және басқа ғаламшарлар Күнді айналады деп жаңа теорияны қалыптастырды.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47" name="Google Shape;140;p35"/>
          <p:cNvSpPr txBox="1">
            <a:spLocks noChangeArrowheads="1"/>
          </p:cNvSpPr>
          <p:nvPr/>
        </p:nvSpPr>
        <p:spPr bwMode="auto">
          <a:xfrm>
            <a:off x="360363" y="768350"/>
            <a:ext cx="8472487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ru-RU" sz="1800"/>
          </a:p>
          <a:p>
            <a:pPr eaLnBrk="0" hangingPunct="0">
              <a:lnSpc>
                <a:spcPct val="150000"/>
              </a:lnSpc>
              <a:buFontTx/>
              <a:buChar char="•"/>
            </a:pPr>
            <a:endParaRPr lang="ru-RU">
              <a:solidFill>
                <a:schemeClr val="tx1"/>
              </a:solidFill>
              <a:latin typeface="Open Sans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434343"/>
                </a:solidFill>
                <a:latin typeface="Open Sans"/>
                <a:sym typeface="Open Sans"/>
              </a:rPr>
              <a:t> 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2316163" y="0"/>
            <a:ext cx="4868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kk-KZ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26327" y="0"/>
            <a:ext cx="2980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3200" dirty="0"/>
          </a:p>
        </p:txBody>
      </p:sp>
      <p:pic>
        <p:nvPicPr>
          <p:cNvPr id="9" name="Рисунок 8" descr="https://ds04.infourok.ru/uploads/ex/0fd7/0003098e-7620eb06/img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769" y="629392"/>
            <a:ext cx="7956467" cy="418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876</Words>
  <PresentationFormat>Экран (16:9)</PresentationFormat>
  <Paragraphs>192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PT Sans Caption</vt:lpstr>
      <vt:lpstr>Times New Roman</vt:lpstr>
      <vt:lpstr>Open Sans</vt:lpstr>
      <vt:lpstr>Wingdings</vt:lpstr>
      <vt:lpstr>Calibri</vt:lpstr>
      <vt:lpstr>Simple Light</vt:lpstr>
      <vt:lpstr>simple-light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413</cp:revision>
  <dcterms:modified xsi:type="dcterms:W3CDTF">2020-07-19T21:50:28Z</dcterms:modified>
</cp:coreProperties>
</file>