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4" r:id="rId3"/>
    <p:sldId id="340" r:id="rId4"/>
    <p:sldId id="349" r:id="rId5"/>
    <p:sldId id="350" r:id="rId6"/>
    <p:sldId id="348" r:id="rId7"/>
    <p:sldId id="351" r:id="rId8"/>
    <p:sldId id="353" r:id="rId9"/>
    <p:sldId id="352" r:id="rId10"/>
    <p:sldId id="355" r:id="rId11"/>
    <p:sldId id="357" r:id="rId12"/>
    <p:sldId id="359" r:id="rId13"/>
    <p:sldId id="358" r:id="rId14"/>
    <p:sldId id="354" r:id="rId15"/>
    <p:sldId id="3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253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028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212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24440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4556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1439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5243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0694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949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7147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294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2218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altLang="ru-RU" sz="2800" b="1" dirty="0" smtClean="0"/>
              <a:t>Что такое окружающая среда?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332656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60648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Скажите свое мнение.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i="1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Санат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провёл с одноклассниками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анкетирование.  Приняли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25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учащихся.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Выскажите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свою точку зрения, в чём проявляется небрежное отношение к окружающей среде. Обратите внимание на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цифры, на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детей, ответивших на данный вопрос. 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82790"/>
              </p:ext>
            </p:extLst>
          </p:nvPr>
        </p:nvGraphicFramePr>
        <p:xfrm>
          <a:off x="539552" y="2420888"/>
          <a:ext cx="828944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5180">
                  <a:extLst>
                    <a:ext uri="{9D8B030D-6E8A-4147-A177-3AD203B41FA5}">
                      <a16:colId xmlns:a16="http://schemas.microsoft.com/office/drawing/2014/main" val="1431223339"/>
                    </a:ext>
                  </a:extLst>
                </a:gridCol>
                <a:gridCol w="1424267">
                  <a:extLst>
                    <a:ext uri="{9D8B030D-6E8A-4147-A177-3AD203B41FA5}">
                      <a16:colId xmlns:a16="http://schemas.microsoft.com/office/drawing/2014/main" val="2015275019"/>
                    </a:ext>
                  </a:extLst>
                </a:gridCol>
              </a:tblGrid>
              <a:tr h="674965"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Анкета </a:t>
                      </a:r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«Что ты можешь сделать, чтобы сберечь  окружающую среду?»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69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беречь воду .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7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заботиться о животных. 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9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складывать мусор в контейнеры. 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66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ездить на велосипеде.  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6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выращивать растения. 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865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2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507" y="0"/>
            <a:ext cx="8730248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555776" y="188640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836712"/>
            <a:ext cx="81326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Примерные варианты ответов. </a:t>
            </a:r>
          </a:p>
          <a:p>
            <a:endParaRPr lang="ru-RU" sz="2400" b="1" i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/>
              <a:t>  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Десять 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соклассников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Саната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считают, что автомобили, созданные человеком, засоряют воздух, поэтому они предлагают передвигаться  на велосипеде.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Большинство из учеников отметили, что люди разбрасывают мусор и призывают складывать мусор в положенном месте. Ребята отметили в своих ответах, что обязательно надо заботиться о животных и птицах. </a:t>
            </a:r>
          </a:p>
        </p:txBody>
      </p:sp>
    </p:spTree>
    <p:extLst>
      <p:ext uri="{BB962C8B-B14F-4D97-AF65-F5344CB8AC3E}">
        <p14:creationId xmlns:p14="http://schemas.microsoft.com/office/powerpoint/2010/main" val="22658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332656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0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отрывки  из стихотворений и найдите наречия, отвечающие на вопрос как?</a:t>
            </a:r>
          </a:p>
          <a:p>
            <a:endParaRPr lang="ru-RU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5576" y="1700808"/>
            <a:ext cx="57018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Деревья жалобно шумели,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Когда настали холода;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Лишь ель молчала равнодушно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 зеленела, как всегда.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3861048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Неохотно и несмело </a:t>
            </a:r>
            <a:endParaRPr lang="ru-RU" sz="3200" dirty="0" smtClean="0"/>
          </a:p>
          <a:p>
            <a:r>
              <a:rPr lang="ru-RU" sz="3200" dirty="0"/>
              <a:t>С</a:t>
            </a:r>
            <a:r>
              <a:rPr lang="ru-RU" sz="3200" dirty="0" smtClean="0"/>
              <a:t>олнце</a:t>
            </a:r>
            <a:r>
              <a:rPr lang="ru-RU" sz="3200" dirty="0"/>
              <a:t> смотрит на поля. </a:t>
            </a:r>
            <a:endParaRPr lang="ru-RU" sz="3200" dirty="0" smtClean="0"/>
          </a:p>
          <a:p>
            <a:r>
              <a:rPr lang="ru-RU" sz="3200" dirty="0" smtClean="0"/>
              <a:t>Чу</a:t>
            </a:r>
            <a:r>
              <a:rPr lang="ru-RU" sz="3200" dirty="0"/>
              <a:t>, за тучей прогремело, Принахмурилась земля.</a:t>
            </a:r>
          </a:p>
        </p:txBody>
      </p:sp>
    </p:spTree>
    <p:extLst>
      <p:ext uri="{BB962C8B-B14F-4D97-AF65-F5344CB8AC3E}">
        <p14:creationId xmlns:p14="http://schemas.microsoft.com/office/powerpoint/2010/main" val="6204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332656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6064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себя. </a:t>
            </a:r>
          </a:p>
          <a:p>
            <a:endParaRPr lang="ru-RU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99592" y="1700808"/>
            <a:ext cx="57645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Деревья </a:t>
            </a:r>
            <a:r>
              <a:rPr lang="ru-RU" sz="3200" b="1" dirty="0" smtClean="0">
                <a:solidFill>
                  <a:srgbClr val="00B0F0"/>
                </a:solidFill>
              </a:rPr>
              <a:t>жалобно</a:t>
            </a:r>
            <a:r>
              <a:rPr lang="ru-RU" sz="3200" dirty="0" smtClean="0"/>
              <a:t> шумели,</a:t>
            </a:r>
          </a:p>
          <a:p>
            <a:r>
              <a:rPr lang="ru-RU" sz="3200" dirty="0" smtClean="0"/>
              <a:t>Когда настали холода;</a:t>
            </a:r>
          </a:p>
          <a:p>
            <a:r>
              <a:rPr lang="ru-RU" sz="3200" dirty="0" smtClean="0"/>
              <a:t>Лишь ель молчала </a:t>
            </a:r>
            <a:r>
              <a:rPr lang="ru-RU" sz="3200" b="1" dirty="0" smtClean="0">
                <a:solidFill>
                  <a:srgbClr val="00B0F0"/>
                </a:solidFill>
              </a:rPr>
              <a:t>равнодушно</a:t>
            </a:r>
          </a:p>
          <a:p>
            <a:r>
              <a:rPr lang="ru-RU" sz="3200" dirty="0" smtClean="0"/>
              <a:t>И зеленела, как всегда.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3861048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Неохотно</a:t>
            </a:r>
            <a:r>
              <a:rPr lang="ru-RU" sz="3200" dirty="0"/>
              <a:t> и </a:t>
            </a:r>
            <a:r>
              <a:rPr lang="ru-RU" sz="3200" b="1" dirty="0">
                <a:solidFill>
                  <a:srgbClr val="00B0F0"/>
                </a:solidFill>
              </a:rPr>
              <a:t>несмело</a:t>
            </a:r>
            <a:r>
              <a:rPr lang="ru-RU" sz="3200" dirty="0"/>
              <a:t> </a:t>
            </a:r>
            <a:endParaRPr lang="ru-RU" sz="3200" dirty="0" smtClean="0"/>
          </a:p>
          <a:p>
            <a:r>
              <a:rPr lang="ru-RU" sz="3200" dirty="0"/>
              <a:t>С</a:t>
            </a:r>
            <a:r>
              <a:rPr lang="ru-RU" sz="3200" dirty="0" smtClean="0"/>
              <a:t>олнце</a:t>
            </a:r>
            <a:r>
              <a:rPr lang="ru-RU" sz="3200" dirty="0"/>
              <a:t> смотрит на поля. </a:t>
            </a:r>
            <a:endParaRPr lang="ru-RU" sz="3200" dirty="0" smtClean="0"/>
          </a:p>
          <a:p>
            <a:r>
              <a:rPr lang="ru-RU" sz="3200" dirty="0" smtClean="0"/>
              <a:t>Чу</a:t>
            </a:r>
            <a:r>
              <a:rPr lang="ru-RU" sz="3200" dirty="0"/>
              <a:t>, за тучей прогремело, Принахмурилась земля.</a:t>
            </a:r>
          </a:p>
        </p:txBody>
      </p:sp>
    </p:spTree>
    <p:extLst>
      <p:ext uri="{BB962C8B-B14F-4D97-AF65-F5344CB8AC3E}">
        <p14:creationId xmlns:p14="http://schemas.microsoft.com/office/powerpoint/2010/main" val="340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332656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запишите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2-3 предложения о бережном отношении к природе, используя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наречия. 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Бережно, осторожно, всегда, культурно, близко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708920"/>
            <a:ext cx="8113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долг –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бережно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относиться к природе. Не подходи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близко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гнёздам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птиц и не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разоряй их.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Учись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культурно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вести себя на природе.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Всегда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убирай за собой мусор.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Осторожно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собирай в лесу грибы и  ягоды.</a:t>
            </a:r>
          </a:p>
        </p:txBody>
      </p:sp>
    </p:spTree>
    <p:extLst>
      <p:ext uri="{BB962C8B-B14F-4D97-AF65-F5344CB8AC3E}">
        <p14:creationId xmlns:p14="http://schemas.microsoft.com/office/powerpoint/2010/main" val="28842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971600" y="1052736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476672"/>
            <a:ext cx="8113838" cy="730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Рефлексия «Анкета»</a:t>
            </a:r>
            <a:endParaRPr lang="ru-RU" sz="32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, serif"/>
              </a:rPr>
              <a:t>Выберите один ответ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1. На уроке я работал </a:t>
            </a:r>
            <a:r>
              <a:rPr lang="ru-RU" sz="2800" dirty="0">
                <a:solidFill>
                  <a:srgbClr val="00B0F0"/>
                </a:solidFill>
                <a:latin typeface="Times New Roman, serif"/>
              </a:rPr>
              <a:t>активно/пассивно</a:t>
            </a:r>
            <a:endParaRPr lang="ru-RU" sz="2800" dirty="0">
              <a:solidFill>
                <a:srgbClr val="00B0F0"/>
              </a:solidFill>
              <a:latin typeface="Open Sans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2. Своей работой на уроке я </a:t>
            </a:r>
            <a:endParaRPr lang="ru-RU" sz="2800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800" dirty="0" smtClean="0">
                <a:solidFill>
                  <a:srgbClr val="00B0F0"/>
                </a:solidFill>
                <a:latin typeface="Times New Roman, serif"/>
              </a:rPr>
              <a:t>доволен/не </a:t>
            </a:r>
            <a:r>
              <a:rPr lang="ru-RU" sz="2800" dirty="0">
                <a:solidFill>
                  <a:srgbClr val="00B0F0"/>
                </a:solidFill>
                <a:latin typeface="Times New Roman, serif"/>
              </a:rPr>
              <a:t>доволен</a:t>
            </a:r>
            <a:endParaRPr lang="ru-RU" sz="2800" dirty="0">
              <a:solidFill>
                <a:srgbClr val="00B0F0"/>
              </a:solidFill>
              <a:latin typeface="Open Sans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3. </a:t>
            </a:r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За 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урок я </a:t>
            </a:r>
            <a:r>
              <a:rPr lang="ru-RU" sz="2800" dirty="0">
                <a:solidFill>
                  <a:srgbClr val="00B0F0"/>
                </a:solidFill>
                <a:latin typeface="Times New Roman, serif"/>
              </a:rPr>
              <a:t>не устал/ устал</a:t>
            </a:r>
            <a:endParaRPr lang="ru-RU" sz="2800" dirty="0">
              <a:solidFill>
                <a:srgbClr val="00B0F0"/>
              </a:solidFill>
              <a:latin typeface="Open Sans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4. 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Мое настроение </a:t>
            </a:r>
            <a:r>
              <a:rPr lang="ru-RU" sz="2800" dirty="0">
                <a:solidFill>
                  <a:srgbClr val="00B0F0"/>
                </a:solidFill>
                <a:latin typeface="Times New Roman, serif"/>
              </a:rPr>
              <a:t>стало лучше/стало хуже</a:t>
            </a:r>
            <a:endParaRPr lang="ru-RU" sz="2800" dirty="0">
              <a:solidFill>
                <a:srgbClr val="00B0F0"/>
              </a:solidFill>
              <a:latin typeface="Open Sans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5. 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Материал урока мне был </a:t>
            </a:r>
            <a:endParaRPr lang="ru-RU" sz="2800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800" dirty="0" smtClean="0">
                <a:solidFill>
                  <a:srgbClr val="00B0F0"/>
                </a:solidFill>
                <a:latin typeface="Times New Roman, serif"/>
              </a:rPr>
              <a:t>понятен/не </a:t>
            </a:r>
            <a:r>
              <a:rPr lang="ru-RU" sz="2800" dirty="0">
                <a:solidFill>
                  <a:srgbClr val="00B0F0"/>
                </a:solidFill>
                <a:latin typeface="Times New Roman, serif"/>
              </a:rPr>
              <a:t>понятен</a:t>
            </a:r>
            <a:endParaRPr lang="ru-RU" sz="2800" dirty="0">
              <a:solidFill>
                <a:srgbClr val="00B0F0"/>
              </a:solidFill>
              <a:latin typeface="Open Sans"/>
            </a:endParaRPr>
          </a:p>
          <a:p>
            <a:r>
              <a:rPr lang="ru-RU" sz="2800" dirty="0">
                <a:solidFill>
                  <a:srgbClr val="00B0F0"/>
                </a:solidFill>
                <a:latin typeface="Times New Roman, serif"/>
              </a:rPr>
              <a:t>полезен/бесполезен</a:t>
            </a:r>
            <a:endParaRPr lang="ru-RU" sz="2800" dirty="0">
              <a:solidFill>
                <a:srgbClr val="00B0F0"/>
              </a:solidFill>
              <a:latin typeface="Open Sans"/>
            </a:endParaRPr>
          </a:p>
          <a:p>
            <a:r>
              <a:rPr lang="ru-RU" sz="2800" dirty="0">
                <a:solidFill>
                  <a:srgbClr val="00B0F0"/>
                </a:solidFill>
                <a:latin typeface="Times New Roman, serif"/>
              </a:rPr>
              <a:t>интересен/скучен</a:t>
            </a:r>
            <a:endParaRPr lang="ru-RU" sz="2800" b="0" i="0" dirty="0">
              <a:solidFill>
                <a:srgbClr val="00B0F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915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665" y="-17140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уроке: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340768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ru-RU" sz="3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3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ы узнаете, что такое </a:t>
            </a:r>
            <a:r>
              <a:rPr lang="ru-RU" sz="3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инфографика</a:t>
            </a:r>
            <a:r>
              <a:rPr lang="ru-RU" sz="3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3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 будете развивать словарный запас;</a:t>
            </a:r>
          </a:p>
          <a:p>
            <a:r>
              <a:rPr lang="ru-RU" sz="3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 научитесь </a:t>
            </a:r>
            <a:r>
              <a:rPr lang="ru-RU" sz="3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находить и извлекать информацию;</a:t>
            </a:r>
            <a:endParaRPr lang="ru-RU" sz="3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 б</a:t>
            </a:r>
            <a:r>
              <a:rPr lang="ru-RU" sz="3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удете </a:t>
            </a:r>
            <a:r>
              <a:rPr lang="ru-RU" sz="3600" dirty="0" smtClean="0">
                <a:latin typeface="+mj-lt"/>
              </a:rPr>
              <a:t>использовать наречия в речи.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79512" y="0"/>
            <a:ext cx="8556715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Отгадайте загадки.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124744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 проходит в грудь —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обратный держит путь.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невидимый, 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 —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него мы жить не можем.</a:t>
            </a:r>
          </a:p>
          <a:p>
            <a:endParaRPr lang="kk-KZ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836712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k-KZ" dirty="0"/>
          </a:p>
          <a:p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Белоствольные </a:t>
            </a:r>
            <a:r>
              <a:rPr lang="kk-KZ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красавицы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Дружно встали у дорожки.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Книзу веточки спускаются, </a:t>
            </a:r>
            <a:endParaRPr lang="kk-KZ" sz="24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kk-KZ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веточках серёжки</a:t>
            </a:r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3212976"/>
            <a:ext cx="6096001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цветка к цветку порхает,</a:t>
            </a:r>
            <a:b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Утомится — отдыхает</a:t>
            </a:r>
          </a:p>
        </p:txBody>
      </p:sp>
      <p:pic>
        <p:nvPicPr>
          <p:cNvPr id="16" name="Picture 2" descr="https://ds04.infourok.ru/uploads/ex/0b2b/0007d35a-8e450e3a/1/img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9399" r="4651" b="11593"/>
          <a:stretch/>
        </p:blipFill>
        <p:spPr bwMode="auto">
          <a:xfrm>
            <a:off x="539552" y="2708920"/>
            <a:ext cx="2391508" cy="1623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prikolist.club/wp-content/uploads/2019/07/kartinki_bereza_osenyu_dlya_detey_5_19141141-585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1959871" cy="215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mg0.liveinternet.ru/images/attach/d/2/146/645/146645926_osen_bab_nalev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1497867" cy="15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2048" y="35954"/>
            <a:ext cx="8556715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03848" y="476672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Отгадайте загадки.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052736"/>
            <a:ext cx="4045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туча, и туман, и ручей, и океан,</a:t>
            </a:r>
            <a:b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летаю, и бегу, и стеклянной быть могу</a:t>
            </a:r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2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112474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Крыльев нет у этой птицы?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не нельзя не подивиться: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Лишь распустит птица хвост–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поднимется до звёзд.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3573016"/>
            <a:ext cx="41764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Зверь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мохнатый любит мёд.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что-то не поймёт,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Может дико зареветь,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Потому что он – ... </a:t>
            </a:r>
          </a:p>
        </p:txBody>
      </p:sp>
      <p:pic>
        <p:nvPicPr>
          <p:cNvPr id="22" name="Picture 2" descr="https://clipart-best.com/img/water/water-clip-art-1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1860549" cy="160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im0-tub-kz.yandex.net/i?id=ecdc62b0ca048a7e28de086af6b0d646-l&amp;n=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7"/>
          <a:stretch/>
        </p:blipFill>
        <p:spPr bwMode="auto">
          <a:xfrm>
            <a:off x="827584" y="4005064"/>
            <a:ext cx="1556168" cy="18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img.favpng.com/20/7/14/rocket-launch-spacecraft-outer-space-png-favpng-pRqPcz99udJtAyjiPQvav5H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16363" r="12945" b="8182"/>
          <a:stretch/>
        </p:blipFill>
        <p:spPr bwMode="auto">
          <a:xfrm>
            <a:off x="7236296" y="2708920"/>
            <a:ext cx="1306136" cy="147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6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80528" y="-17140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555776" y="188640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484784"/>
            <a:ext cx="8733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/>
              <a:t> </a:t>
            </a:r>
            <a:r>
              <a:rPr lang="ru-RU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Живая природа:</a:t>
            </a:r>
            <a:r>
              <a:rPr lang="ru-RU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бабочка, медведь,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берёза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Неживая природа: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вода,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воздух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332656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48680"/>
            <a:ext cx="10086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Прослушайте текст 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ответьте на вопросы. </a:t>
            </a:r>
            <a:endParaRPr lang="ru-RU" sz="2400" b="1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12474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/>
              <a:t> </a:t>
            </a:r>
            <a:r>
              <a:rPr lang="kk-KZ" dirty="0" smtClean="0"/>
              <a:t>   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Люди 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любуются красотой природы и отдыхают. Проявляя заботу, они получают от животных молоко и мясо, от растений – плоды и кислород, от природы – воду и тепло.  Это природная среда, которую человек не создавал.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Люди живут в городах и сёлах, где их окружают предметы быта, техника. Они пользуются гаджетами и транспортом. Это искусственная среда, которую создал человек.  Всё это относится к окружающей среде.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332656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6672"/>
            <a:ext cx="83503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Ответьте </a:t>
            </a:r>
            <a:r>
              <a:rPr lang="kk-KZ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kk-KZ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вопросы.</a:t>
            </a:r>
          </a:p>
          <a:p>
            <a:endParaRPr lang="kk-KZ" b="1" dirty="0"/>
          </a:p>
          <a:p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бывает окружающая природа</a:t>
            </a: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kk-K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Какая 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 имеет большее значение для человека? </a:t>
            </a:r>
            <a:endParaRPr lang="kk-K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какую среду человек больше влияет?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700808"/>
            <a:ext cx="7056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Окружающая среда бывает природной и </a:t>
            </a:r>
            <a:r>
              <a:rPr lang="kk-K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искусственной</a:t>
            </a:r>
            <a:r>
              <a:rPr lang="kk-K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29249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Природная среда играет огромную роль в жизни человека, </a:t>
            </a:r>
            <a:r>
              <a:rPr lang="kk-K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потому что </a:t>
            </a:r>
            <a:r>
              <a:rPr lang="kk-K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природа даёт воздух, воду, тепло.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725144"/>
            <a:ext cx="831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имеет большое влияние на искусственную среду, на предметы, которые сам создал.  Он может ими управлять. 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332656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6989273" cy="3744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98072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Инфографика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 способ передачи информации с помощью рисунка, текста, цифр.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980728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Окружающая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 – это всё то, что нас окружает: природа, люди и всё то, что создано человеком.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332656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Picture 14" descr="https://cf.ppt-online.org/files/slide/q/qMBHzACvxaGT06hiRgNeOrbELFdtSXfW73KZ8o/slid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17093" r="-817" b="6167"/>
          <a:stretch/>
        </p:blipFill>
        <p:spPr bwMode="auto">
          <a:xfrm>
            <a:off x="539552" y="548680"/>
            <a:ext cx="4435302" cy="2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ds04.infourok.ru/uploads/ex/0ccd/000feb4c-67f4f428/img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29041" r="33810" b="4752"/>
          <a:stretch/>
        </p:blipFill>
        <p:spPr bwMode="auto">
          <a:xfrm>
            <a:off x="5004048" y="476672"/>
            <a:ext cx="2855935" cy="26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riac34.ru/upload/iblock/f9c/ekoplak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494437" cy="2555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2" descr="https://ds04.infourok.ru/uploads/ex/0792/0019aa11-2a830632/img2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4150" r="29921" b="11689"/>
          <a:stretch/>
        </p:blipFill>
        <p:spPr bwMode="auto">
          <a:xfrm>
            <a:off x="5292080" y="3573016"/>
            <a:ext cx="2850727" cy="2467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89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603</Words>
  <Application>Microsoft Office PowerPoint</Application>
  <PresentationFormat>Экран (4:3)</PresentationFormat>
  <Paragraphs>127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Open Sans</vt:lpstr>
      <vt:lpstr>Tahoma</vt:lpstr>
      <vt:lpstr>Times New Roman</vt:lpstr>
      <vt:lpstr>Times New Roman, serif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289</cp:revision>
  <dcterms:created xsi:type="dcterms:W3CDTF">2020-07-18T05:19:20Z</dcterms:created>
  <dcterms:modified xsi:type="dcterms:W3CDTF">2024-12-03T13:53:54Z</dcterms:modified>
</cp:coreProperties>
</file>