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4" r:id="rId3"/>
    <p:sldId id="386" r:id="rId4"/>
    <p:sldId id="376" r:id="rId5"/>
    <p:sldId id="378" r:id="rId6"/>
    <p:sldId id="377" r:id="rId7"/>
    <p:sldId id="387" r:id="rId8"/>
    <p:sldId id="372" r:id="rId9"/>
    <p:sldId id="379" r:id="rId10"/>
    <p:sldId id="364" r:id="rId11"/>
    <p:sldId id="388" r:id="rId12"/>
    <p:sldId id="337" r:id="rId13"/>
    <p:sldId id="368" r:id="rId14"/>
    <p:sldId id="380" r:id="rId15"/>
    <p:sldId id="369" r:id="rId16"/>
    <p:sldId id="381" r:id="rId17"/>
    <p:sldId id="382" r:id="rId18"/>
    <p:sldId id="3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7" autoAdjust="0"/>
  </p:normalViewPr>
  <p:slideViewPr>
    <p:cSldViewPr>
      <p:cViewPr varScale="1">
        <p:scale>
          <a:sx n="82" d="100"/>
          <a:sy n="82" d="100"/>
        </p:scale>
        <p:origin x="20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2601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8481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1082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185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6263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185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18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3998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726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9608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5800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73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6263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626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6715" y="845015"/>
            <a:ext cx="5145207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Какие бывают дожди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427;p10"/>
          <p:cNvSpPr/>
          <p:nvPr/>
        </p:nvSpPr>
        <p:spPr>
          <a:xfrm>
            <a:off x="251520" y="908720"/>
            <a:ext cx="864096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  В 2009 году в Японии </a:t>
            </a:r>
            <a:r>
              <a:rPr lang="ru-RU" sz="2800" b="1" dirty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прошёл дождь из </a:t>
            </a:r>
            <a:endParaRPr lang="ru-RU" sz="2800" b="1" dirty="0" smtClean="0">
              <a:solidFill>
                <a:schemeClr val="dk1"/>
              </a:solidFill>
              <a:latin typeface="Arial" pitchFamily="34" charset="0"/>
              <a:ea typeface="Tahoma"/>
              <a:cs typeface="Arial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лягушек </a:t>
            </a:r>
            <a:r>
              <a:rPr lang="ru-RU" sz="2800" b="1" dirty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(лягушачий дождь). Сильный ураган вытянул лягушек из озёр и болот и по воздуху принёс в Японию. </a:t>
            </a:r>
            <a:br>
              <a:rPr lang="ru-RU" sz="2800" b="1" dirty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</a:br>
            <a:r>
              <a:rPr lang="ru-RU" sz="2800" b="1" dirty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  </a:t>
            </a:r>
            <a:r>
              <a:rPr lang="ru-RU" sz="2800" b="1" dirty="0">
                <a:solidFill>
                  <a:schemeClr val="accent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В 2011 году в Англии </a:t>
            </a:r>
            <a:r>
              <a:rPr lang="ru-RU" sz="2800" b="1" dirty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прошёл яблочный дождь. Ураганный ветер сорвал яблоки с деревьев и принёс их в Англию.</a:t>
            </a:r>
            <a:endParaRPr sz="2800" b="1" dirty="0">
              <a:solidFill>
                <a:schemeClr val="dk1"/>
              </a:solidFill>
              <a:latin typeface="Arial" pitchFamily="34" charset="0"/>
              <a:ea typeface="Source Sans Pro"/>
              <a:cs typeface="Arial" pitchFamily="34" charset="0"/>
              <a:sym typeface="Source Sans Pro"/>
            </a:endParaRPr>
          </a:p>
        </p:txBody>
      </p:sp>
      <p:pic>
        <p:nvPicPr>
          <p:cNvPr id="8" name="Google Shape;428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979712" y="3933056"/>
            <a:ext cx="532859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29;p10" descr="Стихи о лягушках - Детский сайт зайка"/>
          <p:cNvPicPr preferRelativeResize="0"/>
          <p:nvPr/>
        </p:nvPicPr>
        <p:blipFill rotWithShape="1">
          <a:blip r:embed="rId4" cstate="print">
            <a:alphaModFix/>
          </a:blip>
          <a:srcRect l="16952" r="15347"/>
          <a:stretch/>
        </p:blipFill>
        <p:spPr>
          <a:xfrm flipH="1">
            <a:off x="395536" y="4941168"/>
            <a:ext cx="899592" cy="93610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" name="Google Shape;431;p1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763688" y="5085184"/>
            <a:ext cx="64807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31;p1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804248" y="5085184"/>
            <a:ext cx="64807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30;p1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 flipH="1">
            <a:off x="4788024" y="4941168"/>
            <a:ext cx="648072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5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Google Shape;428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835696" y="3573016"/>
            <a:ext cx="532859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29;p10" descr="Стихи о лягушках - Детский сайт зайка"/>
          <p:cNvPicPr preferRelativeResize="0"/>
          <p:nvPr/>
        </p:nvPicPr>
        <p:blipFill rotWithShape="1">
          <a:blip r:embed="rId4" cstate="print">
            <a:alphaModFix/>
          </a:blip>
          <a:srcRect l="16952" r="15347"/>
          <a:stretch/>
        </p:blipFill>
        <p:spPr>
          <a:xfrm flipH="1">
            <a:off x="395536" y="4941168"/>
            <a:ext cx="899592" cy="93610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" name="Google Shape;431;p1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763688" y="5085184"/>
            <a:ext cx="64807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31;p1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804248" y="5085184"/>
            <a:ext cx="64807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30;p1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 flipH="1">
            <a:off x="4788024" y="4941168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37;p11"/>
          <p:cNvSpPr txBox="1"/>
          <p:nvPr/>
        </p:nvSpPr>
        <p:spPr>
          <a:xfrm>
            <a:off x="1907704" y="188640"/>
            <a:ext cx="576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Ответьте на вопросы.</a:t>
            </a:r>
            <a:endParaRPr sz="3600" b="1" dirty="0">
              <a:solidFill>
                <a:srgbClr val="59359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43;p11"/>
          <p:cNvSpPr txBox="1"/>
          <p:nvPr/>
        </p:nvSpPr>
        <p:spPr>
          <a:xfrm>
            <a:off x="395536" y="1412776"/>
            <a:ext cx="7732200" cy="16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rgbClr val="EE6402"/>
                </a:solidFill>
                <a:latin typeface="Tahoma"/>
                <a:ea typeface="Tahoma"/>
                <a:cs typeface="Tahoma"/>
                <a:sym typeface="Tahoma"/>
              </a:rPr>
              <a:t>Где был необычный дождь?</a:t>
            </a:r>
            <a:endParaRPr sz="3000" dirty="0">
              <a:solidFill>
                <a:srgbClr val="EE640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Как он назывался?</a:t>
            </a:r>
            <a:endParaRPr sz="3000" dirty="0">
              <a:solidFill>
                <a:schemeClr val="accent4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Из чего получался такой дождь?</a:t>
            </a:r>
            <a:endParaRPr sz="3000" b="1" dirty="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605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450;p12"/>
          <p:cNvSpPr txBox="1"/>
          <p:nvPr/>
        </p:nvSpPr>
        <p:spPr>
          <a:xfrm>
            <a:off x="1115616" y="188640"/>
            <a:ext cx="504056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Проверьте себя.</a:t>
            </a:r>
            <a:endParaRPr sz="3200" b="1" i="0" u="none" strike="noStrike" cap="none" dirty="0">
              <a:solidFill>
                <a:srgbClr val="7030A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Google Shape;451;p1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516216" y="188640"/>
            <a:ext cx="836399" cy="8364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48;p12"/>
          <p:cNvSpPr/>
          <p:nvPr/>
        </p:nvSpPr>
        <p:spPr>
          <a:xfrm>
            <a:off x="251520" y="1268760"/>
            <a:ext cx="864096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EE6402"/>
                </a:solidFill>
                <a:latin typeface="Tahoma"/>
                <a:ea typeface="Tahoma"/>
                <a:cs typeface="Tahoma"/>
                <a:sym typeface="Tahoma"/>
              </a:rPr>
              <a:t>1. В Индии, Северной Африке, России (г. Саратов),</a:t>
            </a:r>
            <a:endParaRPr sz="2400" dirty="0">
              <a:solidFill>
                <a:srgbClr val="EE640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EE6402"/>
                </a:solidFill>
                <a:latin typeface="Tahoma"/>
                <a:ea typeface="Tahoma"/>
                <a:cs typeface="Tahoma"/>
                <a:sym typeface="Tahoma"/>
              </a:rPr>
              <a:t>Англии и Японии. </a:t>
            </a: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4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2. Красный, оранжевый и сиреневый дожди,</a:t>
            </a:r>
            <a:endParaRPr sz="2400" dirty="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лягушачий и яблочный. </a:t>
            </a:r>
            <a:endParaRPr sz="2400" dirty="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3. Частицы песка, семена растений, фрукты, которые </a:t>
            </a:r>
            <a:endParaRPr sz="2400" dirty="0">
              <a:solidFill>
                <a:schemeClr val="accent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поднял ураганный ветер вверх, окрасили дождь </a:t>
            </a:r>
            <a:endParaRPr sz="2400" b="1" dirty="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в разные</a:t>
            </a:r>
            <a:r>
              <a:rPr lang="ru-RU" sz="2400" dirty="0">
                <a:solidFill>
                  <a:schemeClr val="accent5"/>
                </a:solidFill>
              </a:rPr>
              <a:t> </a:t>
            </a:r>
            <a:r>
              <a:rPr lang="ru-RU" sz="2400" b="1" dirty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цвета. Сильный ураган вытянул </a:t>
            </a:r>
            <a:endParaRPr sz="2400" b="1" dirty="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лягушек из озёр и болот и по воздуху принёс </a:t>
            </a:r>
            <a:endParaRPr sz="2400" b="1" dirty="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в Японию. </a:t>
            </a:r>
            <a:endParaRPr sz="2400" b="1" dirty="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Google Shape;449;p12"/>
          <p:cNvSpPr/>
          <p:nvPr/>
        </p:nvSpPr>
        <p:spPr>
          <a:xfrm>
            <a:off x="395536" y="5013176"/>
            <a:ext cx="7643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Ураганный ветер сорвал яблоки с деревьев и принёс их в Англию.</a:t>
            </a:r>
            <a:endParaRPr sz="2400" dirty="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972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457;p13"/>
          <p:cNvSpPr/>
          <p:nvPr/>
        </p:nvSpPr>
        <p:spPr>
          <a:xfrm>
            <a:off x="395536" y="260648"/>
            <a:ext cx="842493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Соедините стрелками  место </a:t>
            </a:r>
            <a:endParaRPr lang="ru-RU" sz="2800" b="1" dirty="0" smtClean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события и </a:t>
            </a:r>
            <a:r>
              <a:rPr lang="ru-RU" sz="28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вид дождя.</a:t>
            </a:r>
            <a:endParaRPr sz="28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7" name="Google Shape;458;p13"/>
          <p:cNvGraphicFramePr/>
          <p:nvPr/>
        </p:nvGraphicFramePr>
        <p:xfrm>
          <a:off x="323528" y="1628800"/>
          <a:ext cx="6552727" cy="316835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4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Место события</a:t>
                      </a:r>
                      <a:endParaRPr sz="24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Вид дождя</a:t>
                      </a:r>
                      <a:endParaRPr sz="24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0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Англия</a:t>
                      </a:r>
                      <a:endParaRPr sz="24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Красный, оранжевый, сиреневый  дождь</a:t>
                      </a:r>
                      <a:endParaRPr sz="24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Индия, Россия</a:t>
                      </a:r>
                      <a:endParaRPr sz="24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Яблочный дождь </a:t>
                      </a:r>
                      <a:endParaRPr sz="24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2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Япония</a:t>
                      </a:r>
                      <a:endParaRPr sz="24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Лягушачий дождь </a:t>
                      </a:r>
                      <a:endParaRPr sz="24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Google Shape;459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020272" y="1484784"/>
            <a:ext cx="1914600" cy="19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6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466;p14"/>
          <p:cNvSpPr txBox="1"/>
          <p:nvPr/>
        </p:nvSpPr>
        <p:spPr>
          <a:xfrm>
            <a:off x="1331640" y="188640"/>
            <a:ext cx="502792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Проверьте себя.</a:t>
            </a:r>
            <a:endParaRPr sz="3200" b="1" i="0" u="none" strike="noStrike" cap="none" dirty="0">
              <a:solidFill>
                <a:srgbClr val="7030A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Google Shape;467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444208" y="188640"/>
            <a:ext cx="836399" cy="836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468;p14"/>
          <p:cNvGraphicFramePr/>
          <p:nvPr/>
        </p:nvGraphicFramePr>
        <p:xfrm>
          <a:off x="323528" y="1340768"/>
          <a:ext cx="6624736" cy="323149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7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2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Место события</a:t>
                      </a:r>
                      <a:endParaRPr sz="24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Вид дождя</a:t>
                      </a:r>
                      <a:endParaRPr sz="24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6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Англия</a:t>
                      </a:r>
                      <a:endParaRPr sz="24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Красный, оранжевый, сиреневый  дождь</a:t>
                      </a:r>
                      <a:endParaRPr sz="24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2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Индия, Россия</a:t>
                      </a:r>
                      <a:endParaRPr sz="24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Яблочный дождь </a:t>
                      </a:r>
                      <a:endParaRPr sz="24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2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Япония</a:t>
                      </a:r>
                      <a:endParaRPr sz="24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Лягушачий дождь </a:t>
                      </a:r>
                      <a:endParaRPr sz="24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Google Shape;464;p1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020272" y="1412776"/>
            <a:ext cx="1914600" cy="19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470;p14"/>
          <p:cNvCxnSpPr/>
          <p:nvPr/>
        </p:nvCxnSpPr>
        <p:spPr>
          <a:xfrm>
            <a:off x="1619672" y="2420888"/>
            <a:ext cx="1584176" cy="864096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5" name="Google Shape;469;p14"/>
          <p:cNvCxnSpPr/>
          <p:nvPr/>
        </p:nvCxnSpPr>
        <p:spPr>
          <a:xfrm flipV="1">
            <a:off x="2699792" y="2420888"/>
            <a:ext cx="504056" cy="1026584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" name="Google Shape;471;p14"/>
          <p:cNvCxnSpPr/>
          <p:nvPr/>
        </p:nvCxnSpPr>
        <p:spPr>
          <a:xfrm>
            <a:off x="1619672" y="4149080"/>
            <a:ext cx="1584176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8274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482;p15"/>
          <p:cNvSpPr txBox="1"/>
          <p:nvPr/>
        </p:nvSpPr>
        <p:spPr>
          <a:xfrm>
            <a:off x="611560" y="458011"/>
            <a:ext cx="817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Дополните словосочетания.</a:t>
            </a:r>
            <a:endParaRPr sz="36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478;p15"/>
          <p:cNvSpPr/>
          <p:nvPr/>
        </p:nvSpPr>
        <p:spPr>
          <a:xfrm>
            <a:off x="323528" y="1484785"/>
            <a:ext cx="8424936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Яблочный дождь – </a:t>
            </a:r>
            <a:r>
              <a:rPr lang="ru-RU" sz="24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дождь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(из чего?) ... </a:t>
            </a: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Лягушачий дождь – </a:t>
            </a:r>
            <a:r>
              <a:rPr lang="ru-RU" sz="24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дождь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(из кого?) …</a:t>
            </a: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Песчаный дождь – </a:t>
            </a:r>
            <a:r>
              <a:rPr lang="ru-RU" sz="24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дождь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(из чего?) ........</a:t>
            </a: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Google Shape;479;p15"/>
          <p:cNvSpPr txBox="1"/>
          <p:nvPr/>
        </p:nvSpPr>
        <p:spPr>
          <a:xfrm>
            <a:off x="6588224" y="1484784"/>
            <a:ext cx="1800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из яблок</a:t>
            </a:r>
            <a:endParaRPr sz="2600" b="1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480;p15"/>
          <p:cNvSpPr txBox="1"/>
          <p:nvPr/>
        </p:nvSpPr>
        <p:spPr>
          <a:xfrm>
            <a:off x="6732240" y="1916832"/>
            <a:ext cx="216024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из лягушек</a:t>
            </a:r>
            <a:endParaRPr sz="2600" b="1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481;p15"/>
          <p:cNvSpPr txBox="1"/>
          <p:nvPr/>
        </p:nvSpPr>
        <p:spPr>
          <a:xfrm>
            <a:off x="7020272" y="2348880"/>
            <a:ext cx="165618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из песка</a:t>
            </a:r>
            <a:endParaRPr sz="2600" b="1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" name="Google Shape;483;p15" descr="Осенние яблоки - Картинки анимации и стихи. Доброе время года!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71600" y="3068960"/>
            <a:ext cx="1991343" cy="232352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1" name="Google Shape;484;p15" descr="Стихи о лягушках - Детский сайт зайка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203848" y="3140968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85;p15" descr="Толкование сна куча песка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801075" y="3356992"/>
            <a:ext cx="3342925" cy="222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7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492;p16"/>
          <p:cNvSpPr/>
          <p:nvPr/>
        </p:nvSpPr>
        <p:spPr>
          <a:xfrm>
            <a:off x="251520" y="692696"/>
            <a:ext cx="849694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Найдите в тексте слова, которые </a:t>
            </a:r>
            <a:endParaRPr lang="ru-RU" sz="3000" b="1" dirty="0" smtClean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отвечают </a:t>
            </a:r>
            <a:r>
              <a:rPr lang="ru-RU" sz="30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на вопрос как? Выпишите их. </a:t>
            </a:r>
            <a:endParaRPr sz="3000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Google Shape;491;p16"/>
          <p:cNvSpPr/>
          <p:nvPr/>
        </p:nvSpPr>
        <p:spPr>
          <a:xfrm>
            <a:off x="0" y="1844824"/>
            <a:ext cx="86409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</a:t>
            </a: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Дождь шёл быстро, сильно, звонко. В степи было шумно от дождя и ярко от блеска молний.</a:t>
            </a:r>
            <a:endParaRPr sz="24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" name="Google Shape;493;p16" descr="Поймут только те, кого гроза заставала в степи. Это страшно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71600" y="2852936"/>
            <a:ext cx="7472700" cy="334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605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460432" y="5949280"/>
            <a:ext cx="472410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501;p17"/>
          <p:cNvSpPr txBox="1"/>
          <p:nvPr/>
        </p:nvSpPr>
        <p:spPr>
          <a:xfrm>
            <a:off x="2339752" y="188640"/>
            <a:ext cx="5315954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Проверьте себя.</a:t>
            </a:r>
            <a:endParaRPr sz="3200" b="1" i="0" u="none" strike="noStrike" cap="none" dirty="0">
              <a:solidFill>
                <a:srgbClr val="7030A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499;p17"/>
          <p:cNvSpPr/>
          <p:nvPr/>
        </p:nvSpPr>
        <p:spPr>
          <a:xfrm>
            <a:off x="611560" y="1124744"/>
            <a:ext cx="8030832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(Как?)  </a:t>
            </a:r>
            <a:r>
              <a:rPr lang="ru-RU" sz="32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Быстро, сильно, звонко, </a:t>
            </a:r>
            <a:endParaRPr sz="3200" b="1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шумно, ярко.</a:t>
            </a:r>
            <a:endParaRPr sz="3200" b="1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Google Shape;500;p17" descr="Поймут только те, кого гроза заставала в степи. Это страшно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99592" y="2492896"/>
            <a:ext cx="7472700" cy="334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8427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460432" y="5949280"/>
            <a:ext cx="472410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509;p18"/>
          <p:cNvSpPr txBox="1"/>
          <p:nvPr/>
        </p:nvSpPr>
        <p:spPr>
          <a:xfrm>
            <a:off x="611560" y="1052736"/>
            <a:ext cx="68604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Итог урока:</a:t>
            </a:r>
            <a:endParaRPr sz="3600" b="1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508;p18"/>
          <p:cNvSpPr/>
          <p:nvPr/>
        </p:nvSpPr>
        <p:spPr>
          <a:xfrm>
            <a:off x="467544" y="2348880"/>
            <a:ext cx="7272808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 читали тексты, отвечали на вопросы;</a:t>
            </a:r>
            <a:endParaRPr sz="2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определяли основные моменты в прочитанном тексте;</a:t>
            </a:r>
            <a:endParaRPr sz="1600" dirty="0"/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смогли согласовать порядковые числительные с существительными в единственном числе; 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выполняли упражнения.</a:t>
            </a:r>
            <a:endParaRPr sz="2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27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13530" y="-27384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58924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уроке: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Google Shape;361;p2"/>
          <p:cNvSpPr/>
          <p:nvPr/>
        </p:nvSpPr>
        <p:spPr>
          <a:xfrm>
            <a:off x="395536" y="1772816"/>
            <a:ext cx="792088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 будете читать текст, отвечать на вопросы;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научитесь определять основные моменты в прочитанном тексте;</a:t>
            </a:r>
            <a:endParaRPr sz="1800"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сможете согласовать порядковые числительные с существительными в единственном числе.</a:t>
            </a: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23;p4"/>
          <p:cNvSpPr txBox="1">
            <a:spLocks/>
          </p:cNvSpPr>
          <p:nvPr/>
        </p:nvSpPr>
        <p:spPr>
          <a:xfrm>
            <a:off x="8671590" y="5733256"/>
            <a:ext cx="472410" cy="3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fld id="{61FA3044-2C8E-4526-B602-FDC2B4739437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t>3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pic>
        <p:nvPicPr>
          <p:cNvPr id="5" name="Google Shape;370;p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323528" y="1196752"/>
            <a:ext cx="4032448" cy="410445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6" name="Google Shape;371;p3"/>
          <p:cNvSpPr txBox="1"/>
          <p:nvPr/>
        </p:nvSpPr>
        <p:spPr>
          <a:xfrm>
            <a:off x="4139952" y="1916832"/>
            <a:ext cx="54603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Шумит он в поле и в саду,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А в дом не попадёт.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И никуда я не иду.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Покуда он идёт</a:t>
            </a:r>
            <a:endParaRPr sz="26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Google Shape;369;p3"/>
          <p:cNvSpPr txBox="1"/>
          <p:nvPr/>
        </p:nvSpPr>
        <p:spPr>
          <a:xfrm>
            <a:off x="5220072" y="4005064"/>
            <a:ext cx="26133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ДОЖДЬ</a:t>
            </a:r>
            <a:endParaRPr sz="3000" b="1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616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13530" y="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377;p4"/>
          <p:cNvSpPr txBox="1"/>
          <p:nvPr/>
        </p:nvSpPr>
        <p:spPr>
          <a:xfrm>
            <a:off x="2483768" y="260648"/>
            <a:ext cx="4650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Послушайте.</a:t>
            </a:r>
            <a:endParaRPr sz="36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376;p4"/>
          <p:cNvSpPr txBox="1"/>
          <p:nvPr/>
        </p:nvSpPr>
        <p:spPr>
          <a:xfrm>
            <a:off x="323528" y="1196752"/>
            <a:ext cx="6225300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Сколько знаю я </a:t>
            </a: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дождей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Сосчитайте поскорей.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ветром,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Дождь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грибной,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радугой – дугой,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солнцем – он слепой,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градом – озорной!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378;p4"/>
          <p:cNvSpPr txBox="1"/>
          <p:nvPr/>
        </p:nvSpPr>
        <p:spPr>
          <a:xfrm>
            <a:off x="323528" y="4221088"/>
            <a:ext cx="6542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Сколько раз в тексте упоминаются</a:t>
            </a:r>
            <a:endParaRPr sz="200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слова «дождик, дождь»?</a:t>
            </a:r>
            <a:endParaRPr sz="26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" name="Google Shape;379;p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084168" y="908720"/>
            <a:ext cx="3312187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8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48264" y="602128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3842680" y="9259685"/>
            <a:ext cx="13161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384;p5"/>
          <p:cNvSpPr txBox="1"/>
          <p:nvPr/>
        </p:nvSpPr>
        <p:spPr>
          <a:xfrm>
            <a:off x="415500" y="332656"/>
            <a:ext cx="790091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Перечислите названия этих дождей </a:t>
            </a:r>
            <a:endParaRPr lang="ru-RU" sz="3000" b="1" dirty="0" smtClean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по </a:t>
            </a:r>
            <a:r>
              <a:rPr lang="ru-RU" sz="30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порядку, используя порядковые числительные.</a:t>
            </a:r>
            <a:endParaRPr sz="30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386;p5"/>
          <p:cNvSpPr txBox="1"/>
          <p:nvPr/>
        </p:nvSpPr>
        <p:spPr>
          <a:xfrm>
            <a:off x="251520" y="1772816"/>
            <a:ext cx="6225300" cy="3059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Сколько знаю я дождей?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Сосчитайте поскорей.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ветром,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Дождь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грибной,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радугой – дугой,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солнцем – он слепой,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градом – озорной!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385;p5"/>
          <p:cNvSpPr txBox="1"/>
          <p:nvPr/>
        </p:nvSpPr>
        <p:spPr>
          <a:xfrm>
            <a:off x="323528" y="4869160"/>
            <a:ext cx="90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Например: Первый дождик – </a:t>
            </a:r>
            <a:r>
              <a:rPr lang="ru-RU" sz="2600" b="1" dirty="0" err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600" b="1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с ветром.</a:t>
            </a:r>
            <a:endParaRPr sz="2600" b="1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" name="Google Shape;387;p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399765" y="1052736"/>
            <a:ext cx="3744235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0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36512" y="-27384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58924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395;p6"/>
          <p:cNvSpPr txBox="1"/>
          <p:nvPr/>
        </p:nvSpPr>
        <p:spPr>
          <a:xfrm>
            <a:off x="1547664" y="260648"/>
            <a:ext cx="6623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200" b="1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392;p6"/>
          <p:cNvSpPr/>
          <p:nvPr/>
        </p:nvSpPr>
        <p:spPr>
          <a:xfrm>
            <a:off x="179512" y="1196752"/>
            <a:ext cx="648072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Первый дождик – </a:t>
            </a:r>
            <a:r>
              <a:rPr lang="ru-RU" sz="24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ветром.</a:t>
            </a:r>
            <a:endParaRPr sz="24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Второй дождик – грибной.</a:t>
            </a:r>
            <a:endParaRPr sz="24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Третий дождик – </a:t>
            </a:r>
            <a:r>
              <a:rPr lang="ru-RU" sz="24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радугой-дугой.</a:t>
            </a:r>
            <a:endParaRPr sz="24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Четвёртый дождик – </a:t>
            </a:r>
            <a:r>
              <a:rPr lang="ru-RU" sz="24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солнцем – он слепой.</a:t>
            </a:r>
            <a:endParaRPr sz="24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Пятый дождик –</a:t>
            </a:r>
            <a:r>
              <a:rPr lang="ru-RU" sz="24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дождик</a:t>
            </a: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градом – озорной.</a:t>
            </a:r>
            <a:endParaRPr sz="24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" name="Google Shape;394;p6" descr="Почему слепой дождь - слепой. Обсуждение на LiveInternet - Российский  Сервис Онлайн-Дневников"/>
          <p:cNvPicPr preferRelativeResize="0"/>
          <p:nvPr/>
        </p:nvPicPr>
        <p:blipFill rotWithShape="1">
          <a:blip r:embed="rId4" cstate="print">
            <a:alphaModFix/>
          </a:blip>
          <a:srcRect l="5281" r="4286"/>
          <a:stretch/>
        </p:blipFill>
        <p:spPr>
          <a:xfrm>
            <a:off x="6300192" y="1484784"/>
            <a:ext cx="2600840" cy="1800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0" name="Google Shape;393;p6"/>
          <p:cNvSpPr/>
          <p:nvPr/>
        </p:nvSpPr>
        <p:spPr>
          <a:xfrm>
            <a:off x="1691680" y="4365104"/>
            <a:ext cx="58305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Слепой дождь </a:t>
            </a: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— </a:t>
            </a:r>
            <a:r>
              <a:rPr lang="ru-RU" sz="24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дождь</a:t>
            </a: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endParaRPr sz="24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идущий при свете солнца.</a:t>
            </a:r>
            <a:endParaRPr sz="24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918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 cstate="print"/>
          <a:srcRect l="11757" r="11484"/>
          <a:stretch/>
        </p:blipFill>
        <p:spPr bwMode="auto">
          <a:xfrm>
            <a:off x="0" y="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4" name="Google Shape;123;p4"/>
          <p:cNvSpPr txBox="1">
            <a:spLocks/>
          </p:cNvSpPr>
          <p:nvPr/>
        </p:nvSpPr>
        <p:spPr>
          <a:xfrm>
            <a:off x="8606806" y="6237312"/>
            <a:ext cx="472410" cy="3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fld id="{61FA3044-2C8E-4526-B602-FDC2B4739437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t>7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Google Shape;406;p7"/>
          <p:cNvSpPr txBox="1"/>
          <p:nvPr/>
        </p:nvSpPr>
        <p:spPr>
          <a:xfrm>
            <a:off x="1979712" y="260648"/>
            <a:ext cx="5766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Ответьте на вопросы.</a:t>
            </a:r>
            <a:endParaRPr sz="36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402;p7"/>
          <p:cNvSpPr/>
          <p:nvPr/>
        </p:nvSpPr>
        <p:spPr>
          <a:xfrm>
            <a:off x="0" y="1772816"/>
            <a:ext cx="78488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Какова основная мысль стихотворения </a:t>
            </a:r>
            <a:endParaRPr lang="ru-RU" sz="2800" b="1" dirty="0" smtClean="0">
              <a:solidFill>
                <a:schemeClr val="dk1"/>
              </a:solidFill>
              <a:latin typeface="Arial" pitchFamily="34" charset="0"/>
              <a:ea typeface="Tahoma"/>
              <a:cs typeface="Arial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«</a:t>
            </a:r>
            <a:r>
              <a:rPr lang="ru-RU" sz="2800" b="1" dirty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Какие бывают дожди?»</a:t>
            </a:r>
            <a:endParaRPr sz="2800" b="1" dirty="0">
              <a:solidFill>
                <a:schemeClr val="dk1"/>
              </a:solidFill>
              <a:latin typeface="Arial" pitchFamily="34" charset="0"/>
              <a:ea typeface="Source Sans Pro"/>
              <a:cs typeface="Arial" pitchFamily="34" charset="0"/>
              <a:sym typeface="Source Sans Pro"/>
            </a:endParaRPr>
          </a:p>
        </p:txBody>
      </p:sp>
      <p:sp>
        <p:nvSpPr>
          <p:cNvPr id="7" name="Google Shape;403;p7"/>
          <p:cNvSpPr/>
          <p:nvPr/>
        </p:nvSpPr>
        <p:spPr>
          <a:xfrm>
            <a:off x="683568" y="2852936"/>
            <a:ext cx="654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Дожди бывают разные.</a:t>
            </a:r>
            <a:endParaRPr sz="2400" b="1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404;p7"/>
          <p:cNvSpPr/>
          <p:nvPr/>
        </p:nvSpPr>
        <p:spPr>
          <a:xfrm>
            <a:off x="251520" y="3573016"/>
            <a:ext cx="7932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Какую информацию вы получили из этого стихотворения?</a:t>
            </a: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405;p7"/>
          <p:cNvSpPr/>
          <p:nvPr/>
        </p:nvSpPr>
        <p:spPr>
          <a:xfrm>
            <a:off x="611560" y="4725144"/>
            <a:ext cx="74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Названия дождей и их особенности.</a:t>
            </a:r>
            <a:endParaRPr sz="2400" b="1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" name="Google Shape;407;p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236296" y="1412776"/>
            <a:ext cx="1551326" cy="2839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2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Словарная работа.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Google Shape;412;p8"/>
          <p:cNvSpPr txBox="1"/>
          <p:nvPr/>
        </p:nvSpPr>
        <p:spPr>
          <a:xfrm>
            <a:off x="0" y="836712"/>
            <a:ext cx="87484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А вы знаете, откуда берётся </a:t>
            </a:r>
            <a:r>
              <a:rPr lang="ru-RU" sz="3200" b="1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дождь?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Google Shape;413;p8" descr="Дети играют под дождем осенью | Премиум векторы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619672" y="1844824"/>
            <a:ext cx="5616624" cy="345638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8" name="Google Shape;414;p8"/>
          <p:cNvSpPr txBox="1"/>
          <p:nvPr/>
        </p:nvSpPr>
        <p:spPr>
          <a:xfrm>
            <a:off x="2771800" y="5589240"/>
            <a:ext cx="328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Видеоролик</a:t>
            </a:r>
            <a:endParaRPr sz="3000" b="1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647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493719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Словарная работа.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Google Shape;420;p9"/>
          <p:cNvSpPr txBox="1"/>
          <p:nvPr/>
        </p:nvSpPr>
        <p:spPr>
          <a:xfrm>
            <a:off x="0" y="188640"/>
            <a:ext cx="806489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Прочитайте текст. Выполните задания.</a:t>
            </a:r>
            <a:endParaRPr sz="30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Google Shape;421;p9"/>
          <p:cNvSpPr txBox="1"/>
          <p:nvPr/>
        </p:nvSpPr>
        <p:spPr>
          <a:xfrm>
            <a:off x="1547664" y="836712"/>
            <a:ext cx="623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Самые необычные дожди.</a:t>
            </a:r>
            <a:endParaRPr sz="3000" b="1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422;p9"/>
          <p:cNvSpPr txBox="1"/>
          <p:nvPr/>
        </p:nvSpPr>
        <p:spPr>
          <a:xfrm>
            <a:off x="179512" y="1628800"/>
            <a:ext cx="547260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   В 2001, 2006 годах в Индии, Северной Африке, России </a:t>
            </a:r>
            <a:endParaRPr sz="2400" b="1" dirty="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(г. Саратов) 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люди наблюдали  красный, оранжевый и сиреневый дождь. Частицы песка, семена растений, фрукты,  которые поднял вверх ураганный ветер, окрасили дождь в разные цвета.</a:t>
            </a: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" name="Google Shape;419;p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580112" y="1700808"/>
            <a:ext cx="316835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2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625</Words>
  <Application>Microsoft Office PowerPoint</Application>
  <PresentationFormat>Экран (4:3)</PresentationFormat>
  <Paragraphs>124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Open Sans</vt:lpstr>
      <vt:lpstr>Source Sans Pro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362</cp:revision>
  <dcterms:created xsi:type="dcterms:W3CDTF">2020-07-18T05:19:20Z</dcterms:created>
  <dcterms:modified xsi:type="dcterms:W3CDTF">2024-12-03T13:58:53Z</dcterms:modified>
</cp:coreProperties>
</file>