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94" r:id="rId3"/>
    <p:sldId id="386" r:id="rId4"/>
    <p:sldId id="376" r:id="rId5"/>
    <p:sldId id="378" r:id="rId6"/>
    <p:sldId id="377" r:id="rId7"/>
    <p:sldId id="387" r:id="rId8"/>
    <p:sldId id="372" r:id="rId9"/>
    <p:sldId id="379" r:id="rId10"/>
    <p:sldId id="364" r:id="rId11"/>
    <p:sldId id="365" r:id="rId12"/>
    <p:sldId id="337" r:id="rId13"/>
    <p:sldId id="368" r:id="rId14"/>
    <p:sldId id="380" r:id="rId15"/>
    <p:sldId id="369" r:id="rId16"/>
    <p:sldId id="388" r:id="rId17"/>
    <p:sldId id="401" r:id="rId18"/>
    <p:sldId id="389" r:id="rId19"/>
    <p:sldId id="39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7" autoAdjust="0"/>
  </p:normalViewPr>
  <p:slideViewPr>
    <p:cSldViewPr>
      <p:cViewPr varScale="1">
        <p:scale>
          <a:sx n="82" d="100"/>
          <a:sy n="82" d="100"/>
        </p:scale>
        <p:origin x="206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263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26014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68481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41082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13185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13185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13185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13185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13185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77132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39984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87263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79608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58004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63739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76263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7648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96715" y="845015"/>
            <a:ext cx="5145207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sz="2800" b="1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Секреты зимы</a:t>
            </a:r>
            <a:endParaRPr lang="ru-RU" sz="2800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язык. 4 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876256" y="594928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>
            <a:off x="-3924125" y="6481784"/>
            <a:ext cx="589481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Google Shape;435;p9" descr="https://cdn.pixabay.com/photo/2017/01/15/18/55/switzerland-1982423_1280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51520" y="1412776"/>
            <a:ext cx="4536504" cy="2736304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  <p:sp>
        <p:nvSpPr>
          <p:cNvPr id="8" name="Google Shape;436;p9"/>
          <p:cNvSpPr/>
          <p:nvPr/>
        </p:nvSpPr>
        <p:spPr>
          <a:xfrm>
            <a:off x="4788024" y="1484784"/>
            <a:ext cx="4617393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None/>
            </a:pPr>
            <a:r>
              <a:rPr lang="ru-RU" sz="30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С моей точки зрения,  Зима</a:t>
            </a:r>
            <a:r>
              <a:rPr lang="ru-RU" sz="3000" b="1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ru-RU" sz="30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волшебница </a:t>
            </a:r>
            <a:endParaRPr sz="3000" b="0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None/>
            </a:pPr>
            <a:r>
              <a:rPr lang="ru-RU" sz="30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превращает лужицы в лёд. </a:t>
            </a:r>
            <a:endParaRPr sz="3000" b="0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605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876256" y="594928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>
            <a:off x="-3924125" y="6481784"/>
            <a:ext cx="589481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2483768" y="188640"/>
            <a:ext cx="48460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sz="2800" b="1" dirty="0">
                <a:solidFill>
                  <a:schemeClr val="bg1"/>
                </a:solidFill>
              </a:rPr>
              <a:t>Определите, о </a:t>
            </a:r>
            <a:r>
              <a:rPr lang="kk-KZ" sz="2800" b="1" dirty="0" smtClean="0">
                <a:solidFill>
                  <a:schemeClr val="bg1"/>
                </a:solidFill>
              </a:rPr>
              <a:t>чём идёт </a:t>
            </a:r>
            <a:r>
              <a:rPr lang="kk-KZ" sz="2800" b="1" dirty="0">
                <a:solidFill>
                  <a:schemeClr val="bg1"/>
                </a:solidFill>
              </a:rPr>
              <a:t>речь.</a:t>
            </a:r>
            <a:endParaRPr lang="ru-RU" sz="2800" b="1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8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Google Shape;446;p10"/>
          <p:cNvSpPr/>
          <p:nvPr/>
        </p:nvSpPr>
        <p:spPr>
          <a:xfrm>
            <a:off x="375900" y="404664"/>
            <a:ext cx="87681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ru-RU" sz="3600" b="1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Почему автор сравнивает </a:t>
            </a:r>
            <a:endParaRPr lang="ru-RU" sz="3600" b="1" i="0" u="none" strike="noStrike" cap="none" dirty="0" smtClean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ru-RU" sz="3600" b="1" i="0" u="none" strike="noStrike" cap="none" dirty="0" smtClean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снегирей </a:t>
            </a:r>
            <a:r>
              <a:rPr lang="ru-RU" sz="3600" b="1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с розовыми яблоками?</a:t>
            </a:r>
            <a:endParaRPr sz="36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445;p10" descr="https://avatars.mds.yandex.net/get-zen_doc/1899089/pub_5dfff67ce4fff000ada0c92c_5dfffd003f548700ac5ea2ac/scale_1200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971600" y="1988841"/>
            <a:ext cx="3223857" cy="266429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  <p:sp>
        <p:nvSpPr>
          <p:cNvPr id="8" name="Google Shape;441;p10"/>
          <p:cNvSpPr/>
          <p:nvPr/>
        </p:nvSpPr>
        <p:spPr>
          <a:xfrm>
            <a:off x="4211960" y="2364214"/>
            <a:ext cx="5112568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ahoma"/>
              <a:buNone/>
            </a:pPr>
            <a:r>
              <a:rPr lang="ru-RU" sz="34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Как розовые яблоки,</a:t>
            </a:r>
            <a:br>
              <a:rPr lang="ru-RU" sz="34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34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На ветках снегири.</a:t>
            </a:r>
            <a:endParaRPr sz="3400" b="1" i="0" u="none" strike="noStrike" cap="none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Google Shape;453;p11" descr="https://img1.liveinternet.ru/images/attach/c/3/84/331/84331073_4453296_kar_13.jpg"/>
          <p:cNvPicPr preferRelativeResize="0"/>
          <p:nvPr/>
        </p:nvPicPr>
        <p:blipFill rotWithShape="1">
          <a:blip r:embed="rId3" cstate="print">
            <a:alphaModFix/>
          </a:blip>
          <a:srcRect b="9739"/>
          <a:stretch/>
        </p:blipFill>
        <p:spPr>
          <a:xfrm>
            <a:off x="611560" y="1844824"/>
            <a:ext cx="3816424" cy="2376264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  <p:sp>
        <p:nvSpPr>
          <p:cNvPr id="7" name="Google Shape;452;p11"/>
          <p:cNvSpPr/>
          <p:nvPr/>
        </p:nvSpPr>
        <p:spPr>
          <a:xfrm>
            <a:off x="4499992" y="1772816"/>
            <a:ext cx="5470500" cy="27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4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Я считаю, что  красногрудые </a:t>
            </a:r>
            <a:endParaRPr lang="ru-RU" sz="3400" b="1" i="0" u="none" strike="noStrike" cap="none" dirty="0" smtClean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400" b="1" i="0" u="none" strike="noStrike" cap="none" dirty="0" smtClean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снегири </a:t>
            </a:r>
            <a:endParaRPr sz="3400" b="1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4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очень похожи на розовые яблоки.</a:t>
            </a:r>
            <a:endParaRPr sz="3400" b="1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9728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Google Shape;459;p12"/>
          <p:cNvSpPr txBox="1"/>
          <p:nvPr/>
        </p:nvSpPr>
        <p:spPr>
          <a:xfrm>
            <a:off x="2051720" y="188640"/>
            <a:ext cx="5076056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ru-RU" sz="3500" b="1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Какое чудо природы </a:t>
            </a:r>
            <a:endParaRPr lang="ru-RU" sz="3500" b="1" i="0" u="none" strike="noStrike" cap="none" dirty="0" smtClean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ru-RU" sz="3500" b="1" i="0" u="none" strike="noStrike" cap="none" dirty="0" smtClean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описывает </a:t>
            </a:r>
            <a:r>
              <a:rPr lang="ru-RU" sz="3500" b="1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автор?</a:t>
            </a:r>
            <a:endParaRPr sz="35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460;p12" descr="Изображение выглядит как млекопитающее, кот, снег, сидит&#10;&#10;Автоматически созданное описание"/>
          <p:cNvPicPr preferRelativeResize="0"/>
          <p:nvPr/>
        </p:nvPicPr>
        <p:blipFill rotWithShape="1">
          <a:blip r:embed="rId3" cstate="print">
            <a:alphaModFix/>
          </a:blip>
          <a:srcRect l="16948" r="3781"/>
          <a:stretch/>
        </p:blipFill>
        <p:spPr>
          <a:xfrm>
            <a:off x="899592" y="2060848"/>
            <a:ext cx="3024336" cy="172819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  <p:sp>
        <p:nvSpPr>
          <p:cNvPr id="8" name="Google Shape;458;p12"/>
          <p:cNvSpPr/>
          <p:nvPr/>
        </p:nvSpPr>
        <p:spPr>
          <a:xfrm>
            <a:off x="3891300" y="2132856"/>
            <a:ext cx="5252700" cy="11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ru-RU" sz="34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И ловит кошка рыжая</a:t>
            </a:r>
            <a:br>
              <a:rPr lang="ru-RU" sz="34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34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Весёлых белых мух.</a:t>
            </a:r>
            <a:endParaRPr sz="3400" b="1" i="0" u="none" strike="noStrike" cap="none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Google Shape;469;p13" descr="https://old2.aikyn.kz/files/2018/02/sunshine-wallpaper-snow-1080x608-640x480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27584" y="1412777"/>
            <a:ext cx="3312368" cy="2232247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  <p:sp>
        <p:nvSpPr>
          <p:cNvPr id="7" name="Google Shape;465;p13"/>
          <p:cNvSpPr/>
          <p:nvPr/>
        </p:nvSpPr>
        <p:spPr>
          <a:xfrm>
            <a:off x="4283968" y="1628800"/>
            <a:ext cx="50895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С моей точки зрения, </a:t>
            </a:r>
            <a:endParaRPr sz="3200" b="0" i="0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снежинка – это чудо природы.</a:t>
            </a:r>
            <a:endParaRPr sz="3200" b="0" i="0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274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876256" y="594928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>
            <a:off x="-3924125" y="6481784"/>
            <a:ext cx="589481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Google Shape;477;p14"/>
          <p:cNvSpPr txBox="1"/>
          <p:nvPr/>
        </p:nvSpPr>
        <p:spPr>
          <a:xfrm>
            <a:off x="2267744" y="160648"/>
            <a:ext cx="516766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Волшебная книга.</a:t>
            </a:r>
            <a:endParaRPr sz="3600" b="1" dirty="0">
              <a:solidFill>
                <a:srgbClr val="00B0F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Страница №2</a:t>
            </a:r>
            <a:endParaRPr sz="3600" b="0" i="0" u="none" strike="noStrike" cap="none" dirty="0">
              <a:solidFill>
                <a:srgbClr val="00B0F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" name="Google Shape;474;p14" descr="https://ds04.infourok.ru/uploads/ex/0cb9/00144480-53e8a37a/img17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99592" y="1916832"/>
            <a:ext cx="3403720" cy="2736304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  <p:sp>
        <p:nvSpPr>
          <p:cNvPr id="7" name="Google Shape;476;p14"/>
          <p:cNvSpPr/>
          <p:nvPr/>
        </p:nvSpPr>
        <p:spPr>
          <a:xfrm>
            <a:off x="4355976" y="2132856"/>
            <a:ext cx="56718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800"/>
              <a:buFont typeface="Tahoma"/>
              <a:buNone/>
            </a:pPr>
            <a:r>
              <a:rPr lang="ru-RU" sz="30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Запомни и запиши!</a:t>
            </a:r>
            <a:endParaRPr sz="3000" b="1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ahoma"/>
              <a:buNone/>
            </a:pPr>
            <a:r>
              <a:rPr lang="ru-RU" sz="3000" b="1" i="0" u="none" strike="noStrike" cap="none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Лёд, снег, </a:t>
            </a:r>
            <a:endParaRPr lang="ru-RU" sz="3000" b="1" i="0" u="none" strike="noStrike" cap="none" dirty="0" smtClean="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ahoma"/>
              <a:buNone/>
            </a:pPr>
            <a:r>
              <a:rPr lang="ru-RU" sz="3000" b="1" i="0" u="none" strike="noStrike" cap="none" dirty="0" smtClean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красногрудые </a:t>
            </a:r>
            <a:r>
              <a:rPr lang="ru-RU" sz="3000" b="1" i="0" u="none" strike="noStrike" cap="none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снегири, снежинка. </a:t>
            </a:r>
            <a:endParaRPr sz="3000" b="1" i="0" u="none" strike="noStrike" cap="none" dirty="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427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460432" y="5949280"/>
            <a:ext cx="472410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>
            <a:off x="-3924125" y="6481784"/>
            <a:ext cx="589481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Google Shape;506;p17"/>
          <p:cNvSpPr txBox="1"/>
          <p:nvPr/>
        </p:nvSpPr>
        <p:spPr>
          <a:xfrm>
            <a:off x="251520" y="332656"/>
            <a:ext cx="7776864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ru-RU" sz="3500" b="1" i="0" u="none" strike="noStrike" cap="none" dirty="0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Волшебная книга. Страница </a:t>
            </a:r>
            <a:r>
              <a:rPr lang="ru-RU" sz="3500" b="1" i="0" u="none" strike="noStrike" cap="none" dirty="0" smtClean="0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№3</a:t>
            </a:r>
            <a:endParaRPr sz="3500" b="0" i="0" u="none" strike="noStrike" cap="none" dirty="0">
              <a:solidFill>
                <a:srgbClr val="00B0F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" name="Google Shape;505;p17"/>
          <p:cNvSpPr txBox="1"/>
          <p:nvPr/>
        </p:nvSpPr>
        <p:spPr>
          <a:xfrm>
            <a:off x="251521" y="1124744"/>
            <a:ext cx="864096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ru-RU" sz="25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Составьте сложные предложения с союзами </a:t>
            </a:r>
            <a:r>
              <a:rPr lang="ru-RU" sz="2500" b="1" i="0" u="none" strike="noStrike" cap="none" dirty="0" err="1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и\да</a:t>
            </a:r>
            <a:r>
              <a:rPr lang="ru-RU" sz="25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ru-RU" sz="2500" b="1" i="0" u="none" strike="noStrike" cap="none" dirty="0" err="1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а\но</a:t>
            </a:r>
            <a:r>
              <a:rPr lang="ru-RU" sz="25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, используя части простых предложений.</a:t>
            </a:r>
            <a:endParaRPr dirty="0"/>
          </a:p>
        </p:txBody>
      </p:sp>
      <p:pic>
        <p:nvPicPr>
          <p:cNvPr id="7" name="Google Shape;507;p17" descr="https://ds04.infourok.ru/uploads/ex/0cb9/00144480-53e8a37a/img17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51520" y="1988840"/>
            <a:ext cx="3274220" cy="2463665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  <p:sp>
        <p:nvSpPr>
          <p:cNvPr id="8" name="Google Shape;501;p17"/>
          <p:cNvSpPr/>
          <p:nvPr/>
        </p:nvSpPr>
        <p:spPr>
          <a:xfrm>
            <a:off x="3804382" y="1988840"/>
            <a:ext cx="533961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None/>
            </a:pPr>
            <a:r>
              <a:rPr lang="ru-RU" sz="2800" b="0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1. Наступила волшебная зима.  </a:t>
            </a:r>
            <a:endParaRPr sz="2800" b="0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None/>
            </a:pPr>
            <a:r>
              <a:rPr lang="ru-RU" sz="2800" b="0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2. Выпал белый снег. </a:t>
            </a:r>
            <a:endParaRPr sz="2800" b="0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" name="Google Shape;503;p17"/>
          <p:cNvPicPr preferRelativeResize="0"/>
          <p:nvPr/>
        </p:nvPicPr>
        <p:blipFill rotWithShape="1">
          <a:blip r:embed="rId4" cstate="print">
            <a:alphaModFix/>
          </a:blip>
          <a:srcRect r="4543"/>
          <a:stretch/>
        </p:blipFill>
        <p:spPr>
          <a:xfrm>
            <a:off x="5724128" y="4005064"/>
            <a:ext cx="3059100" cy="19323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  <p:sp>
        <p:nvSpPr>
          <p:cNvPr id="10" name="Google Shape;504;p17"/>
          <p:cNvSpPr/>
          <p:nvPr/>
        </p:nvSpPr>
        <p:spPr>
          <a:xfrm>
            <a:off x="3563888" y="3356992"/>
            <a:ext cx="2126323" cy="8617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ap="flat" cmpd="sng">
            <a:solidFill>
              <a:srgbClr val="59359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ru-RU" sz="2500" b="0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СОЮЗЫ</a:t>
            </a:r>
            <a:br>
              <a:rPr lang="ru-RU" sz="2500" b="0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500" b="1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И, А, НО</a:t>
            </a:r>
            <a:endParaRPr sz="2500" b="0" i="0" u="none" strike="noStrike" cap="none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427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460432" y="5949280"/>
            <a:ext cx="472410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>
            <a:off x="-3924125" y="6481784"/>
            <a:ext cx="589481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Google Shape;506;p17"/>
          <p:cNvSpPr txBox="1"/>
          <p:nvPr/>
        </p:nvSpPr>
        <p:spPr>
          <a:xfrm>
            <a:off x="251520" y="332656"/>
            <a:ext cx="7776864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ru-RU" sz="3500" b="1" i="0" u="none" strike="noStrike" cap="none" dirty="0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Волшебная книга. Страница №4</a:t>
            </a:r>
            <a:endParaRPr sz="3500" b="0" i="0" u="none" strike="noStrike" cap="none" dirty="0">
              <a:solidFill>
                <a:srgbClr val="00B0F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" name="Google Shape;505;p17"/>
          <p:cNvSpPr txBox="1"/>
          <p:nvPr/>
        </p:nvSpPr>
        <p:spPr>
          <a:xfrm>
            <a:off x="251521" y="1124744"/>
            <a:ext cx="864096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ru-RU" sz="25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Составьте сложные предложения с союзами </a:t>
            </a:r>
            <a:r>
              <a:rPr lang="ru-RU" sz="2500" b="1" i="0" u="none" strike="noStrike" cap="none" dirty="0" err="1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и\да</a:t>
            </a:r>
            <a:r>
              <a:rPr lang="ru-RU" sz="25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ru-RU" sz="2500" b="1" i="0" u="none" strike="noStrike" cap="none" dirty="0" err="1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а\но</a:t>
            </a:r>
            <a:r>
              <a:rPr lang="ru-RU" sz="25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, используя части простых предложений.</a:t>
            </a:r>
            <a:endParaRPr dirty="0"/>
          </a:p>
        </p:txBody>
      </p:sp>
      <p:pic>
        <p:nvPicPr>
          <p:cNvPr id="7" name="Google Shape;507;p17" descr="https://ds04.infourok.ru/uploads/ex/0cb9/00144480-53e8a37a/img17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11560" y="1988841"/>
            <a:ext cx="2914180" cy="223224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  <p:sp>
        <p:nvSpPr>
          <p:cNvPr id="8" name="Google Shape;501;p17"/>
          <p:cNvSpPr/>
          <p:nvPr/>
        </p:nvSpPr>
        <p:spPr>
          <a:xfrm>
            <a:off x="3804382" y="1988840"/>
            <a:ext cx="533961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None/>
            </a:pPr>
            <a:r>
              <a:rPr lang="ru-RU" sz="2800" b="0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1. Наступила волшебная зима.  </a:t>
            </a:r>
            <a:endParaRPr sz="2800" b="0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None/>
            </a:pPr>
            <a:r>
              <a:rPr lang="ru-RU" sz="2800" b="0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2. Выпал белый снег. </a:t>
            </a:r>
            <a:endParaRPr sz="2800" b="0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" name="Google Shape;503;p17"/>
          <p:cNvPicPr preferRelativeResize="0"/>
          <p:nvPr/>
        </p:nvPicPr>
        <p:blipFill rotWithShape="1">
          <a:blip r:embed="rId4" cstate="print">
            <a:alphaModFix/>
          </a:blip>
          <a:srcRect r="4543"/>
          <a:stretch/>
        </p:blipFill>
        <p:spPr>
          <a:xfrm>
            <a:off x="5724128" y="4005064"/>
            <a:ext cx="3059100" cy="19323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  <p:sp>
        <p:nvSpPr>
          <p:cNvPr id="10" name="Google Shape;504;p17"/>
          <p:cNvSpPr/>
          <p:nvPr/>
        </p:nvSpPr>
        <p:spPr>
          <a:xfrm>
            <a:off x="3563888" y="3356992"/>
            <a:ext cx="2126323" cy="8617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ap="flat" cmpd="sng">
            <a:solidFill>
              <a:srgbClr val="59359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ru-RU" sz="2500" b="0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СОЮЗЫ</a:t>
            </a:r>
            <a:br>
              <a:rPr lang="ru-RU" sz="2500" b="0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500" b="1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И, А, НО</a:t>
            </a:r>
            <a:endParaRPr sz="2500" b="0" i="0" u="none" strike="noStrike" cap="none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Google Shape;502;p17"/>
          <p:cNvSpPr/>
          <p:nvPr/>
        </p:nvSpPr>
        <p:spPr>
          <a:xfrm>
            <a:off x="179512" y="4653136"/>
            <a:ext cx="551078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Наступила волшебная зима, и выпал первый снег.</a:t>
            </a:r>
            <a:endParaRPr sz="2800" b="1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427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460432" y="5949280"/>
            <a:ext cx="472410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>
            <a:off x="-3924125" y="6481784"/>
            <a:ext cx="589481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Google Shape;512;p18"/>
          <p:cNvSpPr/>
          <p:nvPr/>
        </p:nvSpPr>
        <p:spPr>
          <a:xfrm>
            <a:off x="0" y="1052736"/>
            <a:ext cx="91440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1. Ночь прошла под большой чистой луной.</a:t>
            </a:r>
            <a:endParaRPr sz="3000" b="1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None/>
            </a:pPr>
            <a:r>
              <a:rPr lang="ru-RU" sz="30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2. К утру лёг первый мороз </a:t>
            </a:r>
            <a:endParaRPr sz="3000" b="1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" name="Google Shape;516;p18"/>
          <p:cNvSpPr/>
          <p:nvPr/>
        </p:nvSpPr>
        <p:spPr>
          <a:xfrm>
            <a:off x="3491880" y="2060848"/>
            <a:ext cx="2065800" cy="87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ap="flat" cmpd="sng">
            <a:solidFill>
              <a:srgbClr val="59359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ru-RU" sz="2500" b="0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СОЮЗЫ</a:t>
            </a:r>
            <a:br>
              <a:rPr lang="ru-RU" sz="2500" b="0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500" b="1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ДА, А, НО</a:t>
            </a:r>
            <a:endParaRPr sz="2500" b="0" i="0" u="none" strike="noStrike" cap="none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" name="Google Shape;513;p18" descr="https://cdn.vashgorod.ru/uploads/images/news/4d/38/4d38843ec701604e4b5b7ac129e4842b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 flipH="1">
            <a:off x="683568" y="3068960"/>
            <a:ext cx="3271457" cy="1840364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  <p:pic>
        <p:nvPicPr>
          <p:cNvPr id="8" name="Google Shape;515;p18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076056" y="2996952"/>
            <a:ext cx="3422896" cy="1840364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  <p:sp>
        <p:nvSpPr>
          <p:cNvPr id="9" name="Google Shape;514;p18"/>
          <p:cNvSpPr/>
          <p:nvPr/>
        </p:nvSpPr>
        <p:spPr>
          <a:xfrm>
            <a:off x="971600" y="5013176"/>
            <a:ext cx="745550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Ночь прошла под большой чистой луной, а к утру лёг первый мороз.</a:t>
            </a:r>
            <a:endParaRPr sz="3000" b="1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4274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460432" y="5949280"/>
            <a:ext cx="472410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>
            <a:off x="-3924125" y="6481784"/>
            <a:ext cx="589481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Google Shape;521;p19"/>
          <p:cNvSpPr/>
          <p:nvPr/>
        </p:nvSpPr>
        <p:spPr>
          <a:xfrm>
            <a:off x="251520" y="260648"/>
            <a:ext cx="48546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None/>
            </a:pPr>
            <a:r>
              <a:rPr lang="ru-RU" sz="28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1. Всё было седое.</a:t>
            </a:r>
            <a:endParaRPr sz="2800" b="1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None/>
            </a:pPr>
            <a:r>
              <a:rPr lang="ru-RU" sz="28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2. Лужи не замерзали. </a:t>
            </a:r>
            <a:endParaRPr sz="2800" b="1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" name="Google Shape;522;p19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910400" y="1412776"/>
            <a:ext cx="5233600" cy="268347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  <p:sp>
        <p:nvSpPr>
          <p:cNvPr id="7" name="Google Shape;524;p19"/>
          <p:cNvSpPr/>
          <p:nvPr/>
        </p:nvSpPr>
        <p:spPr>
          <a:xfrm>
            <a:off x="971600" y="2348880"/>
            <a:ext cx="2629722" cy="9540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ap="flat" cmpd="sng">
            <a:solidFill>
              <a:srgbClr val="59359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СОЮЗЫ</a:t>
            </a:r>
            <a:br>
              <a:rPr lang="ru-RU" sz="2800" b="0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800" b="1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И, А, НО</a:t>
            </a:r>
            <a:endParaRPr sz="2800" b="1" i="0" u="none" strike="noStrike" cap="none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Google Shape;523;p19"/>
          <p:cNvSpPr/>
          <p:nvPr/>
        </p:nvSpPr>
        <p:spPr>
          <a:xfrm>
            <a:off x="323528" y="4437112"/>
            <a:ext cx="8343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3000" b="1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Всё было седое, но лужи не замерзали.</a:t>
            </a:r>
            <a:endParaRPr sz="3000" b="1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4274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-13530" y="-27384"/>
            <a:ext cx="9157530" cy="65108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87414" y="558924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2123728" y="188640"/>
            <a:ext cx="4081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Сегодня на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уроке: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Google Shape;363;p2"/>
          <p:cNvSpPr/>
          <p:nvPr/>
        </p:nvSpPr>
        <p:spPr>
          <a:xfrm>
            <a:off x="323528" y="1700808"/>
            <a:ext cx="8352928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9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</a:pPr>
            <a:r>
              <a:rPr lang="ru-RU" sz="28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вы научитесь высказывать оценочные суждения, выражая свою точку зрения (</a:t>
            </a:r>
            <a:r>
              <a:rPr lang="ru-RU" sz="2800" b="1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«</a:t>
            </a:r>
            <a:r>
              <a:rPr lang="ru-RU" sz="28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по моему мнению...</a:t>
            </a:r>
            <a:r>
              <a:rPr lang="ru-RU" sz="2800" b="1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»</a:t>
            </a:r>
            <a:r>
              <a:rPr lang="ru-RU" sz="28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ru-RU" sz="2800" b="1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«</a:t>
            </a:r>
            <a:r>
              <a:rPr lang="ru-RU" sz="28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с моей точки зрения...</a:t>
            </a:r>
            <a:r>
              <a:rPr lang="ru-RU" sz="2800" b="1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»</a:t>
            </a:r>
            <a:r>
              <a:rPr lang="ru-RU" sz="28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);</a:t>
            </a:r>
            <a:endParaRPr sz="2800" b="0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9999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</a:pPr>
            <a:r>
              <a:rPr lang="ru-RU" sz="28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вспомните, как использовать в речи и на письме сложные предложения с союзами </a:t>
            </a:r>
            <a:endParaRPr sz="2800" b="1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(и, а, но).</a:t>
            </a:r>
            <a:endParaRPr sz="2800" b="0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775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23;p4"/>
          <p:cNvSpPr txBox="1">
            <a:spLocks/>
          </p:cNvSpPr>
          <p:nvPr/>
        </p:nvSpPr>
        <p:spPr>
          <a:xfrm>
            <a:off x="8671590" y="5733256"/>
            <a:ext cx="472410" cy="3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fld id="{61FA3044-2C8E-4526-B602-FDC2B4739437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buFontTx/>
                <a:buNone/>
                <a:tabLst/>
                <a:defRPr/>
              </a:pPr>
              <a:t>3</a:t>
            </a:fld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itchFamily="34" charset="0"/>
            </a:endParaRPr>
          </a:p>
        </p:txBody>
      </p:sp>
      <p:sp>
        <p:nvSpPr>
          <p:cNvPr id="5" name="Google Shape;373;p3"/>
          <p:cNvSpPr/>
          <p:nvPr/>
        </p:nvSpPr>
        <p:spPr>
          <a:xfrm>
            <a:off x="251520" y="404664"/>
            <a:ext cx="856895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ru-RU" sz="3200" b="1" i="0" u="none" strike="noStrike" cap="none" dirty="0">
                <a:solidFill>
                  <a:schemeClr val="accent1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Какое время года описывает </a:t>
            </a:r>
            <a:endParaRPr lang="ru-RU" sz="3200" b="1" i="0" u="none" strike="noStrike" cap="none" dirty="0" smtClean="0">
              <a:solidFill>
                <a:schemeClr val="accent1"/>
              </a:solidFill>
              <a:latin typeface="Arial" pitchFamily="34" charset="0"/>
              <a:ea typeface="Tahoma"/>
              <a:cs typeface="Arial" pitchFamily="34" charset="0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ru-RU" sz="3200" b="1" i="0" u="none" strike="noStrike" cap="none" dirty="0" smtClean="0">
                <a:solidFill>
                  <a:schemeClr val="accent1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поэт </a:t>
            </a:r>
            <a:r>
              <a:rPr lang="ru-RU" sz="3200" b="1" i="0" u="none" strike="noStrike" cap="none" dirty="0">
                <a:solidFill>
                  <a:schemeClr val="accent1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Сергей Есенин в стихотворении? </a:t>
            </a:r>
            <a:endParaRPr sz="3200" b="0" i="0" u="none" strike="noStrike" cap="none" dirty="0">
              <a:solidFill>
                <a:schemeClr val="accent1"/>
              </a:solidFill>
              <a:latin typeface="Arial" pitchFamily="34" charset="0"/>
              <a:ea typeface="Noto Sans Symbols"/>
              <a:cs typeface="Arial" pitchFamily="34" charset="0"/>
              <a:sym typeface="Noto Sans Symbols"/>
            </a:endParaRPr>
          </a:p>
        </p:txBody>
      </p:sp>
      <p:pic>
        <p:nvPicPr>
          <p:cNvPr id="6" name="Google Shape;371;p3" descr="C:\Users\Ученик\Desktop\зимние секреты.png"/>
          <p:cNvPicPr preferRelativeResize="0"/>
          <p:nvPr/>
        </p:nvPicPr>
        <p:blipFill rotWithShape="1">
          <a:blip r:embed="rId2" cstate="print">
            <a:alphaModFix/>
          </a:blip>
          <a:srcRect l="1734" t="2977" r="2462" b="3982"/>
          <a:stretch/>
        </p:blipFill>
        <p:spPr>
          <a:xfrm>
            <a:off x="539552" y="1988840"/>
            <a:ext cx="3528392" cy="2808312"/>
          </a:xfrm>
          <a:prstGeom prst="roundRect">
            <a:avLst>
              <a:gd name="adj" fmla="val 16667"/>
            </a:avLst>
          </a:prstGeom>
          <a:solidFill>
            <a:srgbClr val="ECECEC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" name="Google Shape;372;p3"/>
          <p:cNvSpPr/>
          <p:nvPr/>
        </p:nvSpPr>
        <p:spPr>
          <a:xfrm>
            <a:off x="4067944" y="1916832"/>
            <a:ext cx="432048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None/>
            </a:pPr>
            <a:r>
              <a:rPr lang="ru-RU" sz="24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Снег падает, мелькает, вьётся,</a:t>
            </a:r>
            <a:br>
              <a:rPr lang="ru-RU" sz="24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4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Ложится белой пеленой.</a:t>
            </a:r>
            <a:br>
              <a:rPr lang="ru-RU" sz="24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4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Вот солнце в облаках мигает,</a:t>
            </a:r>
            <a:br>
              <a:rPr lang="ru-RU" sz="24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4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И иней на снегу сверкает.</a:t>
            </a:r>
            <a:endParaRPr sz="2400" b="1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None/>
            </a:pPr>
            <a:r>
              <a:rPr lang="ru-RU" sz="24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</a:t>
            </a:r>
            <a:endParaRPr sz="2400" b="1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None/>
            </a:pPr>
            <a:r>
              <a:rPr lang="ru-RU" sz="24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С. Есенин</a:t>
            </a:r>
            <a:endParaRPr sz="2400" b="1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6162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876256" y="594928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379;p4"/>
          <p:cNvSpPr/>
          <p:nvPr/>
        </p:nvSpPr>
        <p:spPr>
          <a:xfrm>
            <a:off x="1043608" y="188640"/>
            <a:ext cx="7360500" cy="12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Волшебная книга.</a:t>
            </a:r>
            <a:endParaRPr sz="3600" b="1" dirty="0">
              <a:solidFill>
                <a:srgbClr val="00B0F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Страница №1</a:t>
            </a:r>
            <a:endParaRPr sz="3600" b="0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380;p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99592" y="2060848"/>
            <a:ext cx="4752342" cy="3260634"/>
          </a:xfrm>
          <a:prstGeom prst="roundRect">
            <a:avLst>
              <a:gd name="adj" fmla="val 10055"/>
            </a:avLst>
          </a:prstGeom>
          <a:solidFill>
            <a:srgbClr val="ECECEC"/>
          </a:solidFill>
          <a:ln>
            <a:noFill/>
          </a:ln>
        </p:spPr>
      </p:pic>
      <p:pic>
        <p:nvPicPr>
          <p:cNvPr id="9" name="Google Shape;381;p4" descr="Изображение выглядит как игрушка, кукла&#10;&#10;Автоматически созданное описание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724128" y="1916832"/>
            <a:ext cx="3193408" cy="3721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8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-36512" y="-57503"/>
            <a:ext cx="9157530" cy="65108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48264" y="602128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>
            <a:off x="3842680" y="9259685"/>
            <a:ext cx="13161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388;p5"/>
          <p:cNvSpPr txBox="1"/>
          <p:nvPr/>
        </p:nvSpPr>
        <p:spPr>
          <a:xfrm>
            <a:off x="1979712" y="260648"/>
            <a:ext cx="5172916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ru-RU" sz="3500" b="1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Прочитайте. </a:t>
            </a:r>
            <a:endParaRPr sz="3500" b="0" i="0" u="none" strike="noStrike" cap="none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" name="Google Shape;389;p5" descr="Изображение выглядит как игра, стоит, синий&#10;&#10;Автоматически созданное описание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67544" y="1844824"/>
            <a:ext cx="3787066" cy="283640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  <p:sp>
        <p:nvSpPr>
          <p:cNvPr id="9" name="Google Shape;387;p5"/>
          <p:cNvSpPr/>
          <p:nvPr/>
        </p:nvSpPr>
        <p:spPr>
          <a:xfrm>
            <a:off x="1203400" y="1345475"/>
            <a:ext cx="3094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ru-RU" sz="3000" b="1" i="0" u="none" strike="noStrike" cap="none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Снежок.</a:t>
            </a:r>
            <a:endParaRPr sz="3000" b="0" i="0" u="none" strike="noStrike" cap="none" dirty="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Google Shape;386;p5"/>
          <p:cNvSpPr/>
          <p:nvPr/>
        </p:nvSpPr>
        <p:spPr>
          <a:xfrm>
            <a:off x="4355976" y="1124744"/>
            <a:ext cx="4536504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2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Снежок порхает, кружится,</a:t>
            </a:r>
            <a:endParaRPr sz="2200" b="1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2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На улице бело.</a:t>
            </a:r>
            <a:endParaRPr sz="2200" b="1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2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И превратились лужицы</a:t>
            </a:r>
            <a:endParaRPr sz="2200" b="1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2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В холодное стекло.</a:t>
            </a:r>
            <a:endParaRPr sz="2200" b="1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2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Где летом пели зяблики,</a:t>
            </a:r>
            <a:endParaRPr sz="2200" b="1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2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Сегодня — посмотри! —</a:t>
            </a:r>
            <a:endParaRPr sz="2200" b="1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2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Как розовые яблоки,</a:t>
            </a:r>
            <a:endParaRPr sz="2200" b="1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2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На ветках снегири.</a:t>
            </a:r>
            <a:endParaRPr sz="2200" b="1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2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Снежок изрезан лыжами,</a:t>
            </a:r>
            <a:endParaRPr sz="2200" b="1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2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Как мел, скрипуч и сух,</a:t>
            </a:r>
            <a:endParaRPr sz="2200" b="1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2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И ловит кошка рыжая</a:t>
            </a:r>
            <a:endParaRPr sz="2200" b="1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2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Вес</a:t>
            </a:r>
            <a:r>
              <a:rPr lang="ru-RU" sz="2200" b="1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ё</a:t>
            </a:r>
            <a:r>
              <a:rPr lang="ru-RU" sz="22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лых белых мух. </a:t>
            </a:r>
            <a:endParaRPr sz="15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200" b="1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200" b="1" i="1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Н. Некрасов</a:t>
            </a:r>
            <a:endParaRPr sz="2200" b="1" i="1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560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-36512" y="-27384"/>
            <a:ext cx="9157530" cy="65108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87414" y="558924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Google Shape;395;p50"/>
          <p:cNvSpPr txBox="1"/>
          <p:nvPr/>
        </p:nvSpPr>
        <p:spPr>
          <a:xfrm>
            <a:off x="1763688" y="260648"/>
            <a:ext cx="5455698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ru-RU" sz="3500" b="1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Ответьте на вопросы.</a:t>
            </a:r>
            <a:endParaRPr sz="3500" b="0" i="0" u="none" strike="noStrike" cap="none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" name="Google Shape;404;p50" descr="Изображение выглядит как внешний, снег, закрытый, катается на лыжах&#10;&#10;Автоматически созданное описание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79512" y="1196752"/>
            <a:ext cx="3312368" cy="223224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  <p:sp>
        <p:nvSpPr>
          <p:cNvPr id="9" name="Google Shape;396;p50"/>
          <p:cNvSpPr/>
          <p:nvPr/>
        </p:nvSpPr>
        <p:spPr>
          <a:xfrm>
            <a:off x="3491880" y="1340768"/>
            <a:ext cx="644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1. Что Зимушка закружила в воздухе? </a:t>
            </a:r>
            <a:endParaRPr sz="2000" b="1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Google Shape;400;p50"/>
          <p:cNvSpPr/>
          <p:nvPr/>
        </p:nvSpPr>
        <p:spPr>
          <a:xfrm>
            <a:off x="6948264" y="1700808"/>
            <a:ext cx="1923393" cy="447629"/>
          </a:xfrm>
          <a:prstGeom prst="roundRect">
            <a:avLst>
              <a:gd name="adj" fmla="val 16667"/>
            </a:avLst>
          </a:prstGeom>
          <a:solidFill>
            <a:srgbClr val="5935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2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Снежок</a:t>
            </a:r>
            <a:endParaRPr sz="22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Google Shape;397;p50"/>
          <p:cNvSpPr/>
          <p:nvPr/>
        </p:nvSpPr>
        <p:spPr>
          <a:xfrm>
            <a:off x="3491880" y="2276872"/>
            <a:ext cx="644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2. В какое стекло превратились лужицы?</a:t>
            </a:r>
            <a:endParaRPr sz="2000" b="1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401;p50"/>
          <p:cNvSpPr/>
          <p:nvPr/>
        </p:nvSpPr>
        <p:spPr>
          <a:xfrm>
            <a:off x="6228184" y="2636912"/>
            <a:ext cx="2740614" cy="476921"/>
          </a:xfrm>
          <a:prstGeom prst="roundRect">
            <a:avLst>
              <a:gd name="adj" fmla="val 16667"/>
            </a:avLst>
          </a:prstGeom>
          <a:solidFill>
            <a:srgbClr val="5935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2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Холодное стекло</a:t>
            </a:r>
            <a:endParaRPr sz="22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Google Shape;398;p50"/>
          <p:cNvSpPr/>
          <p:nvPr/>
        </p:nvSpPr>
        <p:spPr>
          <a:xfrm>
            <a:off x="179512" y="3501008"/>
            <a:ext cx="80901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3. Какие птички так похожи  на розовые яблоки? </a:t>
            </a:r>
            <a:endParaRPr sz="2000" b="1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Google Shape;402;p50"/>
          <p:cNvSpPr/>
          <p:nvPr/>
        </p:nvSpPr>
        <p:spPr>
          <a:xfrm>
            <a:off x="5796136" y="3861048"/>
            <a:ext cx="2194560" cy="435879"/>
          </a:xfrm>
          <a:prstGeom prst="roundRect">
            <a:avLst>
              <a:gd name="adj" fmla="val 16667"/>
            </a:avLst>
          </a:prstGeom>
          <a:solidFill>
            <a:srgbClr val="5935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2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Снегири</a:t>
            </a:r>
            <a:endParaRPr sz="22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" name="Google Shape;399;p50"/>
          <p:cNvSpPr/>
          <p:nvPr/>
        </p:nvSpPr>
        <p:spPr>
          <a:xfrm>
            <a:off x="179512" y="4365104"/>
            <a:ext cx="555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4. Что делает рыжая кошка?</a:t>
            </a:r>
            <a:endParaRPr sz="2000" b="1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" name="Google Shape;403;p50"/>
          <p:cNvSpPr/>
          <p:nvPr/>
        </p:nvSpPr>
        <p:spPr>
          <a:xfrm>
            <a:off x="3419872" y="4725144"/>
            <a:ext cx="3567900" cy="435900"/>
          </a:xfrm>
          <a:prstGeom prst="roundRect">
            <a:avLst>
              <a:gd name="adj" fmla="val 16667"/>
            </a:avLst>
          </a:prstGeom>
          <a:solidFill>
            <a:srgbClr val="5935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2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Ловит белых мух</a:t>
            </a:r>
            <a:endParaRPr sz="22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9187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23;p4"/>
          <p:cNvSpPr txBox="1">
            <a:spLocks/>
          </p:cNvSpPr>
          <p:nvPr/>
        </p:nvSpPr>
        <p:spPr>
          <a:xfrm>
            <a:off x="8606806" y="6237312"/>
            <a:ext cx="472410" cy="3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fld id="{61FA3044-2C8E-4526-B602-FDC2B4739437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buFontTx/>
                <a:buNone/>
                <a:tabLst/>
                <a:defRPr/>
              </a:pPr>
              <a:t>7</a:t>
            </a:fld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itchFamily="34" charset="0"/>
            </a:endParaRPr>
          </a:p>
        </p:txBody>
      </p:sp>
      <p:sp>
        <p:nvSpPr>
          <p:cNvPr id="5" name="Google Shape;411;p6"/>
          <p:cNvSpPr/>
          <p:nvPr/>
        </p:nvSpPr>
        <p:spPr>
          <a:xfrm>
            <a:off x="323528" y="476672"/>
            <a:ext cx="8424936" cy="1800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ru-RU" sz="3200" b="1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Определите, о каком природном явлении идёт речь в стихотворении? </a:t>
            </a:r>
            <a:endParaRPr sz="3200" b="0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" name="Google Shape;413;p6" descr="https://im0-tub-kz.yandex.net/i?id=5bcc4b031a761e0d05d12efa42913fa4&amp;n=13"/>
          <p:cNvPicPr preferRelativeResize="0"/>
          <p:nvPr/>
        </p:nvPicPr>
        <p:blipFill rotWithShape="1">
          <a:blip r:embed="rId2" cstate="print">
            <a:alphaModFix/>
          </a:blip>
          <a:srcRect r="19581"/>
          <a:stretch/>
        </p:blipFill>
        <p:spPr>
          <a:xfrm>
            <a:off x="755576" y="1916832"/>
            <a:ext cx="3240360" cy="2304256"/>
          </a:xfrm>
          <a:prstGeom prst="roundRect">
            <a:avLst>
              <a:gd name="adj" fmla="val 16667"/>
            </a:avLst>
          </a:prstGeom>
          <a:solidFill>
            <a:srgbClr val="ECECEC"/>
          </a:solidFill>
          <a:ln>
            <a:noFill/>
          </a:ln>
        </p:spPr>
      </p:pic>
      <p:sp>
        <p:nvSpPr>
          <p:cNvPr id="7" name="Google Shape;410;p6"/>
          <p:cNvSpPr/>
          <p:nvPr/>
        </p:nvSpPr>
        <p:spPr>
          <a:xfrm>
            <a:off x="4067944" y="1916832"/>
            <a:ext cx="57642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ahoma"/>
              <a:buNone/>
            </a:pPr>
            <a:r>
              <a:rPr lang="ru-RU" sz="26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Снежок порхает, кружится,</a:t>
            </a:r>
            <a:br>
              <a:rPr lang="ru-RU" sz="26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6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На улице бело.</a:t>
            </a:r>
            <a:endParaRPr sz="2600" b="1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Google Shape;412;p6"/>
          <p:cNvSpPr/>
          <p:nvPr/>
        </p:nvSpPr>
        <p:spPr>
          <a:xfrm>
            <a:off x="4139952" y="3068960"/>
            <a:ext cx="4574035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3000" b="1" i="0" u="none" strike="noStrike" cap="none" dirty="0">
                <a:solidFill>
                  <a:srgbClr val="593593"/>
                </a:solidFill>
                <a:latin typeface="Tahoma"/>
                <a:ea typeface="Tahoma"/>
                <a:cs typeface="Tahoma"/>
                <a:sym typeface="Tahoma"/>
              </a:rPr>
              <a:t>Образец ответа:</a:t>
            </a:r>
            <a:r>
              <a:rPr lang="ru-RU" sz="3000" b="0" i="0" u="none" strike="noStrike" cap="none" dirty="0">
                <a:solidFill>
                  <a:srgbClr val="59359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3000" b="0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3000" b="0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3000" b="0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Автор, по моему мнению,…..</a:t>
            </a:r>
            <a:endParaRPr sz="3000" b="0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3000" b="0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С моей точки зрения,  автор….</a:t>
            </a:r>
            <a:endParaRPr sz="3000" b="0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642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876256" y="594928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>
            <a:off x="-3924125" y="6481784"/>
            <a:ext cx="589481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418;p7"/>
          <p:cNvSpPr/>
          <p:nvPr/>
        </p:nvSpPr>
        <p:spPr>
          <a:xfrm>
            <a:off x="1547664" y="260648"/>
            <a:ext cx="5466189" cy="70006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ru-RU" sz="3600" b="1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Проверьте себя.</a:t>
            </a:r>
            <a:endParaRPr sz="36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420;p7" descr="https://images6.alphacoders.com/482/482570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683568" y="1772816"/>
            <a:ext cx="4392488" cy="259228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  <p:sp>
        <p:nvSpPr>
          <p:cNvPr id="11" name="Google Shape;419;p7"/>
          <p:cNvSpPr/>
          <p:nvPr/>
        </p:nvSpPr>
        <p:spPr>
          <a:xfrm>
            <a:off x="5220072" y="1844824"/>
            <a:ext cx="46026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ahoma"/>
              <a:buNone/>
            </a:pPr>
            <a:r>
              <a:rPr lang="ru-RU" sz="32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Автор, по моему мнению, </a:t>
            </a:r>
            <a:endParaRPr lang="ru-RU" sz="3200" b="1" i="0" u="none" strike="noStrike" cap="none" dirty="0" smtClean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ahoma"/>
              <a:buNone/>
            </a:pPr>
            <a:r>
              <a:rPr lang="ru-RU" sz="3200" b="1" i="0" u="none" strike="noStrike" cap="none" dirty="0" smtClean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описывает </a:t>
            </a:r>
            <a:r>
              <a:rPr lang="ru-RU" sz="32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снег. </a:t>
            </a:r>
            <a:endParaRPr sz="32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473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87414" y="6493719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>
            <a:off x="-3924125" y="6481784"/>
            <a:ext cx="589481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2051720" y="188640"/>
            <a:ext cx="4216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32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Словарная работа.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Google Shape;429;p8"/>
          <p:cNvSpPr/>
          <p:nvPr/>
        </p:nvSpPr>
        <p:spPr>
          <a:xfrm>
            <a:off x="755576" y="476672"/>
            <a:ext cx="754176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ru-RU" sz="3600" b="1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Во что Зима-волшебница превратила лужицы?</a:t>
            </a:r>
            <a:endParaRPr sz="36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428;p8" descr="http://aermolitsky.com/lj/2016/DSC14053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51520" y="2132856"/>
            <a:ext cx="4320480" cy="2376264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  <p:sp>
        <p:nvSpPr>
          <p:cNvPr id="8" name="Google Shape;427;p8"/>
          <p:cNvSpPr/>
          <p:nvPr/>
        </p:nvSpPr>
        <p:spPr>
          <a:xfrm>
            <a:off x="4644008" y="2132856"/>
            <a:ext cx="56988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ahoma"/>
              <a:buNone/>
            </a:pPr>
            <a:r>
              <a:rPr lang="ru-RU" sz="34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И превратились лужицы</a:t>
            </a:r>
            <a:br>
              <a:rPr lang="ru-RU" sz="34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3400" b="1" i="0" u="none" strike="noStrike" cap="none" dirty="0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В холодное стекло.</a:t>
            </a:r>
            <a:endParaRPr sz="3400" b="1" i="0" u="none" strike="noStrike" cap="none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1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</TotalTime>
  <Words>451</Words>
  <Application>Microsoft Office PowerPoint</Application>
  <PresentationFormat>Экран (4:3)</PresentationFormat>
  <Paragraphs>105</Paragraphs>
  <Slides>19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Gothic</vt:lpstr>
      <vt:lpstr>Noto Sans Symbols</vt:lpstr>
      <vt:lpstr>Open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365</cp:revision>
  <dcterms:created xsi:type="dcterms:W3CDTF">2020-07-18T05:19:20Z</dcterms:created>
  <dcterms:modified xsi:type="dcterms:W3CDTF">2024-12-03T13:57:56Z</dcterms:modified>
</cp:coreProperties>
</file>