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317" r:id="rId3"/>
    <p:sldId id="323" r:id="rId4"/>
    <p:sldId id="320" r:id="rId5"/>
    <p:sldId id="325" r:id="rId6"/>
    <p:sldId id="322" r:id="rId7"/>
    <p:sldId id="321" r:id="rId8"/>
    <p:sldId id="293" r:id="rId9"/>
    <p:sldId id="300" r:id="rId10"/>
    <p:sldId id="32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5"/>
          <p:cNvSpPr>
            <a:spLocks noGrp="1"/>
          </p:cNvSpPr>
          <p:nvPr>
            <p:ph type="title"/>
          </p:nvPr>
        </p:nvSpPr>
        <p:spPr>
          <a:xfrm>
            <a:off x="457200" y="2312875"/>
            <a:ext cx="8229600" cy="2232249"/>
          </a:xfrm>
        </p:spPr>
        <p:txBody>
          <a:bodyPr>
            <a:normAutofit fontScale="90000"/>
          </a:bodyPr>
          <a:lstStyle/>
          <a:p>
            <a:br>
              <a:rPr lang="kk-KZ" sz="32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b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Одағай сөздер</a:t>
            </a:r>
            <a:b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Белгілі бір тақырыпта сөйлеген кезде сөйлеу мәдениетін сақтауды, одағай сөздерді сөйлем мен сөйлеуде қолдануды білесің.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0" dirty="0">
              <a:solidFill>
                <a:srgbClr val="0070C0"/>
              </a:solidFill>
            </a:endParaRPr>
          </a:p>
        </p:txBody>
      </p:sp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-30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</a:t>
            </a:r>
            <a:r>
              <a:rPr lang="en-US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Болашаққа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саяхат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121-122 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2478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ajnun Tv — Smayliklar/kulgichlar | OK.RU">
            <a:extLst>
              <a:ext uri="{FF2B5EF4-FFF2-40B4-BE49-F238E27FC236}">
                <a16:creationId xmlns:a16="http://schemas.microsoft.com/office/drawing/2014/main" id="{0AD2C8BB-4802-4EBD-AEC5-8F9A402F0E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67" b="5854"/>
          <a:stretch/>
        </p:blipFill>
        <p:spPr bwMode="auto">
          <a:xfrm>
            <a:off x="787768" y="2200359"/>
            <a:ext cx="201622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Объект 2">
            <a:extLst>
              <a:ext uri="{FF2B5EF4-FFF2-40B4-BE49-F238E27FC236}">
                <a16:creationId xmlns:a16="http://schemas.microsoft.com/office/drawing/2014/main" id="{8845F3A4-7F32-41FE-AFB4-12846620F648}"/>
              </a:ext>
            </a:extLst>
          </p:cNvPr>
          <p:cNvSpPr txBox="1">
            <a:spLocks/>
          </p:cNvSpPr>
          <p:nvPr/>
        </p:nvSpPr>
        <p:spPr>
          <a:xfrm>
            <a:off x="179512" y="214756"/>
            <a:ext cx="8784975" cy="208193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Кел</a:t>
            </a: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4000" b="1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ойнайық</a:t>
            </a: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….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Өзіңді тексер:</a:t>
            </a:r>
            <a:br>
              <a:rPr kumimoji="0" lang="kk-KZ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1-минутта  </a:t>
            </a:r>
            <a:r>
              <a:rPr kumimoji="0" lang="ru-RU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смайликтердің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көңіл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күйіне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байланысты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одағай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сөздерін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жаз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0" name="Picture 8" descr="БІЛІМ БЕРУ БАСҚАРМАСЫ БІЛІМ БЕРУДІ ДАМЫТУДЫҢ ИННОВАЦИЯЛЫҚ ОРТАЛЫҒЫ М">
            <a:extLst>
              <a:ext uri="{FF2B5EF4-FFF2-40B4-BE49-F238E27FC236}">
                <a16:creationId xmlns:a16="http://schemas.microsoft.com/office/drawing/2014/main" id="{2F3CB831-0D80-4CD9-8017-3BE2B38E3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49760" cy="123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3A73E9A-FC54-4B0E-98AC-BD15FE160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232" y="5096678"/>
            <a:ext cx="5656440" cy="840947"/>
          </a:xfrm>
        </p:spPr>
        <p:txBody>
          <a:bodyPr>
            <a:norm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Әттең, күтіп алуға бара алмай қалдым!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Смайлик ресниц иллюстрация вектора. иллюстрации насчитывающей состав -  30573269">
            <a:extLst>
              <a:ext uri="{FF2B5EF4-FFF2-40B4-BE49-F238E27FC236}">
                <a16:creationId xmlns:a16="http://schemas.microsoft.com/office/drawing/2014/main" id="{74630756-BF7C-4158-A1DD-08DEE13242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35"/>
          <a:stretch/>
        </p:blipFill>
        <p:spPr bwMode="auto">
          <a:xfrm>
            <a:off x="5974131" y="2248525"/>
            <a:ext cx="20859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Скорбь и грустно смайлик | Смешные смайлики, Веселые картинки, Эмодзи">
            <a:extLst>
              <a:ext uri="{FF2B5EF4-FFF2-40B4-BE49-F238E27FC236}">
                <a16:creationId xmlns:a16="http://schemas.microsoft.com/office/drawing/2014/main" id="{4F799514-255A-4D37-B832-12D467A1E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99" y="3441347"/>
            <a:ext cx="214312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5">
            <a:extLst>
              <a:ext uri="{FF2B5EF4-FFF2-40B4-BE49-F238E27FC236}">
                <a16:creationId xmlns:a16="http://schemas.microsoft.com/office/drawing/2014/main" id="{852F27AB-D3C5-430A-B7CF-185EDA43E6AE}"/>
              </a:ext>
            </a:extLst>
          </p:cNvPr>
          <p:cNvSpPr txBox="1">
            <a:spLocks/>
          </p:cNvSpPr>
          <p:nvPr/>
        </p:nvSpPr>
        <p:spPr>
          <a:xfrm>
            <a:off x="-508376" y="3056184"/>
            <a:ext cx="4608512" cy="8666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Апырау, бұл қалай болды өзі!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5">
            <a:extLst>
              <a:ext uri="{FF2B5EF4-FFF2-40B4-BE49-F238E27FC236}">
                <a16:creationId xmlns:a16="http://schemas.microsoft.com/office/drawing/2014/main" id="{31756446-AFB4-4EEA-A9A5-EC78A2680BF5}"/>
              </a:ext>
            </a:extLst>
          </p:cNvPr>
          <p:cNvSpPr txBox="1">
            <a:spLocks/>
          </p:cNvSpPr>
          <p:nvPr/>
        </p:nvSpPr>
        <p:spPr>
          <a:xfrm>
            <a:off x="4602167" y="2966179"/>
            <a:ext cx="4760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Бәрекелді, балам, қуаныштымын!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ҚБ: Үш шапалақ - Сабақтың тақырыбы: Тізбек бөлігі үшін Ом заңы">
            <a:extLst>
              <a:ext uri="{FF2B5EF4-FFF2-40B4-BE49-F238E27FC236}">
                <a16:creationId xmlns:a16="http://schemas.microsoft.com/office/drawing/2014/main" id="{4AB78409-025D-4A4E-936C-4DBACD8D2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1" y="5986622"/>
            <a:ext cx="1318341" cy="81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602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Сабақтың соңы - Сабақ Пән: «Ақпараттық-коммуникациялық технологиялар»">
            <a:extLst>
              <a:ext uri="{FF2B5EF4-FFF2-40B4-BE49-F238E27FC236}">
                <a16:creationId xmlns:a16="http://schemas.microsoft.com/office/drawing/2014/main" id="{8A6C79DA-5812-4C8F-AC12-D1D123DB3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8333" b="38657"/>
          <a:stretch/>
        </p:blipFill>
        <p:spPr bwMode="auto">
          <a:xfrm>
            <a:off x="1223628" y="1412776"/>
            <a:ext cx="669674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83768" y="514844"/>
            <a:ext cx="4968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CF20A4-9BAA-4198-B79D-A1D7A74B53E5}"/>
              </a:ext>
            </a:extLst>
          </p:cNvPr>
          <p:cNvSpPr txBox="1"/>
          <p:nvPr/>
        </p:nvSpPr>
        <p:spPr>
          <a:xfrm rot="16369246">
            <a:off x="1490599" y="3406423"/>
            <a:ext cx="17281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FF0000"/>
                </a:solidFill>
              </a:rPr>
              <a:t>Жақсы түсіндім</a:t>
            </a:r>
            <a:endParaRPr lang="ru-KZ" sz="28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D6FC4-F59B-4ADA-BE41-06008A01C40F}"/>
              </a:ext>
            </a:extLst>
          </p:cNvPr>
          <p:cNvSpPr txBox="1"/>
          <p:nvPr/>
        </p:nvSpPr>
        <p:spPr>
          <a:xfrm rot="16663068">
            <a:off x="3384773" y="3374917"/>
            <a:ext cx="23883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FF0000"/>
                </a:solidFill>
              </a:rPr>
              <a:t>Түсінбедім</a:t>
            </a:r>
            <a:endParaRPr lang="ru-KZ" sz="2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C63149-98B3-410C-82F5-CDD1683E88D2}"/>
              </a:ext>
            </a:extLst>
          </p:cNvPr>
          <p:cNvSpPr txBox="1"/>
          <p:nvPr/>
        </p:nvSpPr>
        <p:spPr>
          <a:xfrm rot="17037468">
            <a:off x="5979121" y="3245695"/>
            <a:ext cx="20243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Сұрағым бар</a:t>
            </a:r>
            <a:endParaRPr lang="ru-KZ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9269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1950C-C00E-4D30-A7A3-E2980E754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0"/>
            <a:ext cx="8352928" cy="1143000"/>
          </a:xfrm>
        </p:spPr>
        <p:txBody>
          <a:bodyPr>
            <a:noAutofit/>
          </a:bodyPr>
          <a:lstStyle/>
          <a:p>
            <a:pPr algn="just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KZ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6E3D34-940E-4CC9-927B-5D73AFBF3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F13B1877-394F-4EBA-B161-D52EECC320CC}"/>
              </a:ext>
            </a:extLst>
          </p:cNvPr>
          <p:cNvSpPr txBox="1">
            <a:spLocks/>
          </p:cNvSpPr>
          <p:nvPr/>
        </p:nvSpPr>
        <p:spPr>
          <a:xfrm>
            <a:off x="472513" y="8617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04CDDED4-7C78-4EF3-8365-E2EFEB03361F}"/>
              </a:ext>
            </a:extLst>
          </p:cNvPr>
          <p:cNvSpPr txBox="1">
            <a:spLocks/>
          </p:cNvSpPr>
          <p:nvPr/>
        </p:nvSpPr>
        <p:spPr>
          <a:xfrm>
            <a:off x="474169" y="27018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Қайталайық...</a:t>
            </a:r>
            <a:endParaRPr kumimoji="0" lang="ru-KZ" sz="4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B9C56AC-8447-4AFD-9759-DA77E51D9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12099"/>
            <a:ext cx="1005927" cy="1005927"/>
          </a:xfrm>
          <a:prstGeom prst="rect">
            <a:avLst/>
          </a:prstGeom>
        </p:spPr>
      </p:pic>
      <p:pic>
        <p:nvPicPr>
          <p:cNvPr id="13" name="Picture 2" descr="Сабақтың тақырыбы: Сөз таптары. Зат есім. Білімділік">
            <a:extLst>
              <a:ext uri="{FF2B5EF4-FFF2-40B4-BE49-F238E27FC236}">
                <a16:creationId xmlns:a16="http://schemas.microsoft.com/office/drawing/2014/main" id="{1E54E2E2-A334-451D-B6D9-717D976696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" t="3551" r="2065" b="2282"/>
          <a:stretch/>
        </p:blipFill>
        <p:spPr bwMode="auto">
          <a:xfrm>
            <a:off x="474169" y="1413183"/>
            <a:ext cx="7986263" cy="517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82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093B6-E31F-424D-B8E2-36236E20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6912"/>
            <a:ext cx="8398768" cy="1143000"/>
          </a:xfrm>
        </p:spPr>
        <p:txBody>
          <a:bodyPr>
            <a:noAutofit/>
          </a:bodyPr>
          <a:lstStyle/>
          <a:p>
            <a:pPr algn="l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Сөйлеушінің сөйлемде айтылған ойға қатысты әр алуан көңіл күйін білдіретін сөздер 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одағай сөздер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деп аталады. 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Одағай сөйлемдегі басқа сөздермен байланысқа түспейді, сөйлем мүшесі бола алмайды.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Бәрекелді,</a:t>
            </a:r>
            <a:r>
              <a:rPr lang="kk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Өнерлі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 екен!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Шіркін-ай,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сол жерді көріп қайтсам ғой!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18EA67F-5BB7-4AB5-9ED1-EEBB0DDC0F71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Қазақ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тілі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сынып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І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тоқсан</a:t>
            </a:r>
            <a:b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Бөлім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атауы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Болашаққа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саяхат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121-122  бет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271DD8-4927-4E81-9259-483EFDAC9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pic>
        <p:nvPicPr>
          <p:cNvPr id="1026" name="Picture 2" descr="ᐈ Слайлик фото, фотография смайлик | скачать на Depositphotos®">
            <a:extLst>
              <a:ext uri="{FF2B5EF4-FFF2-40B4-BE49-F238E27FC236}">
                <a16:creationId xmlns:a16="http://schemas.microsoft.com/office/drawing/2014/main" id="{827849B8-29A0-4E0C-8A46-06383BC4E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050" y="5551413"/>
            <a:ext cx="2172869" cy="111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32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5FA7C-91C8-404B-9142-7F32D7DA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564904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Алақай! Көктем келді! Айналайын-ай, еңбегің жансын! Оһо, мынау керемет қой! Айхай! Көктем! Әй, балам-ай, мұның дұрыс болмады! Пәлі, мынауың үлкен балық қой!</a:t>
            </a: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2B3135F-F222-4196-B634-5003D7166C2A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</a:t>
            </a:r>
            <a:r>
              <a:rPr lang="en-US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Болашаққа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саяхат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121-122 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BEE719-2146-4D02-88BE-78ADCD373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pic>
        <p:nvPicPr>
          <p:cNvPr id="5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9FB5DAB4-343F-4AF4-B7D8-BD531F277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834" y="4851613"/>
            <a:ext cx="1872208" cy="186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6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5FA7C-91C8-404B-9142-7F32D7DA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857500"/>
            <a:ext cx="6717432" cy="830997"/>
          </a:xfrm>
        </p:spPr>
        <p:txBody>
          <a:bodyPr>
            <a:noAutofit/>
          </a:bodyPr>
          <a:lstStyle/>
          <a:p>
            <a:pPr algn="l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Асау тайым бермеді бой,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Ашу мені кернеді ғой.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О-ой!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Тарғыл жылан шақпады шақ,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Табанға сап таптадым –ақ.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А-ах!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Шыбық алып, ешкі қуып,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Шаршадым мен кешке жуық.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У-</a:t>
            </a:r>
            <a:r>
              <a:rPr lang="kk-K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Ренжітер бұл да ағайды,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Оқымадым «Одағайды».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Қа-ап!</a:t>
            </a:r>
            <a:endParaRPr lang="ru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2B3135F-F222-4196-B634-5003D7166C2A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Қазақ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тілі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сынып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І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тоқсан</a:t>
            </a:r>
            <a:b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Бөлім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атауы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Болашаққа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саяхат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40-жаттығу 121  бет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BEE719-2146-4D02-88BE-78ADCD373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0984EC1-6F07-4845-AE18-D4190827C7F3}"/>
              </a:ext>
            </a:extLst>
          </p:cNvPr>
          <p:cNvSpPr txBox="1"/>
          <p:nvPr/>
        </p:nvSpPr>
        <p:spPr>
          <a:xfrm>
            <a:off x="323528" y="5733256"/>
            <a:ext cx="4572000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Дескрипторлар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ru-RU" sz="105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Өлең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жолдарын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оқиды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105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Одағай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сөздерді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ажыратады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sz="105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      </a:t>
            </a:r>
            <a:endParaRPr lang="ru-RU" sz="1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F64FABA-7A7A-4892-840D-1447C687E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4725144"/>
            <a:ext cx="2592289" cy="183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0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093B6-E31F-424D-B8E2-36236E20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Па, шіркін; әттең; ойпыр-ай</a:t>
            </a:r>
            <a:r>
              <a:rPr lang="kk-KZ" dirty="0"/>
              <a:t>.</a:t>
            </a:r>
            <a:endParaRPr lang="ru-KZ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18EA67F-5BB7-4AB5-9ED1-EEBB0DDC0F71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Қазақ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тілі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сынып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І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тоқсан</a:t>
            </a:r>
            <a:b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Бөлім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атауы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Болашаққа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саяхат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42-жаттығу 122  бет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271DD8-4927-4E81-9259-483EFDAC9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5636C0-C283-4D06-AF7C-6EB0982912AB}"/>
              </a:ext>
            </a:extLst>
          </p:cNvPr>
          <p:cNvSpPr txBox="1"/>
          <p:nvPr/>
        </p:nvSpPr>
        <p:spPr>
          <a:xfrm>
            <a:off x="1097360" y="2019667"/>
            <a:ext cx="5976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Берілген</a:t>
            </a:r>
            <a:r>
              <a:rPr lang="ru-RU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одағайларды</a:t>
            </a:r>
            <a:r>
              <a:rPr lang="ru-RU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қатыстырып</a:t>
            </a:r>
            <a:r>
              <a:rPr lang="ru-RU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сөйлем</a:t>
            </a:r>
            <a:r>
              <a:rPr lang="ru-RU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құрап</a:t>
            </a:r>
            <a:r>
              <a:rPr lang="ru-RU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жаз</a:t>
            </a:r>
            <a:r>
              <a:rPr lang="ru-RU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2052" name="Picture 4" descr="Смайлики - картинки разных эмоций и настроения • Прикольные картинки и  позитив">
            <a:extLst>
              <a:ext uri="{FF2B5EF4-FFF2-40B4-BE49-F238E27FC236}">
                <a16:creationId xmlns:a16="http://schemas.microsoft.com/office/drawing/2014/main" id="{F26574B4-B2A9-4F53-8B9D-070D7F5FA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599" y="5445224"/>
            <a:ext cx="1447897" cy="128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AF3A49B-C953-4545-9AAF-CA8C97822CE6}"/>
              </a:ext>
            </a:extLst>
          </p:cNvPr>
          <p:cNvSpPr txBox="1"/>
          <p:nvPr/>
        </p:nvSpPr>
        <p:spPr>
          <a:xfrm>
            <a:off x="251520" y="5445224"/>
            <a:ext cx="4572000" cy="1241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Дескрипторлар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ru-RU" sz="105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   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Одағай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сөздерді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оқиды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285750" marR="0" indent="-285750"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Сөйлем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құрастырады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285750" marR="0" indent="-285750"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Көңіл-күймен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оқып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береді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      </a:t>
            </a:r>
            <a:endParaRPr lang="ru-RU" sz="1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6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093B6-E31F-424D-B8E2-36236E20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20888"/>
            <a:ext cx="9144000" cy="1143000"/>
          </a:xfrm>
        </p:spPr>
        <p:txBody>
          <a:bodyPr>
            <a:noAutofit/>
          </a:bodyPr>
          <a:lstStyle/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Па, шіркін, мына  күннің тамашасын- ай! </a:t>
            </a:r>
            <a:b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Әттең, барлығы ана тілінде сөйлесе ғой!</a:t>
            </a:r>
            <a:b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Ойпыр-ай, кітапты жақсы оқитын болған ба?</a:t>
            </a:r>
            <a:endParaRPr lang="ru-KZ" sz="36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18EA67F-5BB7-4AB5-9ED1-EEBB0DDC0F71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</a:t>
            </a:r>
            <a:r>
              <a:rPr lang="en-US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Болашаққа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саяхат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42-жаттығу  122 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271DD8-4927-4E81-9259-483EFDAC9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pic>
        <p:nvPicPr>
          <p:cNvPr id="3076" name="Picture 4" descr="Картинки смайлики | andrey-eltsov.ru">
            <a:extLst>
              <a:ext uri="{FF2B5EF4-FFF2-40B4-BE49-F238E27FC236}">
                <a16:creationId xmlns:a16="http://schemas.microsoft.com/office/drawing/2014/main" id="{60F91BBD-2C79-4822-8543-0F107E9C1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7" t="3568" r="2841" b="6470"/>
          <a:stretch/>
        </p:blipFill>
        <p:spPr bwMode="auto">
          <a:xfrm>
            <a:off x="6521826" y="5006715"/>
            <a:ext cx="2334142" cy="1662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4155D2-C08F-4D3C-97E0-2446CBFC4747}"/>
              </a:ext>
            </a:extLst>
          </p:cNvPr>
          <p:cNvSpPr txBox="1"/>
          <p:nvPr/>
        </p:nvSpPr>
        <p:spPr>
          <a:xfrm>
            <a:off x="2627784" y="1365091"/>
            <a:ext cx="469192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kk-KZ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Өзіңді тексер: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892858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4D39B-F207-44E4-83F4-C7CB608F2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98" y="3102533"/>
            <a:ext cx="8335730" cy="652934"/>
          </a:xfrm>
        </p:spPr>
        <p:txBody>
          <a:bodyPr>
            <a:noAutofit/>
          </a:bodyPr>
          <a:lstStyle/>
          <a:p>
            <a:pPr marL="0" marR="0" indent="0" algn="l">
              <a:spcBef>
                <a:spcPts val="100"/>
              </a:spcBef>
              <a:spcAft>
                <a:spcPts val="100"/>
              </a:spcAft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9EADA1C-457C-41F6-BE1C-B19AD8DC338B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44-жаттығу  21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E03E44-27E0-42E5-83FA-61F3BD9A8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pic>
        <p:nvPicPr>
          <p:cNvPr id="9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F7475863-9247-4638-B7DE-B2CAF5FB9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834" y="4851613"/>
            <a:ext cx="1872208" cy="186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2D20F6F-6E9A-4109-B9C4-12D83F1180C4}"/>
              </a:ext>
            </a:extLst>
          </p:cNvPr>
          <p:cNvSpPr txBox="1"/>
          <p:nvPr/>
        </p:nvSpPr>
        <p:spPr>
          <a:xfrm>
            <a:off x="1676602" y="1484784"/>
            <a:ext cx="5292080" cy="2682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Жаңылтпашты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оқып,жатқа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айт</a:t>
            </a:r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Дәптерім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дәптер-ақ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еді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Жоғалтқан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«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!»-дер-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ақ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еді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Қажетке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жарап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еді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әлі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жарап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еді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0AE549-A048-49B9-A0EC-59D4146BEB01}"/>
              </a:ext>
            </a:extLst>
          </p:cNvPr>
          <p:cNvSpPr txBox="1"/>
          <p:nvPr/>
        </p:nvSpPr>
        <p:spPr>
          <a:xfrm>
            <a:off x="262921" y="5162873"/>
            <a:ext cx="4572000" cy="1241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Дескрипторлар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ru-RU" sz="105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Жаңылтпашты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оқып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шығады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- 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Қатесіз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айтып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береді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Одағай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сөздерді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оқиды</a:t>
            </a:r>
            <a:r>
              <a:rPr lang="ru-RU" sz="1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      </a:t>
            </a:r>
            <a:endParaRPr lang="ru-RU" sz="1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18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ajnun Tv — Smayliklar/kulgichlar | OK.RU">
            <a:extLst>
              <a:ext uri="{FF2B5EF4-FFF2-40B4-BE49-F238E27FC236}">
                <a16:creationId xmlns:a16="http://schemas.microsoft.com/office/drawing/2014/main" id="{0AD2C8BB-4802-4EBD-AEC5-8F9A402F0E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67" b="5854"/>
          <a:stretch/>
        </p:blipFill>
        <p:spPr bwMode="auto">
          <a:xfrm>
            <a:off x="787768" y="2200359"/>
            <a:ext cx="201622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Объект 2">
            <a:extLst>
              <a:ext uri="{FF2B5EF4-FFF2-40B4-BE49-F238E27FC236}">
                <a16:creationId xmlns:a16="http://schemas.microsoft.com/office/drawing/2014/main" id="{8845F3A4-7F32-41FE-AFB4-12846620F648}"/>
              </a:ext>
            </a:extLst>
          </p:cNvPr>
          <p:cNvSpPr txBox="1">
            <a:spLocks/>
          </p:cNvSpPr>
          <p:nvPr/>
        </p:nvSpPr>
        <p:spPr>
          <a:xfrm>
            <a:off x="179512" y="214756"/>
            <a:ext cx="8784975" cy="208193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ойнайық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4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Смайликтер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1-минутта  </a:t>
            </a:r>
            <a:r>
              <a:rPr lang="ru-RU" sz="21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смайликтердің</a:t>
            </a:r>
            <a:r>
              <a:rPr lang="ru-RU" sz="2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sz="2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күйіне</a:t>
            </a:r>
            <a:r>
              <a:rPr lang="ru-RU" sz="2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одағай</a:t>
            </a:r>
            <a:r>
              <a:rPr lang="ru-RU" sz="2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</a:t>
            </a:r>
            <a:r>
              <a:rPr lang="ru-RU" sz="2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8" descr="БІЛІМ БЕРУ БАСҚАРМАСЫ БІЛІМ БЕРУДІ ДАМЫТУДЫҢ ИННОВАЦИЯЛЫҚ ОРТАЛЫҒЫ М">
            <a:extLst>
              <a:ext uri="{FF2B5EF4-FFF2-40B4-BE49-F238E27FC236}">
                <a16:creationId xmlns:a16="http://schemas.microsoft.com/office/drawing/2014/main" id="{2F3CB831-0D80-4CD9-8017-3BE2B38E3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49760" cy="123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3A73E9A-FC54-4B0E-98AC-BD15FE160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261" y="538556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Бәрекелді, балам, қуаныштымын!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Апырау, бұл қалай болды өзі!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Әттең, күтіп алуға бара алмай қалдым!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Смайлик ресниц иллюстрация вектора. иллюстрации насчитывающей состав -  30573269">
            <a:extLst>
              <a:ext uri="{FF2B5EF4-FFF2-40B4-BE49-F238E27FC236}">
                <a16:creationId xmlns:a16="http://schemas.microsoft.com/office/drawing/2014/main" id="{74630756-BF7C-4158-A1DD-08DEE13242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35"/>
          <a:stretch/>
        </p:blipFill>
        <p:spPr bwMode="auto">
          <a:xfrm>
            <a:off x="5974131" y="2248525"/>
            <a:ext cx="20859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Скорбь и грустно смайлик | Смешные смайлики, Веселые картинки, Эмодзи">
            <a:extLst>
              <a:ext uri="{FF2B5EF4-FFF2-40B4-BE49-F238E27FC236}">
                <a16:creationId xmlns:a16="http://schemas.microsoft.com/office/drawing/2014/main" id="{4F799514-255A-4D37-B832-12D467A1E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99" y="3441347"/>
            <a:ext cx="214312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0017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545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 Сабақтың тақырыбы: Одағай сөздер  Сабақтың мақсаты: Белгілі бір тақырыпта сөйлеген кезде сөйлеу мәдениетін сақтауды, одағай сөздерді сөйлем мен сөйлеуде қолдануды білесің. </vt:lpstr>
      <vt:lpstr>      </vt:lpstr>
      <vt:lpstr> Сөйлеушінің сөйлемде айтылған ойға қатысты әр алуан көңіл күйін білдіретін сөздер одағай сөздер  деп аталады.  Одағай сөйлемдегі басқа сөздермен байланысқа түспейді, сөйлем мүшесі бола алмайды.  Мысалы:  Бәрекелді,Өнерлі бала екен!  Шіркін-ай, сол жерді көріп қайтсам ғой!</vt:lpstr>
      <vt:lpstr>  Алақай! Көктем келді! Айналайын-ай, еңбегің жансын! Оһо, мынау керемет қой! Айхай! Көктем! Әй, балам-ай, мұның дұрыс болмады! Пәлі, мынауың үлкен балық қой!</vt:lpstr>
      <vt:lpstr>Асау тайым бермеді бой, Ашу мені кернеді ғой. О-ой! Тарғыл жылан шақпады шақ, Табанға сап таптадым –ақ. А-ах! Шыбық алып, ешкі қуып, Шаршадым мен кешке жуық. У-ух! Ренжітер бұл да ағайды, Оқымадым «Одағайды». Қа-ап!</vt:lpstr>
      <vt:lpstr>Па, шіркін; әттең; ойпыр-ай.</vt:lpstr>
      <vt:lpstr>Па, шіркін, мына  күннің тамашасын- ай!  Әттең, барлығы ана тілінде сөйлесе ғой! Ойпыр-ай, кітапты жақсы оқитын болған ба?</vt:lpstr>
      <vt:lpstr>    </vt:lpstr>
      <vt:lpstr>Бәрекелді, балам, қуаныштымын! Апырау, бұл қалай болды өзі! Әттең, күтіп алуға бара алмай қалдым!</vt:lpstr>
      <vt:lpstr>Әттең, күтіп алуға бара алмай қалдым!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Тұрақты сөз тіркестері Сабақтың мақсаты: Тұрақты сөз тіркестерді  ажыратып, олардың мағынасын түсінесің. </dc:title>
  <dc:creator>1</dc:creator>
  <cp:lastModifiedBy>1</cp:lastModifiedBy>
  <cp:revision>77</cp:revision>
  <dcterms:created xsi:type="dcterms:W3CDTF">2020-11-17T16:31:08Z</dcterms:created>
  <dcterms:modified xsi:type="dcterms:W3CDTF">2021-04-04T17:08:24Z</dcterms:modified>
</cp:coreProperties>
</file>