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17" r:id="rId3"/>
    <p:sldId id="303" r:id="rId4"/>
    <p:sldId id="293" r:id="rId5"/>
    <p:sldId id="318" r:id="rId6"/>
    <p:sldId id="292" r:id="rId7"/>
    <p:sldId id="300" r:id="rId8"/>
    <p:sldId id="299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64742" y="2636912"/>
            <a:ext cx="8229600" cy="223224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Ілік септік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Мәтін мазмұны бойынша шешім табуға бағытталған сұрақтар құрастырасың, ілік септіктің жалғауларын білесің.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0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20-22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1950C-C00E-4D30-A7A3-E2980E75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0"/>
            <a:ext cx="8352928" cy="1143000"/>
          </a:xfrm>
        </p:spPr>
        <p:txBody>
          <a:bodyPr>
            <a:noAutofit/>
          </a:bodyPr>
          <a:lstStyle/>
          <a:p>
            <a:pPr algn="just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K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6E3D34-940E-4CC9-927B-5D73AFBF3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3078" name="Picture 6" descr="кітап оқу - Мақалалар - Bilim - All">
            <a:extLst>
              <a:ext uri="{FF2B5EF4-FFF2-40B4-BE49-F238E27FC236}">
                <a16:creationId xmlns:a16="http://schemas.microsoft.com/office/drawing/2014/main" id="{7176D34A-39C1-4AFA-AE15-592A6DAEB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2" y="4583520"/>
            <a:ext cx="2571750" cy="1771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A8E9FD-9B36-456E-AAC4-B191D2FA2855}"/>
              </a:ext>
            </a:extLst>
          </p:cNvPr>
          <p:cNvSpPr txBox="1"/>
          <p:nvPr/>
        </p:nvSpPr>
        <p:spPr>
          <a:xfrm>
            <a:off x="1121643" y="1888004"/>
            <a:ext cx="756603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Атау септігі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кім? не? кімдер? нелер?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сұрақтарға жауап береді. Атау септігіндегі сөздер сөйлемде негізінен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болады.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 </a:t>
            </a:r>
            <a:r>
              <a:rPr lang="kk-K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жауып тұр.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E91A9D37-1151-429B-86C8-D51B15885B8E}"/>
              </a:ext>
            </a:extLst>
          </p:cNvPr>
          <p:cNvCxnSpPr>
            <a:cxnSpLocks/>
          </p:cNvCxnSpPr>
          <p:nvPr/>
        </p:nvCxnSpPr>
        <p:spPr>
          <a:xfrm>
            <a:off x="3347864" y="3959396"/>
            <a:ext cx="15118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A622F39-3C26-4194-B818-15CBEBE4D47F}"/>
              </a:ext>
            </a:extLst>
          </p:cNvPr>
          <p:cNvCxnSpPr>
            <a:cxnSpLocks/>
          </p:cNvCxnSpPr>
          <p:nvPr/>
        </p:nvCxnSpPr>
        <p:spPr>
          <a:xfrm>
            <a:off x="3347864" y="3841458"/>
            <a:ext cx="155679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498EE8E-112E-44D1-8A0C-CA2F1519BA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92" t="27699" r="7479" b="42038"/>
          <a:stretch/>
        </p:blipFill>
        <p:spPr>
          <a:xfrm>
            <a:off x="432853" y="4077334"/>
            <a:ext cx="5442718" cy="1943954"/>
          </a:xfrm>
          <a:prstGeom prst="rect">
            <a:avLst/>
          </a:prstGeom>
        </p:spPr>
      </p:pic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F13B1877-394F-4EBA-B161-D52EECC320CC}"/>
              </a:ext>
            </a:extLst>
          </p:cNvPr>
          <p:cNvSpPr txBox="1">
            <a:spLocks/>
          </p:cNvSpPr>
          <p:nvPr/>
        </p:nvSpPr>
        <p:spPr>
          <a:xfrm>
            <a:off x="472513" y="8617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 септігі</a:t>
            </a:r>
            <a:endParaRPr lang="ru-KZ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04CDDED4-7C78-4EF3-8365-E2EFEB03361F}"/>
              </a:ext>
            </a:extLst>
          </p:cNvPr>
          <p:cNvSpPr txBox="1">
            <a:spLocks/>
          </p:cNvSpPr>
          <p:nvPr/>
        </p:nvSpPr>
        <p:spPr>
          <a:xfrm>
            <a:off x="474169" y="27018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Қайталайық...</a:t>
            </a:r>
            <a:endParaRPr lang="ru-KZ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B9C56AC-8447-4AFD-9759-DA77E51D9F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192" y="212099"/>
            <a:ext cx="1005927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0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35712A-5A19-417A-BE3A-8B3FB2E60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35061"/>
            <a:ext cx="865707" cy="743776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6C73300-D263-48C2-A207-1E0B6929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857500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Ілік септігі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Ілік септігіндегі зат есімдер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кімнің? ненің? кімдердің? нелердің?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деген сұрақтарға жауап береді. Ілік септігі атау септіктегі сөзге  </a:t>
            </a:r>
            <a:r>
              <a:rPr lang="ru-RU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-</a:t>
            </a:r>
            <a:r>
              <a:rPr lang="ru-RU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ның</a:t>
            </a:r>
            <a:r>
              <a:rPr lang="ru-RU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,-</a:t>
            </a:r>
            <a:r>
              <a:rPr lang="ru-RU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нің</a:t>
            </a:r>
            <a:r>
              <a:rPr lang="ru-RU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-</a:t>
            </a:r>
            <a:r>
              <a:rPr lang="ru-RU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дың</a:t>
            </a:r>
            <a:r>
              <a:rPr lang="ru-RU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-</a:t>
            </a:r>
            <a:r>
              <a:rPr lang="ru-RU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дің</a:t>
            </a:r>
            <a:r>
              <a:rPr lang="ru-RU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-</a:t>
            </a:r>
            <a:r>
              <a:rPr lang="ru-RU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тың</a:t>
            </a:r>
            <a:r>
              <a:rPr lang="ru-RU" sz="28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-</a:t>
            </a:r>
            <a:r>
              <a:rPr lang="ru-RU" sz="28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тің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жалғаулары жалғану арқылы жасалады. Бұл жалғауларды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ілік септік жалғаулары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атайды.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Ілік септігіндегі сөздер сөйлемде тұрлаусыз мүше болып кездеседі.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Мысалы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Қар+дың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жауын+ның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боран+ның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нөсер+дің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күн+нің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b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6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4D39B-F207-44E4-83F4-C7CB608F2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98" y="3102533"/>
            <a:ext cx="8335730" cy="652934"/>
          </a:xfrm>
        </p:spPr>
        <p:txBody>
          <a:bodyPr>
            <a:noAutofit/>
          </a:bodyPr>
          <a:lstStyle/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9EADA1C-457C-41F6-BE1C-B19AD8DC338B}"/>
              </a:ext>
            </a:extLst>
          </p:cNvPr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37-жаттығу  21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E03E44-27E0-42E5-83FA-61F3BD9A8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23BFAF-F1A6-4DEA-A3B4-8BBC352B52FA}"/>
              </a:ext>
            </a:extLst>
          </p:cNvPr>
          <p:cNvSpPr txBox="1"/>
          <p:nvPr/>
        </p:nvSpPr>
        <p:spPr>
          <a:xfrm>
            <a:off x="865706" y="1019910"/>
            <a:ext cx="7990261" cy="974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indent="-342900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Сөйлемдерді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көшіріп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жаз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342900" marR="0" indent="-342900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Ілік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септігіндегі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тап.</a:t>
            </a:r>
          </a:p>
          <a:p>
            <a:pPr marL="342900" marR="0" indent="-342900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Олардың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сөйлемде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қандай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мүше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болып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тұрғанын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айт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F9C819-0A83-4005-B700-4551BDE781F0}"/>
              </a:ext>
            </a:extLst>
          </p:cNvPr>
          <p:cNvSpPr txBox="1"/>
          <p:nvPr/>
        </p:nvSpPr>
        <p:spPr>
          <a:xfrm>
            <a:off x="683567" y="2825088"/>
            <a:ext cx="823236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Теңіздің суы ащы. Селдің қаупі жөнінде хабар беретін жүйелер жасалады. Көмекке ауылдың адамдары келді. Күннің ыстығынан қатты шөлдедім.</a:t>
            </a:r>
            <a:endParaRPr lang="ru-KZ" sz="2800" dirty="0"/>
          </a:p>
        </p:txBody>
      </p:sp>
      <p:pic>
        <p:nvPicPr>
          <p:cNvPr id="9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F7475863-9247-4638-B7DE-B2CAF5FB9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834" y="4851613"/>
            <a:ext cx="1872208" cy="186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218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3982EF-C004-4636-BA44-5EDF4E629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0" y="96265"/>
            <a:ext cx="865707" cy="749873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80F79FB-0B4D-49A3-8850-617D339B8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4098" name="Picture 2" descr="ҚБ: Үш шапалақ - Сабақтың тақырыбы: Тізбек бөлігі үшін Ом заңы">
            <a:extLst>
              <a:ext uri="{FF2B5EF4-FFF2-40B4-BE49-F238E27FC236}">
                <a16:creationId xmlns:a16="http://schemas.microsoft.com/office/drawing/2014/main" id="{CA388CD7-0908-4FD7-9F8F-8AD6566A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5257800"/>
            <a:ext cx="207645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B4371D-7A02-4860-B1C7-6F832F95BDFA}"/>
              </a:ext>
            </a:extLst>
          </p:cNvPr>
          <p:cNvSpPr txBox="1"/>
          <p:nvPr/>
        </p:nvSpPr>
        <p:spPr>
          <a:xfrm>
            <a:off x="323528" y="1893063"/>
            <a:ext cx="836327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Теңіздің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суы ащы. </a:t>
            </a:r>
            <a:r>
              <a:rPr lang="kk-K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Селдің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қаупі жөнінде хабар беретін жүйелер жасалады. Көмекке </a:t>
            </a:r>
            <a:r>
              <a:rPr lang="kk-K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ауылдың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адамдары келді. </a:t>
            </a:r>
            <a:r>
              <a:rPr lang="kk-K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Күннің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ыстығынан қатты шөлдедім.</a:t>
            </a:r>
            <a:endParaRPr lang="ru-KZ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0DBC05-E847-44F2-AEE6-38CB29BCF057}"/>
              </a:ext>
            </a:extLst>
          </p:cNvPr>
          <p:cNvSpPr txBox="1"/>
          <p:nvPr/>
        </p:nvSpPr>
        <p:spPr>
          <a:xfrm>
            <a:off x="323528" y="3771439"/>
            <a:ext cx="70567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Ілік септігіндегі сөздер сөйлемде тұрлаусыз мүше болып кездеседі.</a:t>
            </a:r>
            <a:b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28236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78932877-0491-4E46-B87F-DC8BF9F1F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50" y="252090"/>
            <a:ext cx="7558608" cy="5616624"/>
          </a:xfrm>
        </p:spPr>
        <p:txBody>
          <a:bodyPr>
            <a:normAutofit lnSpcReduction="10000"/>
          </a:bodyPr>
          <a:lstStyle/>
          <a:p>
            <a:r>
              <a:rPr lang="kk-KZ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Қыста</a:t>
            </a:r>
          </a:p>
          <a:p>
            <a:endParaRPr lang="kk-K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Қыста жануарларға тамақ тауып жеу оңай емес. Кейбір құстар жылы жаққа ұшып кетеді. Сауысқандар, ала қарғалар, торғайлар қалады. Суықтан сақтану үшін арқар, елік, қарақұйрық, киік, марал,  сияқты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аңдардың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жүні күзден бастап ұзарып, қалыңдап өседі.  Кейбір аңдардың терісінің астында май қабаты сақталады. Бұл оның бойындағы жылылықты сақтайды, тоңдырмайды.</a:t>
            </a:r>
          </a:p>
          <a:p>
            <a:pPr algn="just"/>
            <a:endParaRPr lang="kk-K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Мәтін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мазмұны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бойынша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сұрақ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қойыңдар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</a:t>
            </a:r>
          </a:p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Жануарлар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мен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құстарды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қорғау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бойынша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шешім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қабылдайтын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сұрақ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құрастыр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 </a:t>
            </a:r>
          </a:p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3.Қарамен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жазылған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құрамына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талда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0" marR="0" indent="0" algn="l">
              <a:spcBef>
                <a:spcPts val="100"/>
              </a:spcBef>
              <a:spcAft>
                <a:spcPts val="100"/>
              </a:spcAft>
            </a:pP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Бұл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сөздегі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қосымша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қай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септіктің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жалғауы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</a:t>
            </a:r>
          </a:p>
          <a:p>
            <a:pPr algn="just"/>
            <a:endParaRPr lang="ru-K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EE2614-0547-4592-9397-27C2D295C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5" y="32776"/>
            <a:ext cx="865707" cy="743776"/>
          </a:xfrm>
          <a:prstGeom prst="rect">
            <a:avLst/>
          </a:prstGeom>
        </p:spPr>
      </p:pic>
      <p:pic>
        <p:nvPicPr>
          <p:cNvPr id="3074" name="Picture 2" descr="Стоковые векторные изображения Думающий ребенок | Depositphotos®">
            <a:extLst>
              <a:ext uri="{FF2B5EF4-FFF2-40B4-BE49-F238E27FC236}">
                <a16:creationId xmlns:a16="http://schemas.microsoft.com/office/drawing/2014/main" id="{0F4E7D5E-6CC1-47BF-BE91-26EEA87C0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57192"/>
            <a:ext cx="2143125" cy="153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02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3FD99FA-4756-4356-9912-5CEFED4641FC}"/>
              </a:ext>
            </a:extLst>
          </p:cNvPr>
          <p:cNvPicPr>
            <a:extLst>
              <a:ext uri="smNativeData">
                <sm:smNativeData xmlns="" xmlns:lc="http://schemas.openxmlformats.org/drawingml/2006/lockedCanvas" xmlns:sm="smNativeData" val="SMDATA_18_rb7QuhMAAAAlAAAAEQAAAE0AAAAAAAAAAAAAAAAAAAAAAAAAAAAAAAAAAAAAAAAAAAEAAABQAAAAAAAAAAAA4D8AAAAAAADgPwAAAAAAAOA/AAAAAAAA4D8AAAAAAADgPwAAAAAAAOA/AAAAAAAA4D8AAAAAAADgPwAAAAAAAOA/AAAAAAAA4D8CAAAAjAAAAAAAAAAAAAAA////AAAAAAA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B/f38AAAAAACgAAAAoAAAAZAAAAGQAAAAAAAAAzMzMAAAAAABQAAAAUAAAAGQAAABkAAAAAAAAAAcAAAA4AAAAAAAAAAAAAAAAAAAA////AAAAAAAAAAAAAAAAAAAAAAAAAAAAAAAAAAAAAABkAAAAZAAAAAAAAAAjAAAABAAAAGQAAAAXAAAAFAAAAKwIAADWBQAArAgAANYF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hAAAAQAAAADwAAAAAAAAAAAAAAAAAAAAAAAAAAAAAAAAAAAAAAAAAAAAAAAAAAAAAAAAArAgAANYFAAAAAAAAAAAAAAAAAAAoAAAACAAAAAEAAAABAAAAMAAAABQAAAAAAAAAAAD//wAAAQAAAP//AAABAA=="/>
              </a:ext>
            </a:extLst>
          </p:cNvPicPr>
          <p:nvPr/>
        </p:nvPicPr>
        <p:blipFill rotWithShape="1">
          <a:blip r:embed="rId2"/>
          <a:srcRect b="48214"/>
          <a:stretch/>
        </p:blipFill>
        <p:spPr>
          <a:xfrm>
            <a:off x="764954" y="2564904"/>
            <a:ext cx="7704856" cy="2088232"/>
          </a:xfrm>
          <a:prstGeom prst="rect">
            <a:avLst/>
          </a:prstGeom>
          <a:noFill/>
          <a:ln w="12700">
            <a:noFill/>
          </a:ln>
          <a:effectLst/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85936-9829-4D05-9ABC-3CC09A973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757" y="3147963"/>
            <a:ext cx="1090464" cy="562074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Емен</a:t>
            </a:r>
            <a:endParaRPr lang="ru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A3DB5ED-4862-4A85-A739-5199045C3963}"/>
              </a:ext>
            </a:extLst>
          </p:cNvPr>
          <p:cNvSpPr txBox="1">
            <a:spLocks/>
          </p:cNvSpPr>
          <p:nvPr/>
        </p:nvSpPr>
        <p:spPr>
          <a:xfrm>
            <a:off x="3587708" y="3147963"/>
            <a:ext cx="109046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Асан</a:t>
            </a:r>
            <a:endParaRPr lang="ru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AE20720-D110-4F19-B7CF-9F9733A0676D}"/>
              </a:ext>
            </a:extLst>
          </p:cNvPr>
          <p:cNvSpPr txBox="1">
            <a:spLocks/>
          </p:cNvSpPr>
          <p:nvPr/>
        </p:nvSpPr>
        <p:spPr>
          <a:xfrm>
            <a:off x="4862381" y="3092141"/>
            <a:ext cx="109046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 </a:t>
            </a:r>
            <a:endParaRPr lang="ru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8679BB8-0F9D-487E-B68C-22FCF4097923}"/>
              </a:ext>
            </a:extLst>
          </p:cNvPr>
          <p:cNvSpPr txBox="1">
            <a:spLocks/>
          </p:cNvSpPr>
          <p:nvPr/>
        </p:nvSpPr>
        <p:spPr>
          <a:xfrm>
            <a:off x="6115434" y="3047170"/>
            <a:ext cx="109046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Сүт </a:t>
            </a:r>
            <a:endParaRPr lang="ru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3B6F3D3E-20FC-46B4-904D-D73277F77D95}"/>
              </a:ext>
            </a:extLst>
          </p:cNvPr>
          <p:cNvSpPr txBox="1">
            <a:spLocks/>
          </p:cNvSpPr>
          <p:nvPr/>
        </p:nvSpPr>
        <p:spPr>
          <a:xfrm>
            <a:off x="7379346" y="3107522"/>
            <a:ext cx="109046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Шебер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данные 12">
            <a:extLst>
              <a:ext uri="{FF2B5EF4-FFF2-40B4-BE49-F238E27FC236}">
                <a16:creationId xmlns:a16="http://schemas.microsoft.com/office/drawing/2014/main" id="{BC165109-09EB-4D30-B679-C4AC827E002C}"/>
              </a:ext>
            </a:extLst>
          </p:cNvPr>
          <p:cNvSpPr/>
          <p:nvPr/>
        </p:nvSpPr>
        <p:spPr>
          <a:xfrm>
            <a:off x="1835696" y="5229200"/>
            <a:ext cx="1872208" cy="504056"/>
          </a:xfrm>
          <a:prstGeom prst="flowChartInputOutp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-ның</a:t>
            </a:r>
            <a:endParaRPr lang="ru-KZ" sz="2800" b="1" dirty="0"/>
          </a:p>
        </p:txBody>
      </p:sp>
      <p:sp>
        <p:nvSpPr>
          <p:cNvPr id="15" name="Блок-схема: данные 14">
            <a:extLst>
              <a:ext uri="{FF2B5EF4-FFF2-40B4-BE49-F238E27FC236}">
                <a16:creationId xmlns:a16="http://schemas.microsoft.com/office/drawing/2014/main" id="{17153DA7-5C43-4AC3-9EB7-695DF152F70D}"/>
              </a:ext>
            </a:extLst>
          </p:cNvPr>
          <p:cNvSpPr/>
          <p:nvPr/>
        </p:nvSpPr>
        <p:spPr>
          <a:xfrm>
            <a:off x="3525474" y="4432517"/>
            <a:ext cx="1872208" cy="504056"/>
          </a:xfrm>
          <a:prstGeom prst="flowChartInputOutp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-нің</a:t>
            </a:r>
            <a:endParaRPr lang="ru-KZ" sz="2800" b="1" dirty="0"/>
          </a:p>
        </p:txBody>
      </p:sp>
      <p:sp>
        <p:nvSpPr>
          <p:cNvPr id="16" name="Блок-схема: данные 15">
            <a:extLst>
              <a:ext uri="{FF2B5EF4-FFF2-40B4-BE49-F238E27FC236}">
                <a16:creationId xmlns:a16="http://schemas.microsoft.com/office/drawing/2014/main" id="{C9AAE64D-F5A4-4D03-B019-84B967F8DB40}"/>
              </a:ext>
            </a:extLst>
          </p:cNvPr>
          <p:cNvSpPr/>
          <p:nvPr/>
        </p:nvSpPr>
        <p:spPr>
          <a:xfrm>
            <a:off x="4627870" y="5269800"/>
            <a:ext cx="1872208" cy="504056"/>
          </a:xfrm>
          <a:prstGeom prst="flowChartInputOutp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-</a:t>
            </a:r>
            <a:r>
              <a:rPr lang="kk-KZ" sz="2800" b="1" dirty="0" err="1"/>
              <a:t>тің</a:t>
            </a:r>
            <a:endParaRPr lang="ru-KZ" sz="2800" b="1" dirty="0"/>
          </a:p>
        </p:txBody>
      </p:sp>
      <p:sp>
        <p:nvSpPr>
          <p:cNvPr id="17" name="Блок-схема: данные 16">
            <a:extLst>
              <a:ext uri="{FF2B5EF4-FFF2-40B4-BE49-F238E27FC236}">
                <a16:creationId xmlns:a16="http://schemas.microsoft.com/office/drawing/2014/main" id="{CFB0B8CB-B307-428F-9402-6E63688A771F}"/>
              </a:ext>
            </a:extLst>
          </p:cNvPr>
          <p:cNvSpPr/>
          <p:nvPr/>
        </p:nvSpPr>
        <p:spPr>
          <a:xfrm>
            <a:off x="6269794" y="4513312"/>
            <a:ext cx="1872208" cy="504056"/>
          </a:xfrm>
          <a:prstGeom prst="flowChartInputOutp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-тың</a:t>
            </a:r>
            <a:endParaRPr lang="ru-KZ" sz="2800" b="1" dirty="0"/>
          </a:p>
        </p:txBody>
      </p:sp>
      <p:sp>
        <p:nvSpPr>
          <p:cNvPr id="18" name="Блок-схема: данные 17">
            <a:extLst>
              <a:ext uri="{FF2B5EF4-FFF2-40B4-BE49-F238E27FC236}">
                <a16:creationId xmlns:a16="http://schemas.microsoft.com/office/drawing/2014/main" id="{202B00B5-F34A-4E7F-B920-772E4BD71DB5}"/>
              </a:ext>
            </a:extLst>
          </p:cNvPr>
          <p:cNvSpPr/>
          <p:nvPr/>
        </p:nvSpPr>
        <p:spPr>
          <a:xfrm>
            <a:off x="780405" y="4513312"/>
            <a:ext cx="1872208" cy="504056"/>
          </a:xfrm>
          <a:prstGeom prst="flowChartInputOutp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/>
              <a:t>-дің</a:t>
            </a:r>
            <a:endParaRPr lang="ru-KZ" sz="2800" b="1" dirty="0"/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8845F3A4-7F32-41FE-AFB4-12846620F648}"/>
              </a:ext>
            </a:extLst>
          </p:cNvPr>
          <p:cNvSpPr txBox="1">
            <a:spLocks/>
          </p:cNvSpPr>
          <p:nvPr/>
        </p:nvSpPr>
        <p:spPr>
          <a:xfrm>
            <a:off x="914400" y="118572"/>
            <a:ext cx="8229600" cy="206509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ойнайық</a:t>
            </a:r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Вагон </a:t>
            </a:r>
            <a:r>
              <a:rPr lang="ru-RU" sz="4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</a:t>
            </a:r>
            <a:r>
              <a:rPr lang="ru-RU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1-минутта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вагонда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тақтайшаларын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апарып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20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2F3CB831-0D80-4CD9-8017-3BE2B38E3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001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83982EF-C004-4636-BA44-5EDF4E629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0" y="96265"/>
            <a:ext cx="865707" cy="749873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80F79FB-0B4D-49A3-8850-617D339B8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807031"/>
            <a:ext cx="7772400" cy="1470025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Еменнің</a:t>
            </a:r>
            <a:b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Асанның</a:t>
            </a:r>
            <a:b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Аттың</a:t>
            </a:r>
            <a:b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Сүттің </a:t>
            </a:r>
            <a:b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Шебердің</a:t>
            </a:r>
            <a:b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88A6AF4-5D01-470F-8370-3CA7C01A604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ҚБ: Үш шапалақ - Сабақтың тақырыбы: Тізбек бөлігі үшін Ом заңы">
            <a:extLst>
              <a:ext uri="{FF2B5EF4-FFF2-40B4-BE49-F238E27FC236}">
                <a16:creationId xmlns:a16="http://schemas.microsoft.com/office/drawing/2014/main" id="{CA388CD7-0908-4FD7-9F8F-8AD6566A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5257800"/>
            <a:ext cx="207645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64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абақтың соңы - Сабақ Пән: «Ақпараттық-коммуникациялық технологиялар»">
            <a:extLst>
              <a:ext uri="{FF2B5EF4-FFF2-40B4-BE49-F238E27FC236}">
                <a16:creationId xmlns:a16="http://schemas.microsoft.com/office/drawing/2014/main" id="{8A6C79DA-5812-4C8F-AC12-D1D123DB3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8333" b="38657"/>
          <a:stretch/>
        </p:blipFill>
        <p:spPr bwMode="auto">
          <a:xfrm>
            <a:off x="1223628" y="1412776"/>
            <a:ext cx="669674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83768" y="514844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CF20A4-9BAA-4198-B79D-A1D7A74B53E5}"/>
              </a:ext>
            </a:extLst>
          </p:cNvPr>
          <p:cNvSpPr txBox="1"/>
          <p:nvPr/>
        </p:nvSpPr>
        <p:spPr>
          <a:xfrm rot="16369246">
            <a:off x="1490599" y="3406423"/>
            <a:ext cx="17281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FF0000"/>
                </a:solidFill>
              </a:rPr>
              <a:t>Жақсы түсіндім</a:t>
            </a:r>
            <a:endParaRPr lang="ru-KZ" sz="28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CD6FC4-F59B-4ADA-BE41-06008A01C40F}"/>
              </a:ext>
            </a:extLst>
          </p:cNvPr>
          <p:cNvSpPr txBox="1"/>
          <p:nvPr/>
        </p:nvSpPr>
        <p:spPr>
          <a:xfrm rot="16663068">
            <a:off x="3384773" y="3374917"/>
            <a:ext cx="23883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FF0000"/>
                </a:solidFill>
              </a:rPr>
              <a:t>Түсінбедім</a:t>
            </a:r>
            <a:endParaRPr lang="ru-KZ" sz="2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C63149-98B3-410C-82F5-CDD1683E88D2}"/>
              </a:ext>
            </a:extLst>
          </p:cNvPr>
          <p:cNvSpPr txBox="1"/>
          <p:nvPr/>
        </p:nvSpPr>
        <p:spPr>
          <a:xfrm rot="17037468">
            <a:off x="5979121" y="3245695"/>
            <a:ext cx="20243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kk-KZ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Сұрағым бар</a:t>
            </a:r>
            <a:endParaRPr lang="ru-KZ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9269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425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 Сабақтың тақырыбы:    Ілік септік Сабақтың мақсаты: Мәтін мазмұны бойынша шешім табуға бағытталған сұрақтар құрастырасың, ілік септіктің жалғауларын білесің. </vt:lpstr>
      <vt:lpstr>      </vt:lpstr>
      <vt:lpstr>                         Ілік септігі        Ілік септігіндегі зат есімдер кімнің? ненің? кімдердің? нелердің? деген сұрақтарға жауап береді. Ілік септігі атау септіктегі сөзге  -ның,-нің, -дың, -дің, -тың, -тің  жалғаулары жалғану арқылы жасалады. Бұл жалғауларды ілік септік жалғаулары деп атайды.     Ілік септігіндегі сөздер сөйлемде тұрлаусыз мүше болып кездеседі.  Мысалы: Қар+дың, жауын+ның, боран+ның, нөсер+дің, күн+нің  </vt:lpstr>
      <vt:lpstr>    </vt:lpstr>
      <vt:lpstr>Өзіңді тексер: </vt:lpstr>
      <vt:lpstr>Презентация PowerPoint</vt:lpstr>
      <vt:lpstr>Емен</vt:lpstr>
      <vt:lpstr>Өзіңді тексер:   Еменнің Асанның Аттың  Сүттің  Шебердің 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66</cp:revision>
  <dcterms:created xsi:type="dcterms:W3CDTF">2020-11-17T16:31:08Z</dcterms:created>
  <dcterms:modified xsi:type="dcterms:W3CDTF">2021-01-15T22:06:18Z</dcterms:modified>
</cp:coreProperties>
</file>