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95" r:id="rId3"/>
    <p:sldId id="309" r:id="rId4"/>
    <p:sldId id="310" r:id="rId5"/>
    <p:sldId id="311" r:id="rId6"/>
    <p:sldId id="312" r:id="rId7"/>
    <p:sldId id="315" r:id="rId8"/>
    <p:sldId id="313" r:id="rId9"/>
    <p:sldId id="290" r:id="rId10"/>
    <p:sldId id="314"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8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D7F3525-55EC-4144-9EF4-1F4015BE1E67}"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ru-KZ"/>
        </a:p>
      </dgm:t>
    </dgm:pt>
    <dgm:pt modelId="{88D4F489-2C66-48F5-BDD1-B7AB2D278B7D}">
      <dgm:prSet phldrT="[Текст]" custT="1"/>
      <dgm:spPr>
        <a:solidFill>
          <a:srgbClr val="00B0F0"/>
        </a:solidFill>
      </dgm:spPr>
      <dgm:t>
        <a:bodyPr/>
        <a:lstStyle/>
        <a:p>
          <a:r>
            <a:rPr lang="kk-KZ" sz="3600" b="1" dirty="0">
              <a:solidFill>
                <a:srgbClr val="7030A0"/>
              </a:solidFill>
              <a:latin typeface="Times New Roman" panose="02020603050405020304" pitchFamily="18" charset="0"/>
              <a:cs typeface="Times New Roman" panose="02020603050405020304" pitchFamily="18" charset="0"/>
            </a:rPr>
            <a:t>Зат есім</a:t>
          </a:r>
          <a:endParaRPr lang="ru-KZ" sz="3600" b="1" dirty="0">
            <a:solidFill>
              <a:srgbClr val="7030A0"/>
            </a:solidFill>
            <a:latin typeface="Times New Roman" panose="02020603050405020304" pitchFamily="18" charset="0"/>
            <a:cs typeface="Times New Roman" panose="02020603050405020304" pitchFamily="18" charset="0"/>
          </a:endParaRPr>
        </a:p>
      </dgm:t>
    </dgm:pt>
    <dgm:pt modelId="{901B263F-A005-404C-ADB7-5B5F54816298}" type="parTrans" cxnId="{6F583AA5-2E2F-4EC3-9BE8-B93BAD5D4816}">
      <dgm:prSet/>
      <dgm:spPr/>
      <dgm:t>
        <a:bodyPr/>
        <a:lstStyle/>
        <a:p>
          <a:endParaRPr lang="ru-KZ"/>
        </a:p>
      </dgm:t>
    </dgm:pt>
    <dgm:pt modelId="{764AAF49-BA27-43E9-B254-62C7D2CB54AA}" type="sibTrans" cxnId="{6F583AA5-2E2F-4EC3-9BE8-B93BAD5D4816}">
      <dgm:prSet/>
      <dgm:spPr/>
      <dgm:t>
        <a:bodyPr/>
        <a:lstStyle/>
        <a:p>
          <a:endParaRPr lang="ru-KZ"/>
        </a:p>
      </dgm:t>
    </dgm:pt>
    <dgm:pt modelId="{22676F48-5EEA-4A4A-8E29-3502AAB412EE}">
      <dgm:prSet phldrT="[Текст]" custT="1"/>
      <dgm:spPr>
        <a:solidFill>
          <a:srgbClr val="92D050"/>
        </a:solidFill>
      </dgm:spPr>
      <dgm:t>
        <a:bodyPr/>
        <a:lstStyle/>
        <a:p>
          <a:pPr algn="l"/>
          <a:r>
            <a:rPr lang="kk-KZ" sz="2000" b="1" dirty="0">
              <a:solidFill>
                <a:srgbClr val="7030A0"/>
              </a:solidFill>
              <a:latin typeface="Times New Roman" panose="02020603050405020304" pitchFamily="18" charset="0"/>
              <a:cs typeface="Times New Roman" panose="02020603050405020304" pitchFamily="18" charset="0"/>
            </a:rPr>
            <a:t>Негізгі зат есім</a:t>
          </a:r>
        </a:p>
        <a:p>
          <a:pPr algn="l"/>
          <a:r>
            <a:rPr lang="kk-KZ" sz="2000" dirty="0">
              <a:solidFill>
                <a:srgbClr val="FF0000"/>
              </a:solidFill>
              <a:latin typeface="Times New Roman" panose="02020603050405020304" pitchFamily="18" charset="0"/>
              <a:cs typeface="Times New Roman" panose="02020603050405020304" pitchFamily="18" charset="0"/>
            </a:rPr>
            <a:t>Негізгі түбірден болған зат есім  негізгі зат есім деп аталады.</a:t>
          </a:r>
        </a:p>
        <a:p>
          <a:pPr algn="ctr"/>
          <a:r>
            <a:rPr lang="kk-KZ" sz="2000" dirty="0">
              <a:solidFill>
                <a:srgbClr val="FF0000"/>
              </a:solidFill>
              <a:latin typeface="Times New Roman" panose="02020603050405020304" pitchFamily="18" charset="0"/>
              <a:cs typeface="Times New Roman" panose="02020603050405020304" pitchFamily="18" charset="0"/>
            </a:rPr>
            <a:t>Мысалы: ана, жер, көз. </a:t>
          </a:r>
          <a:endParaRPr lang="ru-KZ" sz="2000" dirty="0">
            <a:solidFill>
              <a:srgbClr val="FF0000"/>
            </a:solidFill>
            <a:latin typeface="Times New Roman" panose="02020603050405020304" pitchFamily="18" charset="0"/>
            <a:cs typeface="Times New Roman" panose="02020603050405020304" pitchFamily="18" charset="0"/>
          </a:endParaRPr>
        </a:p>
      </dgm:t>
    </dgm:pt>
    <dgm:pt modelId="{535615E9-6CB1-4B91-A02D-9518822D2D47}" type="parTrans" cxnId="{A4A84360-F666-4EAC-BBDC-8B7C923E025D}">
      <dgm:prSet/>
      <dgm:spPr/>
      <dgm:t>
        <a:bodyPr/>
        <a:lstStyle/>
        <a:p>
          <a:endParaRPr lang="ru-KZ"/>
        </a:p>
      </dgm:t>
    </dgm:pt>
    <dgm:pt modelId="{3673F43B-E33A-4328-9087-521B2C9E7F8B}" type="sibTrans" cxnId="{A4A84360-F666-4EAC-BBDC-8B7C923E025D}">
      <dgm:prSet/>
      <dgm:spPr/>
      <dgm:t>
        <a:bodyPr/>
        <a:lstStyle/>
        <a:p>
          <a:endParaRPr lang="ru-KZ"/>
        </a:p>
      </dgm:t>
    </dgm:pt>
    <dgm:pt modelId="{D5E5EE9F-3A5F-4A36-A94F-81E03E8D712D}">
      <dgm:prSet phldrT="[Текст]" custT="1"/>
      <dgm:spPr>
        <a:solidFill>
          <a:srgbClr val="FFC000"/>
        </a:solidFill>
      </dgm:spPr>
      <dgm:t>
        <a:bodyPr/>
        <a:lstStyle/>
        <a:p>
          <a:pPr algn="l"/>
          <a:r>
            <a:rPr lang="kk-KZ" sz="2000" b="1" dirty="0">
              <a:solidFill>
                <a:srgbClr val="7030A0"/>
              </a:solidFill>
              <a:latin typeface="Times New Roman" panose="02020603050405020304" pitchFamily="18" charset="0"/>
              <a:cs typeface="Times New Roman" panose="02020603050405020304" pitchFamily="18" charset="0"/>
            </a:rPr>
            <a:t>Туынды зат есім</a:t>
          </a:r>
        </a:p>
        <a:p>
          <a:pPr algn="l"/>
          <a:r>
            <a:rPr lang="kk-KZ" sz="2000" dirty="0">
              <a:solidFill>
                <a:srgbClr val="FF0000"/>
              </a:solidFill>
              <a:latin typeface="Times New Roman" panose="02020603050405020304" pitchFamily="18" charset="0"/>
              <a:cs typeface="Times New Roman" panose="02020603050405020304" pitchFamily="18" charset="0"/>
            </a:rPr>
            <a:t>Түбір сөзге жұрнақ жалғану арқылы жасалған зат есім туынды зат есім деп аталады. </a:t>
          </a:r>
        </a:p>
        <a:p>
          <a:pPr algn="ctr"/>
          <a:r>
            <a:rPr lang="kk-KZ" sz="2000" dirty="0">
              <a:solidFill>
                <a:srgbClr val="FF0000"/>
              </a:solidFill>
              <a:latin typeface="Times New Roman" panose="02020603050405020304" pitchFamily="18" charset="0"/>
              <a:cs typeface="Times New Roman" panose="02020603050405020304" pitchFamily="18" charset="0"/>
            </a:rPr>
            <a:t>Мысалы: іскер, байлық, кітапхана</a:t>
          </a:r>
          <a:endParaRPr lang="ru-KZ" sz="2000" dirty="0">
            <a:solidFill>
              <a:srgbClr val="FF0000"/>
            </a:solidFill>
            <a:latin typeface="Times New Roman" panose="02020603050405020304" pitchFamily="18" charset="0"/>
            <a:cs typeface="Times New Roman" panose="02020603050405020304" pitchFamily="18" charset="0"/>
          </a:endParaRPr>
        </a:p>
      </dgm:t>
    </dgm:pt>
    <dgm:pt modelId="{1AF5F104-0C7E-4376-8662-33CCD9BA2212}" type="parTrans" cxnId="{3AB61FD1-56DE-4AB6-A021-742324D38CF4}">
      <dgm:prSet/>
      <dgm:spPr/>
      <dgm:t>
        <a:bodyPr/>
        <a:lstStyle/>
        <a:p>
          <a:endParaRPr lang="ru-KZ"/>
        </a:p>
      </dgm:t>
    </dgm:pt>
    <dgm:pt modelId="{1F42F068-5E09-42E7-8830-6858C01EE8D5}" type="sibTrans" cxnId="{3AB61FD1-56DE-4AB6-A021-742324D38CF4}">
      <dgm:prSet/>
      <dgm:spPr/>
      <dgm:t>
        <a:bodyPr/>
        <a:lstStyle/>
        <a:p>
          <a:endParaRPr lang="ru-KZ"/>
        </a:p>
      </dgm:t>
    </dgm:pt>
    <dgm:pt modelId="{65F27D76-9152-43F3-A4B5-1E176C24BFBF}" type="pres">
      <dgm:prSet presAssocID="{5D7F3525-55EC-4144-9EF4-1F4015BE1E67}" presName="outerComposite" presStyleCnt="0">
        <dgm:presLayoutVars>
          <dgm:chMax val="5"/>
          <dgm:dir/>
          <dgm:resizeHandles val="exact"/>
        </dgm:presLayoutVars>
      </dgm:prSet>
      <dgm:spPr/>
    </dgm:pt>
    <dgm:pt modelId="{124D5A8B-DB51-4BD1-826F-329734A03A42}" type="pres">
      <dgm:prSet presAssocID="{5D7F3525-55EC-4144-9EF4-1F4015BE1E67}" presName="dummyMaxCanvas" presStyleCnt="0">
        <dgm:presLayoutVars/>
      </dgm:prSet>
      <dgm:spPr/>
    </dgm:pt>
    <dgm:pt modelId="{775BD00A-06F0-470C-9461-10B07F5CED22}" type="pres">
      <dgm:prSet presAssocID="{5D7F3525-55EC-4144-9EF4-1F4015BE1E67}" presName="ThreeNodes_1" presStyleLbl="node1" presStyleIdx="0" presStyleCnt="3">
        <dgm:presLayoutVars>
          <dgm:bulletEnabled val="1"/>
        </dgm:presLayoutVars>
      </dgm:prSet>
      <dgm:spPr/>
    </dgm:pt>
    <dgm:pt modelId="{965B2801-8394-4870-A560-5D91D7E27FF2}" type="pres">
      <dgm:prSet presAssocID="{5D7F3525-55EC-4144-9EF4-1F4015BE1E67}" presName="ThreeNodes_2" presStyleLbl="node1" presStyleIdx="1" presStyleCnt="3" custScaleY="113241">
        <dgm:presLayoutVars>
          <dgm:bulletEnabled val="1"/>
        </dgm:presLayoutVars>
      </dgm:prSet>
      <dgm:spPr/>
    </dgm:pt>
    <dgm:pt modelId="{24C4E0D3-0652-4711-9238-4947380146F2}" type="pres">
      <dgm:prSet presAssocID="{5D7F3525-55EC-4144-9EF4-1F4015BE1E67}" presName="ThreeNodes_3" presStyleLbl="node1" presStyleIdx="2" presStyleCnt="3" custScaleY="111626" custLinFactNeighborX="-971" custLinFactNeighborY="16851">
        <dgm:presLayoutVars>
          <dgm:bulletEnabled val="1"/>
        </dgm:presLayoutVars>
      </dgm:prSet>
      <dgm:spPr/>
    </dgm:pt>
    <dgm:pt modelId="{858CEC64-0F2D-4967-8EED-80686FCA31EC}" type="pres">
      <dgm:prSet presAssocID="{5D7F3525-55EC-4144-9EF4-1F4015BE1E67}" presName="ThreeConn_1-2" presStyleLbl="fgAccFollowNode1" presStyleIdx="0" presStyleCnt="2">
        <dgm:presLayoutVars>
          <dgm:bulletEnabled val="1"/>
        </dgm:presLayoutVars>
      </dgm:prSet>
      <dgm:spPr/>
    </dgm:pt>
    <dgm:pt modelId="{DA8538CE-B191-46AF-B33E-1166C316E560}" type="pres">
      <dgm:prSet presAssocID="{5D7F3525-55EC-4144-9EF4-1F4015BE1E67}" presName="ThreeConn_2-3" presStyleLbl="fgAccFollowNode1" presStyleIdx="1" presStyleCnt="2">
        <dgm:presLayoutVars>
          <dgm:bulletEnabled val="1"/>
        </dgm:presLayoutVars>
      </dgm:prSet>
      <dgm:spPr/>
    </dgm:pt>
    <dgm:pt modelId="{A9661503-ED4D-4C13-9003-9C3F52DB5481}" type="pres">
      <dgm:prSet presAssocID="{5D7F3525-55EC-4144-9EF4-1F4015BE1E67}" presName="ThreeNodes_1_text" presStyleLbl="node1" presStyleIdx="2" presStyleCnt="3">
        <dgm:presLayoutVars>
          <dgm:bulletEnabled val="1"/>
        </dgm:presLayoutVars>
      </dgm:prSet>
      <dgm:spPr/>
    </dgm:pt>
    <dgm:pt modelId="{F01BA427-FFBA-4D3F-B711-FD5673025BA9}" type="pres">
      <dgm:prSet presAssocID="{5D7F3525-55EC-4144-9EF4-1F4015BE1E67}" presName="ThreeNodes_2_text" presStyleLbl="node1" presStyleIdx="2" presStyleCnt="3">
        <dgm:presLayoutVars>
          <dgm:bulletEnabled val="1"/>
        </dgm:presLayoutVars>
      </dgm:prSet>
      <dgm:spPr/>
    </dgm:pt>
    <dgm:pt modelId="{2FF9AE3F-ACE2-4BD4-B8B6-2F40353C2EFF}" type="pres">
      <dgm:prSet presAssocID="{5D7F3525-55EC-4144-9EF4-1F4015BE1E67}" presName="ThreeNodes_3_text" presStyleLbl="node1" presStyleIdx="2" presStyleCnt="3">
        <dgm:presLayoutVars>
          <dgm:bulletEnabled val="1"/>
        </dgm:presLayoutVars>
      </dgm:prSet>
      <dgm:spPr/>
    </dgm:pt>
  </dgm:ptLst>
  <dgm:cxnLst>
    <dgm:cxn modelId="{A4A84360-F666-4EAC-BBDC-8B7C923E025D}" srcId="{5D7F3525-55EC-4144-9EF4-1F4015BE1E67}" destId="{22676F48-5EEA-4A4A-8E29-3502AAB412EE}" srcOrd="1" destOrd="0" parTransId="{535615E9-6CB1-4B91-A02D-9518822D2D47}" sibTransId="{3673F43B-E33A-4328-9087-521B2C9E7F8B}"/>
    <dgm:cxn modelId="{A5506E61-BB92-4E6B-8BF3-A228A00A890F}" type="presOf" srcId="{22676F48-5EEA-4A4A-8E29-3502AAB412EE}" destId="{F01BA427-FFBA-4D3F-B711-FD5673025BA9}" srcOrd="1" destOrd="0" presId="urn:microsoft.com/office/officeart/2005/8/layout/vProcess5"/>
    <dgm:cxn modelId="{B9798466-648C-45A9-B522-2C6407C828E0}" type="presOf" srcId="{D5E5EE9F-3A5F-4A36-A94F-81E03E8D712D}" destId="{2FF9AE3F-ACE2-4BD4-B8B6-2F40353C2EFF}" srcOrd="1" destOrd="0" presId="urn:microsoft.com/office/officeart/2005/8/layout/vProcess5"/>
    <dgm:cxn modelId="{5156D778-D367-426C-9944-E3C8052D81CC}" type="presOf" srcId="{D5E5EE9F-3A5F-4A36-A94F-81E03E8D712D}" destId="{24C4E0D3-0652-4711-9238-4947380146F2}" srcOrd="0" destOrd="0" presId="urn:microsoft.com/office/officeart/2005/8/layout/vProcess5"/>
    <dgm:cxn modelId="{777D707F-0427-4B01-98B7-6F3E329C0603}" type="presOf" srcId="{88D4F489-2C66-48F5-BDD1-B7AB2D278B7D}" destId="{A9661503-ED4D-4C13-9003-9C3F52DB5481}" srcOrd="1" destOrd="0" presId="urn:microsoft.com/office/officeart/2005/8/layout/vProcess5"/>
    <dgm:cxn modelId="{F2CB0885-C183-413C-BA99-67DE6F5C2F03}" type="presOf" srcId="{3673F43B-E33A-4328-9087-521B2C9E7F8B}" destId="{DA8538CE-B191-46AF-B33E-1166C316E560}" srcOrd="0" destOrd="0" presId="urn:microsoft.com/office/officeart/2005/8/layout/vProcess5"/>
    <dgm:cxn modelId="{F725ED8E-B3CD-4DD5-8901-69B5A2CCFE2F}" type="presOf" srcId="{88D4F489-2C66-48F5-BDD1-B7AB2D278B7D}" destId="{775BD00A-06F0-470C-9461-10B07F5CED22}" srcOrd="0" destOrd="0" presId="urn:microsoft.com/office/officeart/2005/8/layout/vProcess5"/>
    <dgm:cxn modelId="{6F583AA5-2E2F-4EC3-9BE8-B93BAD5D4816}" srcId="{5D7F3525-55EC-4144-9EF4-1F4015BE1E67}" destId="{88D4F489-2C66-48F5-BDD1-B7AB2D278B7D}" srcOrd="0" destOrd="0" parTransId="{901B263F-A005-404C-ADB7-5B5F54816298}" sibTransId="{764AAF49-BA27-43E9-B254-62C7D2CB54AA}"/>
    <dgm:cxn modelId="{280611C9-0D2A-4C85-9733-1C8DA9C0E60C}" type="presOf" srcId="{764AAF49-BA27-43E9-B254-62C7D2CB54AA}" destId="{858CEC64-0F2D-4967-8EED-80686FCA31EC}" srcOrd="0" destOrd="0" presId="urn:microsoft.com/office/officeart/2005/8/layout/vProcess5"/>
    <dgm:cxn modelId="{3AB61FD1-56DE-4AB6-A021-742324D38CF4}" srcId="{5D7F3525-55EC-4144-9EF4-1F4015BE1E67}" destId="{D5E5EE9F-3A5F-4A36-A94F-81E03E8D712D}" srcOrd="2" destOrd="0" parTransId="{1AF5F104-0C7E-4376-8662-33CCD9BA2212}" sibTransId="{1F42F068-5E09-42E7-8830-6858C01EE8D5}"/>
    <dgm:cxn modelId="{C7085DDF-E477-4F2C-8E9B-58A716368E54}" type="presOf" srcId="{5D7F3525-55EC-4144-9EF4-1F4015BE1E67}" destId="{65F27D76-9152-43F3-A4B5-1E176C24BFBF}" srcOrd="0" destOrd="0" presId="urn:microsoft.com/office/officeart/2005/8/layout/vProcess5"/>
    <dgm:cxn modelId="{078884ED-7C04-4B64-A143-54F3020B423F}" type="presOf" srcId="{22676F48-5EEA-4A4A-8E29-3502AAB412EE}" destId="{965B2801-8394-4870-A560-5D91D7E27FF2}" srcOrd="0" destOrd="0" presId="urn:microsoft.com/office/officeart/2005/8/layout/vProcess5"/>
    <dgm:cxn modelId="{720E1C33-93D2-4B4C-9D99-68EC941A4FA4}" type="presParOf" srcId="{65F27D76-9152-43F3-A4B5-1E176C24BFBF}" destId="{124D5A8B-DB51-4BD1-826F-329734A03A42}" srcOrd="0" destOrd="0" presId="urn:microsoft.com/office/officeart/2005/8/layout/vProcess5"/>
    <dgm:cxn modelId="{9CFED815-14A4-4735-9A56-94F3E22597B2}" type="presParOf" srcId="{65F27D76-9152-43F3-A4B5-1E176C24BFBF}" destId="{775BD00A-06F0-470C-9461-10B07F5CED22}" srcOrd="1" destOrd="0" presId="urn:microsoft.com/office/officeart/2005/8/layout/vProcess5"/>
    <dgm:cxn modelId="{07297530-67E4-466C-8A39-DAF1F6E4F417}" type="presParOf" srcId="{65F27D76-9152-43F3-A4B5-1E176C24BFBF}" destId="{965B2801-8394-4870-A560-5D91D7E27FF2}" srcOrd="2" destOrd="0" presId="urn:microsoft.com/office/officeart/2005/8/layout/vProcess5"/>
    <dgm:cxn modelId="{8B5106CF-B706-4251-B057-8DE1E4B67CBE}" type="presParOf" srcId="{65F27D76-9152-43F3-A4B5-1E176C24BFBF}" destId="{24C4E0D3-0652-4711-9238-4947380146F2}" srcOrd="3" destOrd="0" presId="urn:microsoft.com/office/officeart/2005/8/layout/vProcess5"/>
    <dgm:cxn modelId="{BE371106-5E68-44CA-94EC-135DB566DA91}" type="presParOf" srcId="{65F27D76-9152-43F3-A4B5-1E176C24BFBF}" destId="{858CEC64-0F2D-4967-8EED-80686FCA31EC}" srcOrd="4" destOrd="0" presId="urn:microsoft.com/office/officeart/2005/8/layout/vProcess5"/>
    <dgm:cxn modelId="{7C475FA9-26A3-48E4-994D-57F92EBC08D1}" type="presParOf" srcId="{65F27D76-9152-43F3-A4B5-1E176C24BFBF}" destId="{DA8538CE-B191-46AF-B33E-1166C316E560}" srcOrd="5" destOrd="0" presId="urn:microsoft.com/office/officeart/2005/8/layout/vProcess5"/>
    <dgm:cxn modelId="{A1580B06-7894-4FAD-9818-59E7CCD680C2}" type="presParOf" srcId="{65F27D76-9152-43F3-A4B5-1E176C24BFBF}" destId="{A9661503-ED4D-4C13-9003-9C3F52DB5481}" srcOrd="6" destOrd="0" presId="urn:microsoft.com/office/officeart/2005/8/layout/vProcess5"/>
    <dgm:cxn modelId="{D2F81A22-E3E1-4DFF-A0DE-3CB1B2E25260}" type="presParOf" srcId="{65F27D76-9152-43F3-A4B5-1E176C24BFBF}" destId="{F01BA427-FFBA-4D3F-B711-FD5673025BA9}" srcOrd="7" destOrd="0" presId="urn:microsoft.com/office/officeart/2005/8/layout/vProcess5"/>
    <dgm:cxn modelId="{80CB21E9-9805-48FF-9C45-32DEE24AD6BE}" type="presParOf" srcId="{65F27D76-9152-43F3-A4B5-1E176C24BFBF}" destId="{2FF9AE3F-ACE2-4BD4-B8B6-2F40353C2EFF}" srcOrd="8"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5BD00A-06F0-470C-9461-10B07F5CED22}">
      <dsp:nvSpPr>
        <dsp:cNvPr id="0" name=""/>
        <dsp:cNvSpPr/>
      </dsp:nvSpPr>
      <dsp:spPr>
        <a:xfrm>
          <a:off x="0" y="-41317"/>
          <a:ext cx="6995160" cy="1421561"/>
        </a:xfrm>
        <a:prstGeom prst="roundRect">
          <a:avLst>
            <a:gd name="adj" fmla="val 10000"/>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kk-KZ" sz="3600" b="1" kern="1200" dirty="0">
              <a:solidFill>
                <a:srgbClr val="7030A0"/>
              </a:solidFill>
              <a:latin typeface="Times New Roman" panose="02020603050405020304" pitchFamily="18" charset="0"/>
              <a:cs typeface="Times New Roman" panose="02020603050405020304" pitchFamily="18" charset="0"/>
            </a:rPr>
            <a:t>Зат есім</a:t>
          </a:r>
          <a:endParaRPr lang="ru-KZ" sz="3600" b="1" kern="1200" dirty="0">
            <a:solidFill>
              <a:srgbClr val="7030A0"/>
            </a:solidFill>
            <a:latin typeface="Times New Roman" panose="02020603050405020304" pitchFamily="18" charset="0"/>
            <a:cs typeface="Times New Roman" panose="02020603050405020304" pitchFamily="18" charset="0"/>
          </a:endParaRPr>
        </a:p>
      </dsp:txBody>
      <dsp:txXfrm>
        <a:off x="41636" y="319"/>
        <a:ext cx="5461184" cy="1338289"/>
      </dsp:txXfrm>
    </dsp:sp>
    <dsp:sp modelId="{965B2801-8394-4870-A560-5D91D7E27FF2}">
      <dsp:nvSpPr>
        <dsp:cNvPr id="0" name=""/>
        <dsp:cNvSpPr/>
      </dsp:nvSpPr>
      <dsp:spPr>
        <a:xfrm>
          <a:off x="617219" y="1523056"/>
          <a:ext cx="6995160" cy="1609790"/>
        </a:xfrm>
        <a:prstGeom prst="roundRect">
          <a:avLst>
            <a:gd name="adj" fmla="val 10000"/>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kk-KZ" sz="2000" b="1" kern="1200" dirty="0">
              <a:solidFill>
                <a:srgbClr val="7030A0"/>
              </a:solidFill>
              <a:latin typeface="Times New Roman" panose="02020603050405020304" pitchFamily="18" charset="0"/>
              <a:cs typeface="Times New Roman" panose="02020603050405020304" pitchFamily="18" charset="0"/>
            </a:rPr>
            <a:t>Негізгі зат есім</a:t>
          </a:r>
        </a:p>
        <a:p>
          <a:pPr marL="0" lvl="0" indent="0" algn="l" defTabSz="889000">
            <a:lnSpc>
              <a:spcPct val="90000"/>
            </a:lnSpc>
            <a:spcBef>
              <a:spcPct val="0"/>
            </a:spcBef>
            <a:spcAft>
              <a:spcPct val="35000"/>
            </a:spcAft>
            <a:buNone/>
          </a:pPr>
          <a:r>
            <a:rPr lang="kk-KZ" sz="2000" kern="1200" dirty="0">
              <a:solidFill>
                <a:srgbClr val="FF0000"/>
              </a:solidFill>
              <a:latin typeface="Times New Roman" panose="02020603050405020304" pitchFamily="18" charset="0"/>
              <a:cs typeface="Times New Roman" panose="02020603050405020304" pitchFamily="18" charset="0"/>
            </a:rPr>
            <a:t>Негізгі түбірден болған зат есім  негізгі зат есім деп аталады.</a:t>
          </a:r>
        </a:p>
        <a:p>
          <a:pPr marL="0" lvl="0" indent="0" algn="ctr" defTabSz="889000">
            <a:lnSpc>
              <a:spcPct val="90000"/>
            </a:lnSpc>
            <a:spcBef>
              <a:spcPct val="0"/>
            </a:spcBef>
            <a:spcAft>
              <a:spcPct val="35000"/>
            </a:spcAft>
            <a:buNone/>
          </a:pPr>
          <a:r>
            <a:rPr lang="kk-KZ" sz="2000" kern="1200" dirty="0">
              <a:solidFill>
                <a:srgbClr val="FF0000"/>
              </a:solidFill>
              <a:latin typeface="Times New Roman" panose="02020603050405020304" pitchFamily="18" charset="0"/>
              <a:cs typeface="Times New Roman" panose="02020603050405020304" pitchFamily="18" charset="0"/>
            </a:rPr>
            <a:t>Мысалы: ана, жер, көз. </a:t>
          </a:r>
          <a:endParaRPr lang="ru-KZ" sz="2000" kern="1200" dirty="0">
            <a:solidFill>
              <a:srgbClr val="FF0000"/>
            </a:solidFill>
            <a:latin typeface="Times New Roman" panose="02020603050405020304" pitchFamily="18" charset="0"/>
            <a:cs typeface="Times New Roman" panose="02020603050405020304" pitchFamily="18" charset="0"/>
          </a:endParaRPr>
        </a:p>
      </dsp:txBody>
      <dsp:txXfrm>
        <a:off x="664368" y="1570205"/>
        <a:ext cx="5359627" cy="1515492"/>
      </dsp:txXfrm>
    </dsp:sp>
    <dsp:sp modelId="{24C4E0D3-0652-4711-9238-4947380146F2}">
      <dsp:nvSpPr>
        <dsp:cNvPr id="0" name=""/>
        <dsp:cNvSpPr/>
      </dsp:nvSpPr>
      <dsp:spPr>
        <a:xfrm>
          <a:off x="1166516" y="3193023"/>
          <a:ext cx="6995160" cy="1586832"/>
        </a:xfrm>
        <a:prstGeom prst="roundRect">
          <a:avLst>
            <a:gd name="adj" fmla="val 10000"/>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kk-KZ" sz="2000" b="1" kern="1200" dirty="0">
              <a:solidFill>
                <a:srgbClr val="7030A0"/>
              </a:solidFill>
              <a:latin typeface="Times New Roman" panose="02020603050405020304" pitchFamily="18" charset="0"/>
              <a:cs typeface="Times New Roman" panose="02020603050405020304" pitchFamily="18" charset="0"/>
            </a:rPr>
            <a:t>Туынды зат есім</a:t>
          </a:r>
        </a:p>
        <a:p>
          <a:pPr marL="0" lvl="0" indent="0" algn="l" defTabSz="889000">
            <a:lnSpc>
              <a:spcPct val="90000"/>
            </a:lnSpc>
            <a:spcBef>
              <a:spcPct val="0"/>
            </a:spcBef>
            <a:spcAft>
              <a:spcPct val="35000"/>
            </a:spcAft>
            <a:buNone/>
          </a:pPr>
          <a:r>
            <a:rPr lang="kk-KZ" sz="2000" kern="1200" dirty="0">
              <a:solidFill>
                <a:srgbClr val="FF0000"/>
              </a:solidFill>
              <a:latin typeface="Times New Roman" panose="02020603050405020304" pitchFamily="18" charset="0"/>
              <a:cs typeface="Times New Roman" panose="02020603050405020304" pitchFamily="18" charset="0"/>
            </a:rPr>
            <a:t>Түбір сөзге жұрнақ жалғану арқылы жасалған зат есім туынды зат есім деп аталады. </a:t>
          </a:r>
        </a:p>
        <a:p>
          <a:pPr marL="0" lvl="0" indent="0" algn="ctr" defTabSz="889000">
            <a:lnSpc>
              <a:spcPct val="90000"/>
            </a:lnSpc>
            <a:spcBef>
              <a:spcPct val="0"/>
            </a:spcBef>
            <a:spcAft>
              <a:spcPct val="35000"/>
            </a:spcAft>
            <a:buNone/>
          </a:pPr>
          <a:r>
            <a:rPr lang="kk-KZ" sz="2000" kern="1200" dirty="0">
              <a:solidFill>
                <a:srgbClr val="FF0000"/>
              </a:solidFill>
              <a:latin typeface="Times New Roman" panose="02020603050405020304" pitchFamily="18" charset="0"/>
              <a:cs typeface="Times New Roman" panose="02020603050405020304" pitchFamily="18" charset="0"/>
            </a:rPr>
            <a:t>Мысалы: іскер, байлық, кітапхана</a:t>
          </a:r>
          <a:endParaRPr lang="ru-KZ" sz="2000" kern="1200" dirty="0">
            <a:solidFill>
              <a:srgbClr val="FF0000"/>
            </a:solidFill>
            <a:latin typeface="Times New Roman" panose="02020603050405020304" pitchFamily="18" charset="0"/>
            <a:cs typeface="Times New Roman" panose="02020603050405020304" pitchFamily="18" charset="0"/>
          </a:endParaRPr>
        </a:p>
      </dsp:txBody>
      <dsp:txXfrm>
        <a:off x="1212993" y="3239500"/>
        <a:ext cx="5360971" cy="1493878"/>
      </dsp:txXfrm>
    </dsp:sp>
    <dsp:sp modelId="{858CEC64-0F2D-4967-8EED-80686FCA31EC}">
      <dsp:nvSpPr>
        <dsp:cNvPr id="0" name=""/>
        <dsp:cNvSpPr/>
      </dsp:nvSpPr>
      <dsp:spPr>
        <a:xfrm>
          <a:off x="6071145" y="1036699"/>
          <a:ext cx="924014" cy="924014"/>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ru-KZ" sz="3600" kern="1200"/>
        </a:p>
      </dsp:txBody>
      <dsp:txXfrm>
        <a:off x="6279048" y="1036699"/>
        <a:ext cx="508208" cy="695321"/>
      </dsp:txXfrm>
    </dsp:sp>
    <dsp:sp modelId="{DA8538CE-B191-46AF-B33E-1166C316E560}">
      <dsp:nvSpPr>
        <dsp:cNvPr id="0" name=""/>
        <dsp:cNvSpPr/>
      </dsp:nvSpPr>
      <dsp:spPr>
        <a:xfrm>
          <a:off x="6688365" y="2685710"/>
          <a:ext cx="924014" cy="924014"/>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ru-KZ" sz="3600" kern="1200"/>
        </a:p>
      </dsp:txBody>
      <dsp:txXfrm>
        <a:off x="6896268" y="2685710"/>
        <a:ext cx="508208" cy="695321"/>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B4C71EC6-210F-42DE-9C53-41977AD35B3D}" type="datetimeFigureOut">
              <a:rPr lang="ru-RU" smtClean="0"/>
              <a:t>16.01.2021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16.01.2021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16.01.2021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16.01.2021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16.01.2021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B4C71EC6-210F-42DE-9C53-41977AD35B3D}" type="datetimeFigureOut">
              <a:rPr lang="ru-RU" smtClean="0"/>
              <a:t>16.01.2021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B4C71EC6-210F-42DE-9C53-41977AD35B3D}" type="datetimeFigureOut">
              <a:rPr lang="ru-RU" smtClean="0"/>
              <a:t>16.01.2021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B4C71EC6-210F-42DE-9C53-41977AD35B3D}" type="datetimeFigureOut">
              <a:rPr lang="ru-RU" smtClean="0"/>
              <a:t>16.01.2021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16.01.2021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16.01.2021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16.01.2021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16.01.2021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6.jpeg"/><Relationship Id="rId1" Type="http://schemas.openxmlformats.org/officeDocument/2006/relationships/slideLayout" Target="../slideLayouts/slideLayout6.xml"/><Relationship Id="rId4" Type="http://schemas.openxmlformats.org/officeDocument/2006/relationships/image" Target="../media/image17.jpe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7.png"/><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Заголовок 5"/>
          <p:cNvSpPr>
            <a:spLocks noGrp="1"/>
          </p:cNvSpPr>
          <p:nvPr>
            <p:ph type="title"/>
          </p:nvPr>
        </p:nvSpPr>
        <p:spPr>
          <a:xfrm>
            <a:off x="488009" y="2780928"/>
            <a:ext cx="8229600" cy="2232249"/>
          </a:xfrm>
        </p:spPr>
        <p:txBody>
          <a:bodyPr>
            <a:normAutofit fontScale="90000"/>
          </a:bodyPr>
          <a:lstStyle/>
          <a:p>
            <a:br>
              <a:rPr lang="kk-KZ" sz="3200" dirty="0">
                <a:latin typeface="Times New Roman" pitchFamily="18" charset="0"/>
                <a:cs typeface="Times New Roman" pitchFamily="18" charset="0"/>
              </a:rPr>
            </a:br>
            <a:r>
              <a:rPr lang="kk-KZ" sz="3200" b="1" dirty="0">
                <a:solidFill>
                  <a:srgbClr val="C00000"/>
                </a:solidFill>
                <a:latin typeface="Times New Roman" pitchFamily="18" charset="0"/>
                <a:cs typeface="Times New Roman" pitchFamily="18" charset="0"/>
              </a:rPr>
              <a:t>Сабақтың тақырыбы: </a:t>
            </a:r>
            <a:r>
              <a:rPr lang="kk-KZ" sz="3200" dirty="0">
                <a:solidFill>
                  <a:srgbClr val="C00000"/>
                </a:solidFill>
                <a:latin typeface="Times New Roman" pitchFamily="18" charset="0"/>
                <a:cs typeface="Times New Roman" pitchFamily="18" charset="0"/>
              </a:rPr>
              <a:t> </a:t>
            </a:r>
            <a:br>
              <a:rPr lang="kk-KZ" sz="3200" dirty="0">
                <a:solidFill>
                  <a:srgbClr val="C00000"/>
                </a:solidFill>
                <a:latin typeface="Times New Roman" pitchFamily="18" charset="0"/>
                <a:cs typeface="Times New Roman" pitchFamily="18" charset="0"/>
              </a:rPr>
            </a:br>
            <a:br>
              <a:rPr lang="kk-KZ" sz="3200" dirty="0">
                <a:solidFill>
                  <a:srgbClr val="C00000"/>
                </a:solidFill>
                <a:latin typeface="Times New Roman" pitchFamily="18" charset="0"/>
                <a:cs typeface="Times New Roman" pitchFamily="18" charset="0"/>
              </a:rPr>
            </a:br>
            <a:r>
              <a:rPr lang="kk-KZ" sz="3200" dirty="0">
                <a:solidFill>
                  <a:srgbClr val="0070C0"/>
                </a:solidFill>
                <a:latin typeface="Times New Roman" pitchFamily="18" charset="0"/>
                <a:cs typeface="Times New Roman" pitchFamily="18" charset="0"/>
              </a:rPr>
              <a:t>Зат есім</a:t>
            </a:r>
            <a:br>
              <a:rPr lang="kk-KZ" sz="3200" dirty="0">
                <a:solidFill>
                  <a:srgbClr val="0070C0"/>
                </a:solidFill>
                <a:latin typeface="Times New Roman" pitchFamily="18" charset="0"/>
                <a:cs typeface="Times New Roman" pitchFamily="18" charset="0"/>
              </a:rPr>
            </a:br>
            <a:r>
              <a:rPr lang="kk-KZ" sz="3200" b="1" dirty="0">
                <a:solidFill>
                  <a:srgbClr val="0070C0"/>
                </a:solidFill>
                <a:latin typeface="Times New Roman" pitchFamily="18" charset="0"/>
                <a:cs typeface="Times New Roman" pitchFamily="18" charset="0"/>
              </a:rPr>
              <a:t>Сабақтың мақсаты:</a:t>
            </a:r>
            <a:br>
              <a:rPr lang="kk-KZ" sz="3200" dirty="0">
                <a:solidFill>
                  <a:srgbClr val="0070C0"/>
                </a:solidFill>
                <a:latin typeface="Times New Roman" pitchFamily="18" charset="0"/>
                <a:cs typeface="Times New Roman" pitchFamily="18" charset="0"/>
              </a:rPr>
            </a:br>
            <a:r>
              <a:rPr lang="kk-KZ" sz="3200" dirty="0">
                <a:solidFill>
                  <a:srgbClr val="0070C0"/>
                </a:solidFill>
                <a:latin typeface="Times New Roman" pitchFamily="18" charset="0"/>
                <a:cs typeface="Times New Roman" pitchFamily="18" charset="0"/>
              </a:rPr>
              <a:t>Оқыған мәтіннің тақырыбы мен мазмұнының өзара сәйкестігін, мәтіндегі негізгі ойды және негізгі мен туынды зат есімдерді табатын боласың.</a:t>
            </a:r>
            <a:br>
              <a:rPr lang="kk-KZ" sz="3200" dirty="0">
                <a:solidFill>
                  <a:srgbClr val="0070C0"/>
                </a:solidFill>
                <a:latin typeface="Times New Roman" pitchFamily="18" charset="0"/>
                <a:cs typeface="Times New Roman" pitchFamily="18" charset="0"/>
              </a:rPr>
            </a:br>
            <a:br>
              <a:rPr lang="kk-KZ" sz="3200" dirty="0">
                <a:solidFill>
                  <a:srgbClr val="0070C0"/>
                </a:solidFill>
                <a:latin typeface="Times New Roman" pitchFamily="18" charset="0"/>
                <a:cs typeface="Times New Roman" pitchFamily="18" charset="0"/>
              </a:rPr>
            </a:br>
            <a:br>
              <a:rPr lang="kk-KZ" sz="3200" dirty="0">
                <a:solidFill>
                  <a:srgbClr val="0070C0"/>
                </a:solidFill>
                <a:latin typeface="Times New Roman" pitchFamily="18" charset="0"/>
                <a:cs typeface="Times New Roman" pitchFamily="18" charset="0"/>
              </a:rPr>
            </a:br>
            <a:br>
              <a:rPr lang="kk-KZ" sz="3200" dirty="0">
                <a:solidFill>
                  <a:srgbClr val="0070C0"/>
                </a:solidFill>
                <a:latin typeface="Times New Roman" pitchFamily="18" charset="0"/>
                <a:cs typeface="Times New Roman" pitchFamily="18" charset="0"/>
              </a:rPr>
            </a:br>
            <a:endParaRPr lang="ru-RU" sz="3200" b="0" dirty="0">
              <a:solidFill>
                <a:srgbClr val="0070C0"/>
              </a:solidFill>
            </a:endParaRPr>
          </a:p>
        </p:txBody>
      </p:sp>
      <p:pic>
        <p:nvPicPr>
          <p:cNvPr id="7173" name="Picture 6" descr="Изображение 71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400" y="-3013"/>
            <a:ext cx="863600" cy="74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Прямоугольник 1"/>
          <p:cNvSpPr/>
          <p:nvPr/>
        </p:nvSpPr>
        <p:spPr>
          <a:xfrm>
            <a:off x="5292080" y="188913"/>
            <a:ext cx="3563888" cy="830997"/>
          </a:xfrm>
          <a:prstGeom prst="rect">
            <a:avLst/>
          </a:prstGeom>
        </p:spPr>
        <p:txBody>
          <a:bodyPr wrap="square">
            <a:spAutoFit/>
          </a:bodyPr>
          <a:lstStyle/>
          <a:p>
            <a:pPr algn="ctr"/>
            <a:r>
              <a:rPr lang="ru-RU" sz="1600" b="1" dirty="0" err="1">
                <a:solidFill>
                  <a:srgbClr val="0070C0"/>
                </a:solidFill>
                <a:latin typeface="Times New Roman" pitchFamily="18" charset="0"/>
                <a:cs typeface="Times New Roman" pitchFamily="18" charset="0"/>
              </a:rPr>
              <a:t>Қазақ</a:t>
            </a:r>
            <a:r>
              <a:rPr lang="ru-RU" sz="1600" b="1" dirty="0">
                <a:solidFill>
                  <a:srgbClr val="0070C0"/>
                </a:solidFill>
                <a:latin typeface="Times New Roman" pitchFamily="18" charset="0"/>
                <a:cs typeface="Times New Roman" pitchFamily="18" charset="0"/>
              </a:rPr>
              <a:t> </a:t>
            </a:r>
            <a:r>
              <a:rPr lang="ru-RU" sz="1600" b="1" dirty="0" err="1">
                <a:solidFill>
                  <a:srgbClr val="0070C0"/>
                </a:solidFill>
                <a:latin typeface="Times New Roman" pitchFamily="18" charset="0"/>
                <a:cs typeface="Times New Roman" pitchFamily="18" charset="0"/>
              </a:rPr>
              <a:t>тілі</a:t>
            </a:r>
            <a:r>
              <a:rPr lang="ru-RU" sz="1600" b="1" dirty="0">
                <a:solidFill>
                  <a:srgbClr val="0070C0"/>
                </a:solidFill>
                <a:latin typeface="Times New Roman" pitchFamily="18" charset="0"/>
                <a:cs typeface="Times New Roman" pitchFamily="18" charset="0"/>
              </a:rPr>
              <a:t> 4 </a:t>
            </a:r>
            <a:r>
              <a:rPr lang="ru-RU" sz="1600" b="1" dirty="0" err="1">
                <a:solidFill>
                  <a:srgbClr val="0070C0"/>
                </a:solidFill>
                <a:latin typeface="Times New Roman" pitchFamily="18" charset="0"/>
                <a:cs typeface="Times New Roman" pitchFamily="18" charset="0"/>
              </a:rPr>
              <a:t>сынып</a:t>
            </a:r>
            <a:r>
              <a:rPr lang="ru-RU" sz="1600" b="1" dirty="0">
                <a:solidFill>
                  <a:srgbClr val="0070C0"/>
                </a:solidFill>
                <a:latin typeface="Times New Roman" pitchFamily="18" charset="0"/>
                <a:cs typeface="Times New Roman" pitchFamily="18" charset="0"/>
              </a:rPr>
              <a:t> ІІІ-</a:t>
            </a:r>
            <a:r>
              <a:rPr lang="ru-RU" sz="1600" b="1" dirty="0" err="1">
                <a:solidFill>
                  <a:srgbClr val="0070C0"/>
                </a:solidFill>
                <a:latin typeface="Times New Roman" pitchFamily="18" charset="0"/>
                <a:cs typeface="Times New Roman" pitchFamily="18" charset="0"/>
              </a:rPr>
              <a:t>тоқсан</a:t>
            </a:r>
            <a:br>
              <a:rPr lang="ru-RU" sz="1600" b="1" dirty="0">
                <a:solidFill>
                  <a:srgbClr val="0070C0"/>
                </a:solidFill>
                <a:latin typeface="Times New Roman" pitchFamily="18" charset="0"/>
                <a:cs typeface="Times New Roman" pitchFamily="18" charset="0"/>
              </a:rPr>
            </a:br>
            <a:r>
              <a:rPr lang="ru-RU" sz="1600" b="1" dirty="0" err="1">
                <a:solidFill>
                  <a:srgbClr val="0070C0"/>
                </a:solidFill>
                <a:latin typeface="Times New Roman" pitchFamily="18" charset="0"/>
                <a:cs typeface="Times New Roman" pitchFamily="18" charset="0"/>
              </a:rPr>
              <a:t>Бөлім</a:t>
            </a:r>
            <a:r>
              <a:rPr lang="ru-RU" sz="1600" b="1" dirty="0">
                <a:solidFill>
                  <a:srgbClr val="0070C0"/>
                </a:solidFill>
                <a:latin typeface="Times New Roman" pitchFamily="18" charset="0"/>
                <a:cs typeface="Times New Roman" pitchFamily="18" charset="0"/>
              </a:rPr>
              <a:t> </a:t>
            </a:r>
            <a:r>
              <a:rPr lang="ru-RU" sz="1600" b="1" dirty="0" err="1">
                <a:solidFill>
                  <a:srgbClr val="0070C0"/>
                </a:solidFill>
                <a:latin typeface="Times New Roman" pitchFamily="18" charset="0"/>
                <a:cs typeface="Times New Roman" pitchFamily="18" charset="0"/>
              </a:rPr>
              <a:t>атауы</a:t>
            </a:r>
            <a:r>
              <a:rPr lang="ru-RU" sz="1600" b="1" dirty="0">
                <a:solidFill>
                  <a:srgbClr val="0070C0"/>
                </a:solidFill>
                <a:latin typeface="Times New Roman" pitchFamily="18" charset="0"/>
                <a:cs typeface="Times New Roman" pitchFamily="18" charset="0"/>
              </a:rPr>
              <a:t>: </a:t>
            </a:r>
            <a:r>
              <a:rPr lang="ru-RU" sz="1600" b="1" dirty="0" err="1">
                <a:solidFill>
                  <a:srgbClr val="0070C0"/>
                </a:solidFill>
                <a:latin typeface="Times New Roman" pitchFamily="18" charset="0"/>
                <a:cs typeface="Times New Roman" pitchFamily="18" charset="0"/>
              </a:rPr>
              <a:t>Табиғат</a:t>
            </a:r>
            <a:r>
              <a:rPr lang="ru-RU" sz="1600" b="1" dirty="0">
                <a:solidFill>
                  <a:srgbClr val="0070C0"/>
                </a:solidFill>
                <a:latin typeface="Times New Roman" pitchFamily="18" charset="0"/>
                <a:cs typeface="Times New Roman" pitchFamily="18" charset="0"/>
              </a:rPr>
              <a:t> </a:t>
            </a:r>
            <a:r>
              <a:rPr lang="ru-RU" sz="1600" b="1" dirty="0" err="1">
                <a:solidFill>
                  <a:srgbClr val="0070C0"/>
                </a:solidFill>
                <a:latin typeface="Times New Roman" pitchFamily="18" charset="0"/>
                <a:cs typeface="Times New Roman" pitchFamily="18" charset="0"/>
              </a:rPr>
              <a:t>құбылыстары</a:t>
            </a:r>
            <a:endParaRPr lang="ru-RU" sz="1600" b="1" dirty="0">
              <a:solidFill>
                <a:srgbClr val="0070C0"/>
              </a:solidFill>
              <a:latin typeface="Times New Roman" pitchFamily="18" charset="0"/>
              <a:cs typeface="Times New Roman" pitchFamily="18" charset="0"/>
            </a:endParaRPr>
          </a:p>
          <a:p>
            <a:pPr algn="ctr"/>
            <a:r>
              <a:rPr lang="kk-KZ" sz="1600" b="1" dirty="0">
                <a:solidFill>
                  <a:srgbClr val="0070C0"/>
                </a:solidFill>
                <a:latin typeface="Times New Roman" pitchFamily="18" charset="0"/>
                <a:cs typeface="Times New Roman" pitchFamily="18" charset="0"/>
              </a:rPr>
              <a:t>13-15 бет</a:t>
            </a:r>
            <a:endParaRPr lang="ru-RU" sz="1600" b="1" dirty="0">
              <a:solidFill>
                <a:srgbClr val="0070C0"/>
              </a:solidFill>
              <a:latin typeface="Times New Roman" pitchFamily="18" charset="0"/>
              <a:cs typeface="Times New Roman" pitchFamily="18" charset="0"/>
            </a:endParaRPr>
          </a:p>
        </p:txBody>
      </p:sp>
    </p:spTree>
    <p:extLst>
      <p:ext uri="{BB962C8B-B14F-4D97-AF65-F5344CB8AC3E}">
        <p14:creationId xmlns:p14="http://schemas.microsoft.com/office/powerpoint/2010/main" val="1344232478"/>
      </p:ext>
    </p:extLst>
  </p:cSld>
  <p:clrMapOvr>
    <a:masterClrMapping/>
  </p:clrMapOvr>
  <p:transition>
    <p:wedg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71B6CE65-4470-43BB-923E-BEF26D46DD32}"/>
              </a:ext>
            </a:extLst>
          </p:cNvPr>
          <p:cNvSpPr>
            <a:spLocks noGrp="1"/>
          </p:cNvSpPr>
          <p:nvPr>
            <p:ph type="title"/>
          </p:nvPr>
        </p:nvSpPr>
        <p:spPr>
          <a:xfrm>
            <a:off x="4283968" y="2996952"/>
            <a:ext cx="4859022" cy="1143000"/>
          </a:xfrm>
        </p:spPr>
        <p:txBody>
          <a:bodyPr>
            <a:noAutofit/>
          </a:bodyPr>
          <a:lstStyle/>
          <a:p>
            <a:r>
              <a:rPr lang="kk-KZ" sz="3200" b="1" i="1" dirty="0">
                <a:solidFill>
                  <a:srgbClr val="00B050"/>
                </a:solidFill>
                <a:latin typeface="Times New Roman" panose="02020603050405020304" pitchFamily="18" charset="0"/>
                <a:cs typeface="Times New Roman" panose="02020603050405020304" pitchFamily="18" charset="0"/>
              </a:rPr>
              <a:t>Жасыл түс: түсіндім</a:t>
            </a:r>
            <a:br>
              <a:rPr lang="kk-KZ" sz="3200" b="1" i="1" dirty="0">
                <a:solidFill>
                  <a:srgbClr val="00B050"/>
                </a:solidFill>
                <a:latin typeface="Times New Roman" panose="02020603050405020304" pitchFamily="18" charset="0"/>
                <a:cs typeface="Times New Roman" panose="02020603050405020304" pitchFamily="18" charset="0"/>
              </a:rPr>
            </a:br>
            <a:r>
              <a:rPr lang="kk-KZ" sz="3200" b="1" i="1" dirty="0">
                <a:solidFill>
                  <a:srgbClr val="0070C0"/>
                </a:solidFill>
                <a:latin typeface="Times New Roman" panose="02020603050405020304" pitchFamily="18" charset="0"/>
                <a:cs typeface="Times New Roman" panose="02020603050405020304" pitchFamily="18" charset="0"/>
              </a:rPr>
              <a:t>Көк түс:  түсінбедім</a:t>
            </a:r>
            <a:br>
              <a:rPr lang="kk-KZ" sz="3200" b="1" i="1" dirty="0">
                <a:solidFill>
                  <a:srgbClr val="00B050"/>
                </a:solidFill>
                <a:latin typeface="Times New Roman" panose="02020603050405020304" pitchFamily="18" charset="0"/>
                <a:cs typeface="Times New Roman" panose="02020603050405020304" pitchFamily="18" charset="0"/>
              </a:rPr>
            </a:br>
            <a:r>
              <a:rPr lang="kk-KZ" sz="3200" b="1" i="1" dirty="0">
                <a:solidFill>
                  <a:srgbClr val="FF0000"/>
                </a:solidFill>
                <a:latin typeface="Times New Roman" panose="02020603050405020304" pitchFamily="18" charset="0"/>
                <a:cs typeface="Times New Roman" panose="02020603050405020304" pitchFamily="18" charset="0"/>
              </a:rPr>
              <a:t>Қызыл түс: сұрағым бар</a:t>
            </a:r>
            <a:endParaRPr lang="ru-KZ" sz="3200" b="1" i="1" dirty="0">
              <a:solidFill>
                <a:srgbClr val="FF0000"/>
              </a:solidFill>
              <a:latin typeface="Times New Roman" panose="02020603050405020304" pitchFamily="18" charset="0"/>
              <a:cs typeface="Times New Roman" panose="02020603050405020304" pitchFamily="18" charset="0"/>
            </a:endParaRPr>
          </a:p>
        </p:txBody>
      </p:sp>
      <p:pic>
        <p:nvPicPr>
          <p:cNvPr id="6148" name="Picture 4" descr="Кері байланыс - Бекітемін: Мектеп директоры">
            <a:extLst>
              <a:ext uri="{FF2B5EF4-FFF2-40B4-BE49-F238E27FC236}">
                <a16:creationId xmlns:a16="http://schemas.microsoft.com/office/drawing/2014/main" id="{634B2A12-9E9A-4E36-A247-CC0FDB25A81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48139"/>
          <a:stretch/>
        </p:blipFill>
        <p:spPr bwMode="auto">
          <a:xfrm>
            <a:off x="638321" y="2708920"/>
            <a:ext cx="3645647" cy="2094532"/>
          </a:xfrm>
          <a:prstGeom prst="rect">
            <a:avLst/>
          </a:prstGeom>
          <a:noFill/>
          <a:extLst>
            <a:ext uri="{909E8E84-426E-40DD-AFC4-6F175D3DCCD1}">
              <a14:hiddenFill xmlns:a14="http://schemas.microsoft.com/office/drawing/2010/main">
                <a:solidFill>
                  <a:srgbClr val="FFFFFF"/>
                </a:solidFill>
              </a14:hiddenFill>
            </a:ext>
          </a:extLst>
        </p:spPr>
      </p:pic>
      <p:sp>
        <p:nvSpPr>
          <p:cNvPr id="7" name="Прямоугольник 6">
            <a:extLst>
              <a:ext uri="{FF2B5EF4-FFF2-40B4-BE49-F238E27FC236}">
                <a16:creationId xmlns:a16="http://schemas.microsoft.com/office/drawing/2014/main" id="{32E68874-997D-4F60-8AEA-C002C30BA4EF}"/>
              </a:ext>
            </a:extLst>
          </p:cNvPr>
          <p:cNvSpPr/>
          <p:nvPr/>
        </p:nvSpPr>
        <p:spPr>
          <a:xfrm>
            <a:off x="2483768" y="514844"/>
            <a:ext cx="4968552" cy="1323439"/>
          </a:xfrm>
          <a:prstGeom prst="rect">
            <a:avLst/>
          </a:prstGeom>
        </p:spPr>
        <p:txBody>
          <a:bodyPr wrap="square">
            <a:spAutoFit/>
          </a:bodyPr>
          <a:lstStyle/>
          <a:p>
            <a:r>
              <a:rPr lang="kk-KZ" sz="4000" b="1" dirty="0">
                <a:solidFill>
                  <a:srgbClr val="FF0000"/>
                </a:solidFill>
                <a:latin typeface="Times New Roman" pitchFamily="18" charset="0"/>
                <a:cs typeface="Times New Roman" pitchFamily="18" charset="0"/>
              </a:rPr>
              <a:t>КЕРІ БАЙЛАНЫС</a:t>
            </a:r>
          </a:p>
          <a:p>
            <a:pPr algn="ctr"/>
            <a:endParaRPr lang="ru-RU" sz="4000" b="1" dirty="0">
              <a:solidFill>
                <a:srgbClr val="002060"/>
              </a:solidFill>
              <a:latin typeface="Times New Roman" pitchFamily="18" charset="0"/>
              <a:cs typeface="Times New Roman" pitchFamily="18" charset="0"/>
            </a:endParaRPr>
          </a:p>
        </p:txBody>
      </p:sp>
      <p:pic>
        <p:nvPicPr>
          <p:cNvPr id="8" name="Picture 6" descr="Изображение 717">
            <a:extLst>
              <a:ext uri="{FF2B5EF4-FFF2-40B4-BE49-F238E27FC236}">
                <a16:creationId xmlns:a16="http://schemas.microsoft.com/office/drawing/2014/main" id="{AFB6C555-2A4E-4525-9555-8A33C0005B7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4802"/>
            <a:ext cx="863600" cy="74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6" descr="🤔 ойлану Emoji жоғары сапалы үлкен сурет және Unicode ақпарат | Emoji  Эмодзи сөздігі 📓 | EmojiAll Қазақ ресми сайты">
            <a:extLst>
              <a:ext uri="{FF2B5EF4-FFF2-40B4-BE49-F238E27FC236}">
                <a16:creationId xmlns:a16="http://schemas.microsoft.com/office/drawing/2014/main" id="{FF876166-8487-471B-BD77-C08C905AC90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71427" y="5786437"/>
            <a:ext cx="1071563" cy="10715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818139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5F6884E-A8E4-400A-B7C1-3E43D7A5BF7F}"/>
              </a:ext>
            </a:extLst>
          </p:cNvPr>
          <p:cNvSpPr>
            <a:spLocks noGrp="1"/>
          </p:cNvSpPr>
          <p:nvPr>
            <p:ph type="title"/>
          </p:nvPr>
        </p:nvSpPr>
        <p:spPr/>
        <p:txBody>
          <a:bodyPr/>
          <a:lstStyle/>
          <a:p>
            <a:r>
              <a:rPr lang="kk-KZ" i="1" dirty="0">
                <a:solidFill>
                  <a:srgbClr val="002060"/>
                </a:solidFill>
                <a:latin typeface="Times New Roman" panose="02020603050405020304" pitchFamily="18" charset="0"/>
                <a:cs typeface="Times New Roman" panose="02020603050405020304" pitchFamily="18" charset="0"/>
              </a:rPr>
              <a:t>Қайталайық...</a:t>
            </a:r>
            <a:endParaRPr lang="ru-KZ" i="1" dirty="0">
              <a:solidFill>
                <a:srgbClr val="002060"/>
              </a:solidFill>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E4149347-AEE0-4E77-8FBF-1191B796D245}"/>
              </a:ext>
            </a:extLst>
          </p:cNvPr>
          <p:cNvSpPr txBox="1"/>
          <p:nvPr/>
        </p:nvSpPr>
        <p:spPr>
          <a:xfrm>
            <a:off x="457199" y="1657215"/>
            <a:ext cx="8455968" cy="1754326"/>
          </a:xfrm>
          <a:prstGeom prst="rect">
            <a:avLst/>
          </a:prstGeom>
          <a:noFill/>
        </p:spPr>
        <p:txBody>
          <a:bodyPr wrap="square">
            <a:spAutoFit/>
          </a:bodyPr>
          <a:lstStyle/>
          <a:p>
            <a:pPr marL="0" marR="0" indent="0">
              <a:spcBef>
                <a:spcPts val="100"/>
              </a:spcBef>
              <a:spcAft>
                <a:spcPts val="100"/>
              </a:spcAft>
            </a:pPr>
            <a:r>
              <a:rPr lang="ru-RU" sz="3600" b="0" dirty="0" err="1">
                <a:solidFill>
                  <a:srgbClr val="7030A0"/>
                </a:solidFill>
                <a:effectLst/>
                <a:latin typeface="Times New Roman" panose="02020603050405020304" pitchFamily="18" charset="0"/>
              </a:rPr>
              <a:t>Заттың</a:t>
            </a:r>
            <a:r>
              <a:rPr lang="ru-RU" sz="3600" b="0" dirty="0">
                <a:solidFill>
                  <a:srgbClr val="7030A0"/>
                </a:solidFill>
                <a:effectLst/>
                <a:latin typeface="Times New Roman" panose="02020603050405020304" pitchFamily="18" charset="0"/>
              </a:rPr>
              <a:t> </a:t>
            </a:r>
            <a:r>
              <a:rPr lang="ru-RU" sz="3600" b="0" dirty="0" err="1">
                <a:solidFill>
                  <a:srgbClr val="7030A0"/>
                </a:solidFill>
                <a:effectLst/>
                <a:latin typeface="Times New Roman" panose="02020603050405020304" pitchFamily="18" charset="0"/>
              </a:rPr>
              <a:t>атын</a:t>
            </a:r>
            <a:r>
              <a:rPr lang="ru-RU" sz="3600" b="0" dirty="0">
                <a:solidFill>
                  <a:srgbClr val="7030A0"/>
                </a:solidFill>
                <a:effectLst/>
                <a:latin typeface="Times New Roman" panose="02020603050405020304" pitchFamily="18" charset="0"/>
              </a:rPr>
              <a:t> </a:t>
            </a:r>
            <a:r>
              <a:rPr lang="ru-RU" sz="3600" b="0" dirty="0" err="1">
                <a:solidFill>
                  <a:srgbClr val="7030A0"/>
                </a:solidFill>
                <a:effectLst/>
                <a:latin typeface="Times New Roman" panose="02020603050405020304" pitchFamily="18" charset="0"/>
              </a:rPr>
              <a:t>білдіретін</a:t>
            </a:r>
            <a:r>
              <a:rPr lang="ru-RU" sz="3600" b="0" dirty="0">
                <a:solidFill>
                  <a:srgbClr val="7030A0"/>
                </a:solidFill>
                <a:effectLst/>
                <a:latin typeface="Times New Roman" panose="02020603050405020304" pitchFamily="18" charset="0"/>
              </a:rPr>
              <a:t> </a:t>
            </a:r>
            <a:r>
              <a:rPr lang="ru-RU" sz="3600" b="1" dirty="0" err="1">
                <a:solidFill>
                  <a:srgbClr val="7030A0"/>
                </a:solidFill>
                <a:effectLst/>
                <a:latin typeface="Times New Roman" panose="02020603050405020304" pitchFamily="18" charset="0"/>
              </a:rPr>
              <a:t>кім</a:t>
            </a:r>
            <a:r>
              <a:rPr lang="ru-RU" sz="3600" b="1" dirty="0">
                <a:solidFill>
                  <a:srgbClr val="7030A0"/>
                </a:solidFill>
                <a:effectLst/>
                <a:latin typeface="Times New Roman" panose="02020603050405020304" pitchFamily="18" charset="0"/>
              </a:rPr>
              <a:t>? не? </a:t>
            </a:r>
            <a:r>
              <a:rPr lang="ru-RU" sz="3600" b="1" dirty="0" err="1">
                <a:solidFill>
                  <a:srgbClr val="7030A0"/>
                </a:solidFill>
                <a:effectLst/>
                <a:latin typeface="Times New Roman" panose="02020603050405020304" pitchFamily="18" charset="0"/>
              </a:rPr>
              <a:t>кімдер</a:t>
            </a:r>
            <a:r>
              <a:rPr lang="ru-RU" sz="3600" b="1" dirty="0">
                <a:solidFill>
                  <a:srgbClr val="7030A0"/>
                </a:solidFill>
                <a:effectLst/>
                <a:latin typeface="Times New Roman" panose="02020603050405020304" pitchFamily="18" charset="0"/>
              </a:rPr>
              <a:t>? </a:t>
            </a:r>
            <a:r>
              <a:rPr lang="ru-RU" sz="3600" b="1" dirty="0" err="1">
                <a:solidFill>
                  <a:srgbClr val="7030A0"/>
                </a:solidFill>
                <a:effectLst/>
                <a:latin typeface="Times New Roman" panose="02020603050405020304" pitchFamily="18" charset="0"/>
              </a:rPr>
              <a:t>нелер</a:t>
            </a:r>
            <a:r>
              <a:rPr lang="ru-RU" sz="3600" b="1" dirty="0">
                <a:solidFill>
                  <a:srgbClr val="7030A0"/>
                </a:solidFill>
                <a:effectLst/>
                <a:latin typeface="Times New Roman" panose="02020603050405020304" pitchFamily="18" charset="0"/>
              </a:rPr>
              <a:t>? </a:t>
            </a:r>
            <a:r>
              <a:rPr lang="ru-RU" sz="3600" b="0" dirty="0" err="1">
                <a:solidFill>
                  <a:srgbClr val="7030A0"/>
                </a:solidFill>
                <a:effectLst/>
                <a:latin typeface="Times New Roman" panose="02020603050405020304" pitchFamily="18" charset="0"/>
              </a:rPr>
              <a:t>деген</a:t>
            </a:r>
            <a:r>
              <a:rPr lang="ru-RU" sz="3600" b="0" dirty="0">
                <a:solidFill>
                  <a:srgbClr val="7030A0"/>
                </a:solidFill>
                <a:effectLst/>
                <a:latin typeface="Times New Roman" panose="02020603050405020304" pitchFamily="18" charset="0"/>
              </a:rPr>
              <a:t> </a:t>
            </a:r>
            <a:r>
              <a:rPr lang="ru-RU" sz="3600" b="0" dirty="0" err="1">
                <a:solidFill>
                  <a:srgbClr val="7030A0"/>
                </a:solidFill>
                <a:effectLst/>
                <a:latin typeface="Times New Roman" panose="02020603050405020304" pitchFamily="18" charset="0"/>
              </a:rPr>
              <a:t>сұраққа</a:t>
            </a:r>
            <a:r>
              <a:rPr lang="ru-RU" sz="3600" b="0" dirty="0">
                <a:solidFill>
                  <a:srgbClr val="7030A0"/>
                </a:solidFill>
                <a:effectLst/>
                <a:latin typeface="Times New Roman" panose="02020603050405020304" pitchFamily="18" charset="0"/>
              </a:rPr>
              <a:t> </a:t>
            </a:r>
            <a:r>
              <a:rPr lang="ru-RU" sz="3600" b="0" dirty="0" err="1">
                <a:solidFill>
                  <a:srgbClr val="7030A0"/>
                </a:solidFill>
                <a:effectLst/>
                <a:latin typeface="Times New Roman" panose="02020603050405020304" pitchFamily="18" charset="0"/>
              </a:rPr>
              <a:t>жауап</a:t>
            </a:r>
            <a:r>
              <a:rPr lang="ru-RU" sz="3600" b="0" dirty="0">
                <a:solidFill>
                  <a:srgbClr val="7030A0"/>
                </a:solidFill>
                <a:effectLst/>
                <a:latin typeface="Times New Roman" panose="02020603050405020304" pitchFamily="18" charset="0"/>
              </a:rPr>
              <a:t> </a:t>
            </a:r>
            <a:r>
              <a:rPr lang="ru-RU" sz="3600" b="0" dirty="0" err="1">
                <a:solidFill>
                  <a:srgbClr val="7030A0"/>
                </a:solidFill>
                <a:effectLst/>
                <a:latin typeface="Times New Roman" panose="02020603050405020304" pitchFamily="18" charset="0"/>
              </a:rPr>
              <a:t>беретін</a:t>
            </a:r>
            <a:r>
              <a:rPr lang="ru-RU" sz="3600" b="0" dirty="0">
                <a:solidFill>
                  <a:srgbClr val="7030A0"/>
                </a:solidFill>
                <a:effectLst/>
                <a:latin typeface="Times New Roman" panose="02020603050405020304" pitchFamily="18" charset="0"/>
              </a:rPr>
              <a:t> </a:t>
            </a:r>
            <a:r>
              <a:rPr lang="ru-RU" sz="3600" b="0" dirty="0" err="1">
                <a:solidFill>
                  <a:srgbClr val="7030A0"/>
                </a:solidFill>
                <a:effectLst/>
                <a:latin typeface="Times New Roman" panose="02020603050405020304" pitchFamily="18" charset="0"/>
              </a:rPr>
              <a:t>сөз</a:t>
            </a:r>
            <a:r>
              <a:rPr lang="ru-RU" sz="3600" b="0" dirty="0">
                <a:solidFill>
                  <a:srgbClr val="7030A0"/>
                </a:solidFill>
                <a:effectLst/>
                <a:latin typeface="Times New Roman" panose="02020603050405020304" pitchFamily="18" charset="0"/>
              </a:rPr>
              <a:t> </a:t>
            </a:r>
            <a:r>
              <a:rPr lang="ru-RU" sz="3600" b="0" dirty="0" err="1">
                <a:solidFill>
                  <a:srgbClr val="7030A0"/>
                </a:solidFill>
                <a:effectLst/>
                <a:latin typeface="Times New Roman" panose="02020603050405020304" pitchFamily="18" charset="0"/>
              </a:rPr>
              <a:t>табы</a:t>
            </a:r>
            <a:r>
              <a:rPr lang="ru-RU" sz="3600" b="0" dirty="0">
                <a:solidFill>
                  <a:srgbClr val="7030A0"/>
                </a:solidFill>
                <a:effectLst/>
                <a:latin typeface="Times New Roman" panose="02020603050405020304" pitchFamily="18" charset="0"/>
              </a:rPr>
              <a:t> </a:t>
            </a:r>
            <a:r>
              <a:rPr lang="ru-RU" sz="3600" b="1" dirty="0" err="1">
                <a:solidFill>
                  <a:srgbClr val="7030A0"/>
                </a:solidFill>
                <a:effectLst/>
                <a:latin typeface="Times New Roman" panose="02020603050405020304" pitchFamily="18" charset="0"/>
              </a:rPr>
              <a:t>зат</a:t>
            </a:r>
            <a:r>
              <a:rPr lang="ru-RU" sz="3600" b="1" dirty="0">
                <a:solidFill>
                  <a:srgbClr val="7030A0"/>
                </a:solidFill>
                <a:effectLst/>
                <a:latin typeface="Times New Roman" panose="02020603050405020304" pitchFamily="18" charset="0"/>
              </a:rPr>
              <a:t> </a:t>
            </a:r>
            <a:r>
              <a:rPr lang="ru-RU" sz="3600" b="1" dirty="0" err="1">
                <a:solidFill>
                  <a:srgbClr val="7030A0"/>
                </a:solidFill>
                <a:effectLst/>
                <a:latin typeface="Times New Roman" panose="02020603050405020304" pitchFamily="18" charset="0"/>
              </a:rPr>
              <a:t>есім</a:t>
            </a:r>
            <a:r>
              <a:rPr lang="ru-RU" sz="3600" b="0" dirty="0">
                <a:solidFill>
                  <a:srgbClr val="7030A0"/>
                </a:solidFill>
                <a:effectLst/>
                <a:latin typeface="Times New Roman" panose="02020603050405020304" pitchFamily="18" charset="0"/>
              </a:rPr>
              <a:t> </a:t>
            </a:r>
            <a:r>
              <a:rPr lang="ru-RU" sz="3600" b="0" dirty="0" err="1">
                <a:solidFill>
                  <a:srgbClr val="7030A0"/>
                </a:solidFill>
                <a:effectLst/>
                <a:latin typeface="Times New Roman" panose="02020603050405020304" pitchFamily="18" charset="0"/>
              </a:rPr>
              <a:t>деп</a:t>
            </a:r>
            <a:r>
              <a:rPr lang="ru-RU" sz="3600" b="0" dirty="0">
                <a:solidFill>
                  <a:srgbClr val="7030A0"/>
                </a:solidFill>
                <a:effectLst/>
                <a:latin typeface="Times New Roman" panose="02020603050405020304" pitchFamily="18" charset="0"/>
              </a:rPr>
              <a:t> </a:t>
            </a:r>
            <a:r>
              <a:rPr lang="ru-RU" sz="3600" b="0" dirty="0" err="1">
                <a:solidFill>
                  <a:srgbClr val="7030A0"/>
                </a:solidFill>
                <a:effectLst/>
                <a:latin typeface="Times New Roman" panose="02020603050405020304" pitchFamily="18" charset="0"/>
              </a:rPr>
              <a:t>аталады</a:t>
            </a:r>
            <a:r>
              <a:rPr lang="ru-RU" sz="3600" b="0" dirty="0">
                <a:solidFill>
                  <a:srgbClr val="7030A0"/>
                </a:solidFill>
                <a:effectLst/>
                <a:latin typeface="Times New Roman" panose="02020603050405020304" pitchFamily="18" charset="0"/>
              </a:rPr>
              <a:t>.</a:t>
            </a:r>
            <a:endParaRPr lang="ru-RU" sz="2400" b="0" dirty="0">
              <a:solidFill>
                <a:srgbClr val="7030A0"/>
              </a:solidFill>
              <a:effectLst/>
              <a:latin typeface="Times New Roman" panose="02020603050405020304" pitchFamily="18" charset="0"/>
            </a:endParaRPr>
          </a:p>
        </p:txBody>
      </p:sp>
      <p:pic>
        <p:nvPicPr>
          <p:cNvPr id="6" name="Рисунок 5">
            <a:extLst>
              <a:ext uri="{FF2B5EF4-FFF2-40B4-BE49-F238E27FC236}">
                <a16:creationId xmlns:a16="http://schemas.microsoft.com/office/drawing/2014/main" id="{AC35712A-5A19-417A-BE3A-8B3FB2E603BF}"/>
              </a:ext>
            </a:extLst>
          </p:cNvPr>
          <p:cNvPicPr>
            <a:picLocks noChangeAspect="1"/>
          </p:cNvPicPr>
          <p:nvPr/>
        </p:nvPicPr>
        <p:blipFill>
          <a:blip r:embed="rId2"/>
          <a:stretch>
            <a:fillRect/>
          </a:stretch>
        </p:blipFill>
        <p:spPr>
          <a:xfrm>
            <a:off x="24346" y="35061"/>
            <a:ext cx="865707" cy="743776"/>
          </a:xfrm>
          <a:prstGeom prst="rect">
            <a:avLst/>
          </a:prstGeom>
        </p:spPr>
      </p:pic>
      <p:pic>
        <p:nvPicPr>
          <p:cNvPr id="9" name="Рисунок 8">
            <a:extLst>
              <a:ext uri="{FF2B5EF4-FFF2-40B4-BE49-F238E27FC236}">
                <a16:creationId xmlns:a16="http://schemas.microsoft.com/office/drawing/2014/main" id="{8E72EE78-E8D8-42BF-A844-7033CFCF5005}"/>
              </a:ext>
            </a:extLst>
          </p:cNvPr>
          <p:cNvPicPr>
            <a:picLocks noChangeAspect="1"/>
          </p:cNvPicPr>
          <p:nvPr/>
        </p:nvPicPr>
        <p:blipFill>
          <a:blip r:embed="rId3"/>
          <a:stretch>
            <a:fillRect/>
          </a:stretch>
        </p:blipFill>
        <p:spPr>
          <a:xfrm>
            <a:off x="6300192" y="212099"/>
            <a:ext cx="1005927" cy="1005927"/>
          </a:xfrm>
          <a:prstGeom prst="rect">
            <a:avLst/>
          </a:prstGeom>
        </p:spPr>
      </p:pic>
      <p:pic>
        <p:nvPicPr>
          <p:cNvPr id="3" name="Рисунок 2">
            <a:extLst>
              <a:ext uri="{FF2B5EF4-FFF2-40B4-BE49-F238E27FC236}">
                <a16:creationId xmlns:a16="http://schemas.microsoft.com/office/drawing/2014/main" id="{531E99A4-05B9-4A26-9188-24252B2FBB2B}"/>
              </a:ext>
            </a:extLst>
          </p:cNvPr>
          <p:cNvPicPr>
            <a:picLocks noChangeAspect="1"/>
          </p:cNvPicPr>
          <p:nvPr/>
        </p:nvPicPr>
        <p:blipFill rotWithShape="1">
          <a:blip r:embed="rId4"/>
          <a:srcRect l="9775" t="8726" b="8570"/>
          <a:stretch/>
        </p:blipFill>
        <p:spPr>
          <a:xfrm>
            <a:off x="3152527" y="3446460"/>
            <a:ext cx="5760640" cy="2658202"/>
          </a:xfrm>
          <a:prstGeom prst="rect">
            <a:avLst/>
          </a:prstGeom>
        </p:spPr>
      </p:pic>
    </p:spTree>
    <p:extLst>
      <p:ext uri="{BB962C8B-B14F-4D97-AF65-F5344CB8AC3E}">
        <p14:creationId xmlns:p14="http://schemas.microsoft.com/office/powerpoint/2010/main" val="14522693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BD4B5EC-D90E-46E0-9D02-70CA2E8FBB41}"/>
              </a:ext>
            </a:extLst>
          </p:cNvPr>
          <p:cNvSpPr>
            <a:spLocks noGrp="1"/>
          </p:cNvSpPr>
          <p:nvPr>
            <p:ph type="title"/>
          </p:nvPr>
        </p:nvSpPr>
        <p:spPr>
          <a:xfrm>
            <a:off x="457200" y="1988840"/>
            <a:ext cx="8229600" cy="1143000"/>
          </a:xfrm>
        </p:spPr>
        <p:txBody>
          <a:bodyPr>
            <a:normAutofit fontScale="90000"/>
          </a:bodyPr>
          <a:lstStyle/>
          <a:p>
            <a:pPr algn="l"/>
            <a:r>
              <a:rPr lang="kk-KZ" sz="3200" dirty="0">
                <a:latin typeface="Times New Roman" panose="02020603050405020304" pitchFamily="18" charset="0"/>
                <a:cs typeface="Times New Roman" panose="02020603050405020304" pitchFamily="18" charset="0"/>
              </a:rPr>
              <a:t>                                       Ұзақ</a:t>
            </a:r>
            <a:br>
              <a:rPr lang="kk-KZ" sz="3200" dirty="0">
                <a:latin typeface="Times New Roman" panose="02020603050405020304" pitchFamily="18" charset="0"/>
                <a:cs typeface="Times New Roman" panose="02020603050405020304" pitchFamily="18" charset="0"/>
              </a:rPr>
            </a:br>
            <a:r>
              <a:rPr lang="kk-KZ" sz="3200" dirty="0">
                <a:latin typeface="Times New Roman" panose="02020603050405020304" pitchFamily="18" charset="0"/>
                <a:cs typeface="Times New Roman" panose="02020603050405020304" pitchFamily="18" charset="0"/>
              </a:rPr>
              <a:t>      </a:t>
            </a:r>
            <a:r>
              <a:rPr lang="kk-KZ" sz="2000" dirty="0">
                <a:latin typeface="Times New Roman" panose="02020603050405020304" pitchFamily="18" charset="0"/>
                <a:cs typeface="Times New Roman" panose="02020603050405020304" pitchFamily="18" charset="0"/>
              </a:rPr>
              <a:t>Бірде орман ағаштарын ауруға шалдықтыратын жебір құртпен күрес жүргізетін арнайы бригада шақырылады. Мұнда келген бригаданың адамдары орманда қаптап ұшып қонып жүрген ұзақтан басқа бірде-бір жұлдызқұртты көре алмай, қайран қалады. Сөйтсе, ұзақ келіп, жұлдызқұртты тазартып қойған екен. </a:t>
            </a:r>
            <a:br>
              <a:rPr lang="kk-KZ" sz="2000" dirty="0">
                <a:latin typeface="Times New Roman" panose="02020603050405020304" pitchFamily="18" charset="0"/>
                <a:cs typeface="Times New Roman" panose="02020603050405020304" pitchFamily="18" charset="0"/>
              </a:rPr>
            </a:br>
            <a:r>
              <a:rPr lang="kk-KZ" sz="2000" dirty="0">
                <a:latin typeface="Times New Roman" panose="02020603050405020304" pitchFamily="18" charset="0"/>
                <a:cs typeface="Times New Roman" panose="02020603050405020304" pitchFamily="18" charset="0"/>
              </a:rPr>
              <a:t>        Ұзақ – мешкей құс: ол тояттау үшін толып жатқан зиянды жәндіктер қажет. Ал балапандары пайда болған кезде бұрынғыдан да көп «жұмыс істеуіне» тура келеді. Ұзақ әдетте топтасып, ағаш басына ұя салады. Зиянкес жәндіктерді жойып, табиғатқа қыруар пайда келтіреді. </a:t>
            </a:r>
            <a:br>
              <a:rPr lang="kk-KZ" sz="2000" dirty="0">
                <a:latin typeface="Times New Roman" panose="02020603050405020304" pitchFamily="18" charset="0"/>
                <a:cs typeface="Times New Roman" panose="02020603050405020304" pitchFamily="18" charset="0"/>
              </a:rPr>
            </a:br>
            <a:r>
              <a:rPr lang="kk-KZ" sz="2000" dirty="0">
                <a:latin typeface="Times New Roman" panose="02020603050405020304" pitchFamily="18" charset="0"/>
                <a:cs typeface="Times New Roman" panose="02020603050405020304" pitchFamily="18" charset="0"/>
              </a:rPr>
              <a:t>         Рас, ұзақтардың кейде жаңа көктеп келе жатқан бидай, жүгері, күнбағыс өскендерін жұлып жейтіні бар. Мұндайда оларды өлтірмей, егістікке күзетші қойып, қуалап жіберу қажет. Себебі ұзақтың зиянынан пайдасы көп.</a:t>
            </a:r>
            <a:endParaRPr lang="ru-KZ" sz="2000" dirty="0">
              <a:latin typeface="Times New Roman" panose="02020603050405020304" pitchFamily="18" charset="0"/>
              <a:cs typeface="Times New Roman" panose="02020603050405020304" pitchFamily="18" charset="0"/>
            </a:endParaRPr>
          </a:p>
        </p:txBody>
      </p:sp>
      <p:pic>
        <p:nvPicPr>
          <p:cNvPr id="5" name="Рисунок 4" descr="Изображение выглядит как птица&#10;&#10;Автоматически созданное описание">
            <a:extLst>
              <a:ext uri="{FF2B5EF4-FFF2-40B4-BE49-F238E27FC236}">
                <a16:creationId xmlns:a16="http://schemas.microsoft.com/office/drawing/2014/main" id="{E9A2E0D1-21E4-4E14-AB24-24458280004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80112" y="4437112"/>
            <a:ext cx="2975355" cy="1988669"/>
          </a:xfrm>
          <a:prstGeom prst="rect">
            <a:avLst/>
          </a:prstGeom>
        </p:spPr>
      </p:pic>
      <p:pic>
        <p:nvPicPr>
          <p:cNvPr id="8" name="Рисунок 7">
            <a:extLst>
              <a:ext uri="{FF2B5EF4-FFF2-40B4-BE49-F238E27FC236}">
                <a16:creationId xmlns:a16="http://schemas.microsoft.com/office/drawing/2014/main" id="{38F173A5-6318-490F-91FE-C774CA46D146}"/>
              </a:ext>
            </a:extLst>
          </p:cNvPr>
          <p:cNvPicPr>
            <a:picLocks noChangeAspect="1"/>
          </p:cNvPicPr>
          <p:nvPr/>
        </p:nvPicPr>
        <p:blipFill>
          <a:blip r:embed="rId3"/>
          <a:stretch>
            <a:fillRect/>
          </a:stretch>
        </p:blipFill>
        <p:spPr>
          <a:xfrm>
            <a:off x="24346" y="86193"/>
            <a:ext cx="865707" cy="749873"/>
          </a:xfrm>
          <a:prstGeom prst="rect">
            <a:avLst/>
          </a:prstGeom>
        </p:spPr>
      </p:pic>
      <p:sp>
        <p:nvSpPr>
          <p:cNvPr id="10" name="TextBox 9">
            <a:extLst>
              <a:ext uri="{FF2B5EF4-FFF2-40B4-BE49-F238E27FC236}">
                <a16:creationId xmlns:a16="http://schemas.microsoft.com/office/drawing/2014/main" id="{43F4AEDF-03A6-442D-BED3-D4060DC25B23}"/>
              </a:ext>
            </a:extLst>
          </p:cNvPr>
          <p:cNvSpPr txBox="1"/>
          <p:nvPr/>
        </p:nvSpPr>
        <p:spPr>
          <a:xfrm>
            <a:off x="602971" y="4842666"/>
            <a:ext cx="4572000" cy="1764586"/>
          </a:xfrm>
          <a:prstGeom prst="rect">
            <a:avLst/>
          </a:prstGeom>
          <a:noFill/>
        </p:spPr>
        <p:txBody>
          <a:bodyPr wrap="square">
            <a:spAutoFit/>
          </a:bodyPr>
          <a:lstStyle/>
          <a:p>
            <a:pPr marL="0" marR="0" indent="0">
              <a:spcBef>
                <a:spcPts val="100"/>
              </a:spcBef>
              <a:spcAft>
                <a:spcPts val="100"/>
              </a:spcAft>
            </a:pPr>
            <a:r>
              <a:rPr lang="ru-RU" sz="1800" b="1" dirty="0" err="1">
                <a:solidFill>
                  <a:srgbClr val="000000"/>
                </a:solidFill>
                <a:effectLst/>
                <a:latin typeface="Times New Roman" panose="02020603050405020304" pitchFamily="18" charset="0"/>
              </a:rPr>
              <a:t>Дескрипторлар</a:t>
            </a:r>
            <a:r>
              <a:rPr lang="ru-RU" sz="1800" b="1" dirty="0">
                <a:solidFill>
                  <a:srgbClr val="000000"/>
                </a:solidFill>
                <a:effectLst/>
                <a:latin typeface="Times New Roman" panose="02020603050405020304" pitchFamily="18" charset="0"/>
              </a:rPr>
              <a:t>:</a:t>
            </a:r>
            <a:endParaRPr lang="ru-RU" sz="1800" b="0" dirty="0">
              <a:solidFill>
                <a:srgbClr val="000000"/>
              </a:solidFill>
              <a:effectLst/>
              <a:latin typeface="Times New Roman" panose="02020603050405020304" pitchFamily="18" charset="0"/>
            </a:endParaRPr>
          </a:p>
          <a:p>
            <a:pPr marL="0" marR="0" indent="0">
              <a:spcBef>
                <a:spcPts val="100"/>
              </a:spcBef>
              <a:spcAft>
                <a:spcPts val="100"/>
              </a:spcAft>
            </a:pPr>
            <a:r>
              <a:rPr lang="ru-RU" sz="1800" b="0" dirty="0">
                <a:solidFill>
                  <a:srgbClr val="000000"/>
                </a:solidFill>
                <a:effectLst/>
                <a:latin typeface="Times New Roman" panose="02020603050405020304" pitchFamily="18" charset="0"/>
              </a:rPr>
              <a:t>-    </a:t>
            </a:r>
            <a:r>
              <a:rPr lang="ru-RU" sz="1800" b="0" dirty="0" err="1">
                <a:solidFill>
                  <a:srgbClr val="000000"/>
                </a:solidFill>
                <a:effectLst/>
                <a:latin typeface="Times New Roman" panose="02020603050405020304" pitchFamily="18" charset="0"/>
              </a:rPr>
              <a:t>Мәтінді</a:t>
            </a:r>
            <a:r>
              <a:rPr lang="ru-RU" sz="1800" b="0" dirty="0">
                <a:solidFill>
                  <a:srgbClr val="000000"/>
                </a:solidFill>
                <a:effectLst/>
                <a:latin typeface="Times New Roman" panose="02020603050405020304" pitchFamily="18" charset="0"/>
              </a:rPr>
              <a:t> </a:t>
            </a:r>
            <a:r>
              <a:rPr lang="ru-RU" sz="1800" b="0" dirty="0" err="1">
                <a:solidFill>
                  <a:srgbClr val="000000"/>
                </a:solidFill>
                <a:effectLst/>
                <a:latin typeface="Times New Roman" panose="02020603050405020304" pitchFamily="18" charset="0"/>
              </a:rPr>
              <a:t>оқып</a:t>
            </a:r>
            <a:r>
              <a:rPr lang="ru-RU" sz="1800" b="0" dirty="0">
                <a:solidFill>
                  <a:srgbClr val="000000"/>
                </a:solidFill>
                <a:effectLst/>
                <a:latin typeface="Times New Roman" panose="02020603050405020304" pitchFamily="18" charset="0"/>
              </a:rPr>
              <a:t> </a:t>
            </a:r>
            <a:r>
              <a:rPr lang="ru-RU" sz="1800" b="0" dirty="0" err="1">
                <a:solidFill>
                  <a:srgbClr val="000000"/>
                </a:solidFill>
                <a:effectLst/>
                <a:latin typeface="Times New Roman" panose="02020603050405020304" pitchFamily="18" charset="0"/>
              </a:rPr>
              <a:t>шығады</a:t>
            </a:r>
            <a:r>
              <a:rPr lang="ru-RU" sz="1800" b="0" dirty="0">
                <a:solidFill>
                  <a:srgbClr val="000000"/>
                </a:solidFill>
                <a:effectLst/>
                <a:latin typeface="Times New Roman" panose="02020603050405020304" pitchFamily="18" charset="0"/>
              </a:rPr>
              <a:t>;</a:t>
            </a:r>
            <a:endParaRPr lang="ru-RU" sz="1200" b="0" dirty="0">
              <a:solidFill>
                <a:srgbClr val="000000"/>
              </a:solidFill>
              <a:effectLst/>
              <a:latin typeface="Times New Roman" panose="02020603050405020304" pitchFamily="18" charset="0"/>
            </a:endParaRPr>
          </a:p>
          <a:p>
            <a:pPr marL="285750" indent="-285750">
              <a:spcBef>
                <a:spcPts val="100"/>
              </a:spcBef>
              <a:spcAft>
                <a:spcPts val="100"/>
              </a:spcAft>
              <a:buFontTx/>
              <a:buChar char="-"/>
            </a:pPr>
            <a:r>
              <a:rPr lang="ru-RU" dirty="0" err="1">
                <a:solidFill>
                  <a:srgbClr val="000000"/>
                </a:solidFill>
                <a:latin typeface="Times New Roman" panose="02020603050405020304" pitchFamily="18" charset="0"/>
              </a:rPr>
              <a:t>Тақырыбын</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талдайды</a:t>
            </a:r>
            <a:r>
              <a:rPr lang="ru-RU" dirty="0">
                <a:solidFill>
                  <a:srgbClr val="000000"/>
                </a:solidFill>
                <a:latin typeface="Times New Roman" panose="02020603050405020304" pitchFamily="18" charset="0"/>
              </a:rPr>
              <a:t>;</a:t>
            </a:r>
          </a:p>
          <a:p>
            <a:pPr marL="285750" indent="-285750">
              <a:spcBef>
                <a:spcPts val="100"/>
              </a:spcBef>
              <a:spcAft>
                <a:spcPts val="100"/>
              </a:spcAft>
              <a:buFontTx/>
              <a:buChar char="-"/>
            </a:pPr>
            <a:r>
              <a:rPr lang="ru-RU" dirty="0" err="1">
                <a:solidFill>
                  <a:srgbClr val="000000"/>
                </a:solidFill>
                <a:latin typeface="Times New Roman" panose="02020603050405020304" pitchFamily="18" charset="0"/>
              </a:rPr>
              <a:t>Мәтін</a:t>
            </a:r>
            <a:r>
              <a:rPr lang="ru-RU" dirty="0">
                <a:solidFill>
                  <a:srgbClr val="000000"/>
                </a:solidFill>
                <a:latin typeface="Times New Roman" panose="02020603050405020304" pitchFamily="18" charset="0"/>
              </a:rPr>
              <a:t> </a:t>
            </a:r>
            <a:r>
              <a:rPr lang="ru-RU" sz="1800" b="0" dirty="0" err="1">
                <a:solidFill>
                  <a:srgbClr val="000000"/>
                </a:solidFill>
                <a:effectLst/>
                <a:latin typeface="Times New Roman" panose="02020603050405020304" pitchFamily="18" charset="0"/>
              </a:rPr>
              <a:t>мазмұнына</a:t>
            </a:r>
            <a:r>
              <a:rPr lang="ru-RU" sz="1800" b="0" dirty="0">
                <a:solidFill>
                  <a:srgbClr val="000000"/>
                </a:solidFill>
                <a:effectLst/>
                <a:latin typeface="Times New Roman" panose="02020603050405020304" pitchFamily="18" charset="0"/>
              </a:rPr>
              <a:t> </a:t>
            </a:r>
            <a:r>
              <a:rPr lang="ru-RU" sz="1800" b="0" dirty="0" err="1">
                <a:solidFill>
                  <a:srgbClr val="000000"/>
                </a:solidFill>
                <a:effectLst/>
                <a:latin typeface="Times New Roman" panose="02020603050405020304" pitchFamily="18" charset="0"/>
              </a:rPr>
              <a:t>байланысты</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негізгі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ойын</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анықтайды</a:t>
            </a:r>
            <a:r>
              <a:rPr lang="ru-RU" sz="1800" b="0" dirty="0">
                <a:solidFill>
                  <a:srgbClr val="000000"/>
                </a:solidFill>
                <a:effectLst/>
                <a:latin typeface="Times New Roman" panose="02020603050405020304" pitchFamily="18" charset="0"/>
              </a:rPr>
              <a:t>;</a:t>
            </a:r>
            <a:endParaRPr lang="ru-RU" sz="1200" b="0" dirty="0">
              <a:solidFill>
                <a:srgbClr val="000000"/>
              </a:solidFill>
              <a:effectLst/>
              <a:latin typeface="Times New Roman" panose="02020603050405020304" pitchFamily="18" charset="0"/>
            </a:endParaRPr>
          </a:p>
          <a:p>
            <a:pPr marL="0" marR="0" indent="0">
              <a:spcBef>
                <a:spcPts val="100"/>
              </a:spcBef>
              <a:spcAft>
                <a:spcPts val="100"/>
              </a:spcAft>
            </a:pPr>
            <a:endParaRPr lang="ru-RU" sz="1200" b="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1172424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875D837E-83A9-49D5-9E0D-6B08C149AE18}"/>
              </a:ext>
            </a:extLst>
          </p:cNvPr>
          <p:cNvPicPr>
            <a:picLocks noChangeAspect="1"/>
          </p:cNvPicPr>
          <p:nvPr/>
        </p:nvPicPr>
        <p:blipFill>
          <a:blip r:embed="rId2"/>
          <a:stretch>
            <a:fillRect/>
          </a:stretch>
        </p:blipFill>
        <p:spPr>
          <a:xfrm>
            <a:off x="0" y="140560"/>
            <a:ext cx="8230313" cy="1249788"/>
          </a:xfrm>
          <a:prstGeom prst="rect">
            <a:avLst/>
          </a:prstGeom>
        </p:spPr>
      </p:pic>
      <p:graphicFrame>
        <p:nvGraphicFramePr>
          <p:cNvPr id="3" name="Схема 2">
            <a:extLst>
              <a:ext uri="{FF2B5EF4-FFF2-40B4-BE49-F238E27FC236}">
                <a16:creationId xmlns:a16="http://schemas.microsoft.com/office/drawing/2014/main" id="{60A39DDC-6CDA-4E83-877A-CE8E8485F4C9}"/>
              </a:ext>
            </a:extLst>
          </p:cNvPr>
          <p:cNvGraphicFramePr/>
          <p:nvPr>
            <p:extLst>
              <p:ext uri="{D42A27DB-BD31-4B8C-83A1-F6EECF244321}">
                <p14:modId xmlns:p14="http://schemas.microsoft.com/office/powerpoint/2010/main" val="3830126781"/>
              </p:ext>
            </p:extLst>
          </p:nvPr>
        </p:nvGraphicFramePr>
        <p:xfrm>
          <a:off x="457200" y="1417638"/>
          <a:ext cx="8229600" cy="47385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Рисунок 4">
            <a:extLst>
              <a:ext uri="{FF2B5EF4-FFF2-40B4-BE49-F238E27FC236}">
                <a16:creationId xmlns:a16="http://schemas.microsoft.com/office/drawing/2014/main" id="{132B71A2-2B8D-491F-88EE-13899228A0F2}"/>
              </a:ext>
            </a:extLst>
          </p:cNvPr>
          <p:cNvPicPr>
            <a:picLocks noChangeAspect="1"/>
          </p:cNvPicPr>
          <p:nvPr/>
        </p:nvPicPr>
        <p:blipFill>
          <a:blip r:embed="rId8"/>
          <a:stretch>
            <a:fillRect/>
          </a:stretch>
        </p:blipFill>
        <p:spPr>
          <a:xfrm>
            <a:off x="5940152" y="79266"/>
            <a:ext cx="1005927" cy="1005927"/>
          </a:xfrm>
          <a:prstGeom prst="rect">
            <a:avLst/>
          </a:prstGeom>
        </p:spPr>
      </p:pic>
      <p:pic>
        <p:nvPicPr>
          <p:cNvPr id="6" name="Рисунок 5">
            <a:extLst>
              <a:ext uri="{FF2B5EF4-FFF2-40B4-BE49-F238E27FC236}">
                <a16:creationId xmlns:a16="http://schemas.microsoft.com/office/drawing/2014/main" id="{F0ADB98D-DA9D-4159-9948-0FA99AED0908}"/>
              </a:ext>
            </a:extLst>
          </p:cNvPr>
          <p:cNvPicPr>
            <a:picLocks noChangeAspect="1"/>
          </p:cNvPicPr>
          <p:nvPr/>
        </p:nvPicPr>
        <p:blipFill>
          <a:blip r:embed="rId9"/>
          <a:stretch>
            <a:fillRect/>
          </a:stretch>
        </p:blipFill>
        <p:spPr>
          <a:xfrm>
            <a:off x="24346" y="0"/>
            <a:ext cx="865707" cy="749873"/>
          </a:xfrm>
          <a:prstGeom prst="rect">
            <a:avLst/>
          </a:prstGeom>
        </p:spPr>
      </p:pic>
    </p:spTree>
    <p:extLst>
      <p:ext uri="{BB962C8B-B14F-4D97-AF65-F5344CB8AC3E}">
        <p14:creationId xmlns:p14="http://schemas.microsoft.com/office/powerpoint/2010/main" val="14098254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Официальный сайт отдела образования г. Павлодар - №1 ЖОМ - ПАЙДАЛЫ АҚПАРАТ">
            <a:extLst>
              <a:ext uri="{FF2B5EF4-FFF2-40B4-BE49-F238E27FC236}">
                <a16:creationId xmlns:a16="http://schemas.microsoft.com/office/drawing/2014/main" id="{08671293-ED81-4844-87D9-568CDADED55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4972" t="14886" b="6935"/>
          <a:stretch/>
        </p:blipFill>
        <p:spPr bwMode="auto">
          <a:xfrm>
            <a:off x="80136" y="3161977"/>
            <a:ext cx="4721537" cy="3591482"/>
          </a:xfrm>
          <a:prstGeom prst="rect">
            <a:avLst/>
          </a:prstGeom>
          <a:noFill/>
          <a:extLst>
            <a:ext uri="{909E8E84-426E-40DD-AFC4-6F175D3DCCD1}">
              <a14:hiddenFill xmlns:a14="http://schemas.microsoft.com/office/drawing/2010/main">
                <a:solidFill>
                  <a:srgbClr val="FFFFFF"/>
                </a:solidFill>
              </a14:hiddenFill>
            </a:ext>
          </a:extLst>
        </p:spPr>
      </p:pic>
      <p:sp>
        <p:nvSpPr>
          <p:cNvPr id="3" name="Овал 2">
            <a:extLst>
              <a:ext uri="{FF2B5EF4-FFF2-40B4-BE49-F238E27FC236}">
                <a16:creationId xmlns:a16="http://schemas.microsoft.com/office/drawing/2014/main" id="{D2E3BFE7-3AD5-4F26-9523-97A6071DD3ED}"/>
              </a:ext>
            </a:extLst>
          </p:cNvPr>
          <p:cNvSpPr/>
          <p:nvPr/>
        </p:nvSpPr>
        <p:spPr>
          <a:xfrm>
            <a:off x="5721552" y="1670274"/>
            <a:ext cx="1800200" cy="122413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kk-KZ" sz="4000" dirty="0">
                <a:latin typeface="Times New Roman" panose="02020603050405020304" pitchFamily="18" charset="0"/>
                <a:cs typeface="Times New Roman" panose="02020603050405020304" pitchFamily="18" charset="0"/>
              </a:rPr>
              <a:t>-</a:t>
            </a:r>
            <a:r>
              <a:rPr lang="kk-KZ" sz="4000" dirty="0" err="1">
                <a:latin typeface="Times New Roman" panose="02020603050405020304" pitchFamily="18" charset="0"/>
                <a:cs typeface="Times New Roman" panose="02020603050405020304" pitchFamily="18" charset="0"/>
              </a:rPr>
              <a:t>шы</a:t>
            </a:r>
            <a:endParaRPr lang="ru-KZ" sz="4000" dirty="0">
              <a:latin typeface="Times New Roman" panose="02020603050405020304" pitchFamily="18" charset="0"/>
              <a:cs typeface="Times New Roman" panose="02020603050405020304" pitchFamily="18" charset="0"/>
            </a:endParaRPr>
          </a:p>
        </p:txBody>
      </p:sp>
      <p:sp>
        <p:nvSpPr>
          <p:cNvPr id="4" name="Овал 3">
            <a:extLst>
              <a:ext uri="{FF2B5EF4-FFF2-40B4-BE49-F238E27FC236}">
                <a16:creationId xmlns:a16="http://schemas.microsoft.com/office/drawing/2014/main" id="{6174AC0C-0350-4EB4-9E4D-A256CFE015E5}"/>
              </a:ext>
            </a:extLst>
          </p:cNvPr>
          <p:cNvSpPr/>
          <p:nvPr/>
        </p:nvSpPr>
        <p:spPr>
          <a:xfrm>
            <a:off x="6624544" y="3824360"/>
            <a:ext cx="1800200" cy="122413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kk-KZ" sz="4400" dirty="0">
                <a:latin typeface="Times New Roman" panose="02020603050405020304" pitchFamily="18" charset="0"/>
                <a:cs typeface="Times New Roman" panose="02020603050405020304" pitchFamily="18" charset="0"/>
              </a:rPr>
              <a:t>-</a:t>
            </a:r>
            <a:r>
              <a:rPr lang="kk-KZ" sz="4400" dirty="0" err="1">
                <a:latin typeface="Times New Roman" panose="02020603050405020304" pitchFamily="18" charset="0"/>
                <a:cs typeface="Times New Roman" panose="02020603050405020304" pitchFamily="18" charset="0"/>
              </a:rPr>
              <a:t>ші</a:t>
            </a:r>
            <a:endParaRPr lang="ru-KZ" sz="4400" dirty="0">
              <a:latin typeface="Times New Roman" panose="02020603050405020304" pitchFamily="18" charset="0"/>
              <a:cs typeface="Times New Roman" panose="02020603050405020304" pitchFamily="18" charset="0"/>
            </a:endParaRPr>
          </a:p>
        </p:txBody>
      </p:sp>
      <p:cxnSp>
        <p:nvCxnSpPr>
          <p:cNvPr id="6" name="Прямая со стрелкой 5">
            <a:extLst>
              <a:ext uri="{FF2B5EF4-FFF2-40B4-BE49-F238E27FC236}">
                <a16:creationId xmlns:a16="http://schemas.microsoft.com/office/drawing/2014/main" id="{7F90C75A-4683-4A67-9AFE-7A83C6A3206E}"/>
              </a:ext>
            </a:extLst>
          </p:cNvPr>
          <p:cNvCxnSpPr>
            <a:cxnSpLocks/>
          </p:cNvCxnSpPr>
          <p:nvPr/>
        </p:nvCxnSpPr>
        <p:spPr>
          <a:xfrm flipH="1" flipV="1">
            <a:off x="4633650" y="1499620"/>
            <a:ext cx="1223301" cy="441422"/>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7" name="Прямая со стрелкой 6">
            <a:extLst>
              <a:ext uri="{FF2B5EF4-FFF2-40B4-BE49-F238E27FC236}">
                <a16:creationId xmlns:a16="http://schemas.microsoft.com/office/drawing/2014/main" id="{908552F2-58BF-46DA-A07D-330832204018}"/>
              </a:ext>
            </a:extLst>
          </p:cNvPr>
          <p:cNvCxnSpPr>
            <a:cxnSpLocks/>
            <a:stCxn id="4" idx="3"/>
          </p:cNvCxnSpPr>
          <p:nvPr/>
        </p:nvCxnSpPr>
        <p:spPr>
          <a:xfrm flipH="1">
            <a:off x="5552492" y="4869225"/>
            <a:ext cx="1335685" cy="673195"/>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8" name="Прямая со стрелкой 7">
            <a:extLst>
              <a:ext uri="{FF2B5EF4-FFF2-40B4-BE49-F238E27FC236}">
                <a16:creationId xmlns:a16="http://schemas.microsoft.com/office/drawing/2014/main" id="{3F686111-C097-4687-BC36-DC2923422C44}"/>
              </a:ext>
            </a:extLst>
          </p:cNvPr>
          <p:cNvCxnSpPr>
            <a:cxnSpLocks/>
          </p:cNvCxnSpPr>
          <p:nvPr/>
        </p:nvCxnSpPr>
        <p:spPr>
          <a:xfrm flipH="1">
            <a:off x="5409297" y="4703995"/>
            <a:ext cx="1306882" cy="258281"/>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9" name="Прямая со стрелкой 8">
            <a:extLst>
              <a:ext uri="{FF2B5EF4-FFF2-40B4-BE49-F238E27FC236}">
                <a16:creationId xmlns:a16="http://schemas.microsoft.com/office/drawing/2014/main" id="{83BF3497-850A-4ECD-9478-835283FDC1C5}"/>
              </a:ext>
            </a:extLst>
          </p:cNvPr>
          <p:cNvCxnSpPr>
            <a:cxnSpLocks/>
            <a:stCxn id="4" idx="2"/>
          </p:cNvCxnSpPr>
          <p:nvPr/>
        </p:nvCxnSpPr>
        <p:spPr>
          <a:xfrm flipH="1" flipV="1">
            <a:off x="5292080" y="4364756"/>
            <a:ext cx="1332464" cy="71672"/>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10" name="Прямая со стрелкой 9">
            <a:extLst>
              <a:ext uri="{FF2B5EF4-FFF2-40B4-BE49-F238E27FC236}">
                <a16:creationId xmlns:a16="http://schemas.microsoft.com/office/drawing/2014/main" id="{35E0E836-D691-469D-80BC-B1E6BAE55E52}"/>
              </a:ext>
            </a:extLst>
          </p:cNvPr>
          <p:cNvCxnSpPr>
            <a:cxnSpLocks/>
          </p:cNvCxnSpPr>
          <p:nvPr/>
        </p:nvCxnSpPr>
        <p:spPr>
          <a:xfrm flipH="1" flipV="1">
            <a:off x="5448551" y="3824147"/>
            <a:ext cx="1320358" cy="299704"/>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11" name="Прямая со стрелкой 10">
            <a:extLst>
              <a:ext uri="{FF2B5EF4-FFF2-40B4-BE49-F238E27FC236}">
                <a16:creationId xmlns:a16="http://schemas.microsoft.com/office/drawing/2014/main" id="{2719ED12-0AA9-4172-99EE-4D2727092B17}"/>
              </a:ext>
            </a:extLst>
          </p:cNvPr>
          <p:cNvCxnSpPr>
            <a:cxnSpLocks/>
          </p:cNvCxnSpPr>
          <p:nvPr/>
        </p:nvCxnSpPr>
        <p:spPr>
          <a:xfrm flipH="1" flipV="1">
            <a:off x="4388572" y="1867439"/>
            <a:ext cx="1343783" cy="229664"/>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12" name="Прямая со стрелкой 11">
            <a:extLst>
              <a:ext uri="{FF2B5EF4-FFF2-40B4-BE49-F238E27FC236}">
                <a16:creationId xmlns:a16="http://schemas.microsoft.com/office/drawing/2014/main" id="{0DACC42D-EAB9-4871-B483-CEC714FF5657}"/>
              </a:ext>
            </a:extLst>
          </p:cNvPr>
          <p:cNvCxnSpPr>
            <a:cxnSpLocks/>
          </p:cNvCxnSpPr>
          <p:nvPr/>
        </p:nvCxnSpPr>
        <p:spPr>
          <a:xfrm flipH="1">
            <a:off x="4122709" y="2280709"/>
            <a:ext cx="1579984" cy="0"/>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13" name="Прямая со стрелкой 12">
            <a:extLst>
              <a:ext uri="{FF2B5EF4-FFF2-40B4-BE49-F238E27FC236}">
                <a16:creationId xmlns:a16="http://schemas.microsoft.com/office/drawing/2014/main" id="{3B36C49D-2A4E-427A-886F-50FBE2B9D536}"/>
              </a:ext>
            </a:extLst>
          </p:cNvPr>
          <p:cNvCxnSpPr>
            <a:cxnSpLocks/>
          </p:cNvCxnSpPr>
          <p:nvPr/>
        </p:nvCxnSpPr>
        <p:spPr>
          <a:xfrm flipH="1">
            <a:off x="4246287" y="2509505"/>
            <a:ext cx="1520717" cy="226035"/>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14" name="Прямая со стрелкой 13">
            <a:extLst>
              <a:ext uri="{FF2B5EF4-FFF2-40B4-BE49-F238E27FC236}">
                <a16:creationId xmlns:a16="http://schemas.microsoft.com/office/drawing/2014/main" id="{358CB990-F6FF-4A5F-BF30-DFA42396B931}"/>
              </a:ext>
            </a:extLst>
          </p:cNvPr>
          <p:cNvCxnSpPr>
            <a:cxnSpLocks/>
            <a:stCxn id="3" idx="3"/>
          </p:cNvCxnSpPr>
          <p:nvPr/>
        </p:nvCxnSpPr>
        <p:spPr>
          <a:xfrm flipH="1">
            <a:off x="4713440" y="2715139"/>
            <a:ext cx="1271745" cy="429674"/>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28" name="Заголовок 27">
            <a:extLst>
              <a:ext uri="{FF2B5EF4-FFF2-40B4-BE49-F238E27FC236}">
                <a16:creationId xmlns:a16="http://schemas.microsoft.com/office/drawing/2014/main" id="{FE1D5C55-0DB8-4D58-9327-F5F71C4409FF}"/>
              </a:ext>
            </a:extLst>
          </p:cNvPr>
          <p:cNvSpPr>
            <a:spLocks noGrp="1"/>
          </p:cNvSpPr>
          <p:nvPr>
            <p:ph type="title"/>
          </p:nvPr>
        </p:nvSpPr>
        <p:spPr>
          <a:xfrm>
            <a:off x="5178896" y="114949"/>
            <a:ext cx="3826768" cy="830997"/>
          </a:xfrm>
          <a:prstGeom prst="rect">
            <a:avLst/>
          </a:prstGeom>
        </p:spPr>
        <p:txBody>
          <a:bodyPr wrap="square">
            <a:spAutoFit/>
          </a:bodyPr>
          <a:lstStyle/>
          <a:p>
            <a:pPr algn="ctr"/>
            <a:r>
              <a:rPr lang="ru-RU" sz="1600" b="1" dirty="0" err="1">
                <a:solidFill>
                  <a:srgbClr val="0070C0"/>
                </a:solidFill>
                <a:latin typeface="Times New Roman" pitchFamily="18" charset="0"/>
                <a:cs typeface="Times New Roman" pitchFamily="18" charset="0"/>
              </a:rPr>
              <a:t>Қазақ</a:t>
            </a:r>
            <a:r>
              <a:rPr lang="ru-RU" sz="1600" b="1" dirty="0">
                <a:solidFill>
                  <a:srgbClr val="0070C0"/>
                </a:solidFill>
                <a:latin typeface="Times New Roman" pitchFamily="18" charset="0"/>
                <a:cs typeface="Times New Roman" pitchFamily="18" charset="0"/>
              </a:rPr>
              <a:t> </a:t>
            </a:r>
            <a:r>
              <a:rPr lang="ru-RU" sz="1600" b="1" dirty="0" err="1">
                <a:solidFill>
                  <a:srgbClr val="0070C0"/>
                </a:solidFill>
                <a:latin typeface="Times New Roman" pitchFamily="18" charset="0"/>
                <a:cs typeface="Times New Roman" pitchFamily="18" charset="0"/>
              </a:rPr>
              <a:t>тілі</a:t>
            </a:r>
            <a:r>
              <a:rPr lang="ru-RU" sz="1600" b="1" dirty="0">
                <a:solidFill>
                  <a:srgbClr val="0070C0"/>
                </a:solidFill>
                <a:latin typeface="Times New Roman" pitchFamily="18" charset="0"/>
                <a:cs typeface="Times New Roman" pitchFamily="18" charset="0"/>
              </a:rPr>
              <a:t> 4 </a:t>
            </a:r>
            <a:r>
              <a:rPr lang="ru-RU" sz="1600" b="1" dirty="0" err="1">
                <a:solidFill>
                  <a:srgbClr val="0070C0"/>
                </a:solidFill>
                <a:latin typeface="Times New Roman" pitchFamily="18" charset="0"/>
                <a:cs typeface="Times New Roman" pitchFamily="18" charset="0"/>
              </a:rPr>
              <a:t>сынып</a:t>
            </a:r>
            <a:r>
              <a:rPr lang="ru-RU" sz="1600" b="1" dirty="0">
                <a:solidFill>
                  <a:srgbClr val="0070C0"/>
                </a:solidFill>
                <a:latin typeface="Times New Roman" pitchFamily="18" charset="0"/>
                <a:cs typeface="Times New Roman" pitchFamily="18" charset="0"/>
              </a:rPr>
              <a:t> ІІІ-</a:t>
            </a:r>
            <a:r>
              <a:rPr lang="ru-RU" sz="1600" b="1" dirty="0" err="1">
                <a:solidFill>
                  <a:srgbClr val="0070C0"/>
                </a:solidFill>
                <a:latin typeface="Times New Roman" pitchFamily="18" charset="0"/>
                <a:cs typeface="Times New Roman" pitchFamily="18" charset="0"/>
              </a:rPr>
              <a:t>тоқсан</a:t>
            </a:r>
            <a:br>
              <a:rPr lang="ru-RU" sz="1600" b="1" dirty="0">
                <a:solidFill>
                  <a:srgbClr val="0070C0"/>
                </a:solidFill>
                <a:latin typeface="Times New Roman" pitchFamily="18" charset="0"/>
                <a:cs typeface="Times New Roman" pitchFamily="18" charset="0"/>
              </a:rPr>
            </a:br>
            <a:r>
              <a:rPr lang="ru-RU" sz="1600" b="1" dirty="0" err="1">
                <a:solidFill>
                  <a:srgbClr val="0070C0"/>
                </a:solidFill>
                <a:latin typeface="Times New Roman" pitchFamily="18" charset="0"/>
                <a:cs typeface="Times New Roman" pitchFamily="18" charset="0"/>
              </a:rPr>
              <a:t>Бөлім</a:t>
            </a:r>
            <a:r>
              <a:rPr lang="ru-RU" sz="1600" b="1" dirty="0">
                <a:solidFill>
                  <a:srgbClr val="0070C0"/>
                </a:solidFill>
                <a:latin typeface="Times New Roman" pitchFamily="18" charset="0"/>
                <a:cs typeface="Times New Roman" pitchFamily="18" charset="0"/>
              </a:rPr>
              <a:t> </a:t>
            </a:r>
            <a:r>
              <a:rPr lang="ru-RU" sz="1600" b="1" dirty="0" err="1">
                <a:solidFill>
                  <a:srgbClr val="0070C0"/>
                </a:solidFill>
                <a:latin typeface="Times New Roman" pitchFamily="18" charset="0"/>
                <a:cs typeface="Times New Roman" pitchFamily="18" charset="0"/>
              </a:rPr>
              <a:t>атауы</a:t>
            </a:r>
            <a:r>
              <a:rPr lang="ru-RU" sz="1600" b="1" dirty="0">
                <a:solidFill>
                  <a:srgbClr val="0070C0"/>
                </a:solidFill>
                <a:latin typeface="Times New Roman" pitchFamily="18" charset="0"/>
                <a:cs typeface="Times New Roman" pitchFamily="18" charset="0"/>
              </a:rPr>
              <a:t>: </a:t>
            </a:r>
            <a:r>
              <a:rPr lang="ru-RU" sz="1600" b="1" dirty="0" err="1">
                <a:solidFill>
                  <a:srgbClr val="0070C0"/>
                </a:solidFill>
                <a:latin typeface="Times New Roman" pitchFamily="18" charset="0"/>
                <a:cs typeface="Times New Roman" pitchFamily="18" charset="0"/>
              </a:rPr>
              <a:t>Табиғат</a:t>
            </a:r>
            <a:r>
              <a:rPr lang="ru-RU" sz="1600" b="1" dirty="0">
                <a:solidFill>
                  <a:srgbClr val="0070C0"/>
                </a:solidFill>
                <a:latin typeface="Times New Roman" pitchFamily="18" charset="0"/>
                <a:cs typeface="Times New Roman" pitchFamily="18" charset="0"/>
              </a:rPr>
              <a:t> </a:t>
            </a:r>
            <a:r>
              <a:rPr lang="ru-RU" sz="1600" b="1" dirty="0" err="1">
                <a:solidFill>
                  <a:srgbClr val="0070C0"/>
                </a:solidFill>
                <a:latin typeface="Times New Roman" pitchFamily="18" charset="0"/>
                <a:cs typeface="Times New Roman" pitchFamily="18" charset="0"/>
              </a:rPr>
              <a:t>құбылыстары</a:t>
            </a:r>
            <a:endParaRPr lang="ru-RU" sz="1600" b="1" dirty="0">
              <a:solidFill>
                <a:srgbClr val="0070C0"/>
              </a:solidFill>
              <a:latin typeface="Times New Roman" pitchFamily="18" charset="0"/>
              <a:cs typeface="Times New Roman" pitchFamily="18" charset="0"/>
            </a:endParaRPr>
          </a:p>
          <a:p>
            <a:pPr algn="ctr"/>
            <a:r>
              <a:rPr lang="ru-RU" sz="1600" b="1" dirty="0">
                <a:solidFill>
                  <a:srgbClr val="0070C0"/>
                </a:solidFill>
                <a:latin typeface="Times New Roman" panose="02020603050405020304" pitchFamily="18" charset="0"/>
              </a:rPr>
              <a:t>24-жаттығу  </a:t>
            </a:r>
            <a:r>
              <a:rPr lang="kk-KZ" sz="1600" b="1" dirty="0">
                <a:solidFill>
                  <a:srgbClr val="0070C0"/>
                </a:solidFill>
                <a:latin typeface="Times New Roman" pitchFamily="18" charset="0"/>
                <a:cs typeface="Times New Roman" pitchFamily="18" charset="0"/>
              </a:rPr>
              <a:t>14 бет</a:t>
            </a:r>
            <a:endParaRPr lang="ru-RU" sz="1600" b="1" dirty="0">
              <a:solidFill>
                <a:srgbClr val="0070C0"/>
              </a:solidFill>
              <a:latin typeface="Times New Roman" pitchFamily="18" charset="0"/>
              <a:cs typeface="Times New Roman" pitchFamily="18" charset="0"/>
            </a:endParaRPr>
          </a:p>
        </p:txBody>
      </p:sp>
      <p:sp>
        <p:nvSpPr>
          <p:cNvPr id="30" name="Заголовок 1">
            <a:extLst>
              <a:ext uri="{FF2B5EF4-FFF2-40B4-BE49-F238E27FC236}">
                <a16:creationId xmlns:a16="http://schemas.microsoft.com/office/drawing/2014/main" id="{D835E036-6DAC-4BE9-A009-1FD15E49A50C}"/>
              </a:ext>
            </a:extLst>
          </p:cNvPr>
          <p:cNvSpPr txBox="1">
            <a:spLocks/>
          </p:cNvSpPr>
          <p:nvPr/>
        </p:nvSpPr>
        <p:spPr>
          <a:xfrm>
            <a:off x="687760" y="4436428"/>
            <a:ext cx="3024336" cy="1331497"/>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k-KZ" sz="2800" b="1" dirty="0">
                <a:latin typeface="Times New Roman" panose="02020603050405020304" pitchFamily="18" charset="0"/>
                <a:cs typeface="Times New Roman" panose="02020603050405020304" pitchFamily="18" charset="0"/>
              </a:rPr>
              <a:t>Мүсін, дойбы, сауын, егін, мал, би, жылқы, күй, сиқыр.</a:t>
            </a:r>
            <a:endParaRPr lang="ru-KZ" sz="2800" b="1" dirty="0">
              <a:latin typeface="Times New Roman" panose="02020603050405020304" pitchFamily="18" charset="0"/>
              <a:cs typeface="Times New Roman" panose="02020603050405020304" pitchFamily="18" charset="0"/>
            </a:endParaRPr>
          </a:p>
        </p:txBody>
      </p:sp>
      <p:pic>
        <p:nvPicPr>
          <p:cNvPr id="32" name="Рисунок 31">
            <a:extLst>
              <a:ext uri="{FF2B5EF4-FFF2-40B4-BE49-F238E27FC236}">
                <a16:creationId xmlns:a16="http://schemas.microsoft.com/office/drawing/2014/main" id="{768ECF51-453D-4147-9513-25E222FCCC3E}"/>
              </a:ext>
            </a:extLst>
          </p:cNvPr>
          <p:cNvPicPr>
            <a:picLocks noChangeAspect="1"/>
          </p:cNvPicPr>
          <p:nvPr/>
        </p:nvPicPr>
        <p:blipFill>
          <a:blip r:embed="rId3"/>
          <a:stretch>
            <a:fillRect/>
          </a:stretch>
        </p:blipFill>
        <p:spPr>
          <a:xfrm>
            <a:off x="24346" y="0"/>
            <a:ext cx="865707" cy="749873"/>
          </a:xfrm>
          <a:prstGeom prst="rect">
            <a:avLst/>
          </a:prstGeom>
        </p:spPr>
      </p:pic>
      <p:sp>
        <p:nvSpPr>
          <p:cNvPr id="43" name="TextBox 42">
            <a:extLst>
              <a:ext uri="{FF2B5EF4-FFF2-40B4-BE49-F238E27FC236}">
                <a16:creationId xmlns:a16="http://schemas.microsoft.com/office/drawing/2014/main" id="{C51B20D1-E2B3-4812-A4A3-A4059BF97D23}"/>
              </a:ext>
            </a:extLst>
          </p:cNvPr>
          <p:cNvSpPr txBox="1"/>
          <p:nvPr/>
        </p:nvSpPr>
        <p:spPr>
          <a:xfrm>
            <a:off x="115174" y="1156905"/>
            <a:ext cx="4303059" cy="1487587"/>
          </a:xfrm>
          <a:prstGeom prst="rect">
            <a:avLst/>
          </a:prstGeom>
          <a:noFill/>
        </p:spPr>
        <p:txBody>
          <a:bodyPr wrap="square">
            <a:spAutoFit/>
          </a:bodyPr>
          <a:lstStyle/>
          <a:p>
            <a:pPr marL="0" marR="0" indent="0">
              <a:spcBef>
                <a:spcPts val="100"/>
              </a:spcBef>
              <a:spcAft>
                <a:spcPts val="100"/>
              </a:spcAft>
            </a:pPr>
            <a:r>
              <a:rPr lang="ru-RU" sz="1800" b="1" dirty="0" err="1">
                <a:solidFill>
                  <a:srgbClr val="000000"/>
                </a:solidFill>
                <a:effectLst/>
                <a:latin typeface="Times New Roman" panose="02020603050405020304" pitchFamily="18" charset="0"/>
              </a:rPr>
              <a:t>Дескрипторлар</a:t>
            </a:r>
            <a:r>
              <a:rPr lang="ru-RU" sz="1800" b="1" dirty="0">
                <a:solidFill>
                  <a:srgbClr val="000000"/>
                </a:solidFill>
                <a:effectLst/>
                <a:latin typeface="Times New Roman" panose="02020603050405020304" pitchFamily="18" charset="0"/>
              </a:rPr>
              <a:t>:</a:t>
            </a:r>
            <a:endParaRPr lang="ru-RU" sz="1800" b="0" dirty="0">
              <a:solidFill>
                <a:srgbClr val="000000"/>
              </a:solidFill>
              <a:effectLst/>
              <a:latin typeface="Times New Roman" panose="02020603050405020304" pitchFamily="18" charset="0"/>
            </a:endParaRPr>
          </a:p>
          <a:p>
            <a:pPr marL="0" marR="0" indent="0">
              <a:spcBef>
                <a:spcPts val="100"/>
              </a:spcBef>
              <a:spcAft>
                <a:spcPts val="100"/>
              </a:spcAft>
            </a:pPr>
            <a:r>
              <a:rPr lang="ru-RU" sz="1800" b="0" dirty="0">
                <a:solidFill>
                  <a:srgbClr val="000000"/>
                </a:solidFill>
                <a:effectLst/>
                <a:latin typeface="Times New Roman" panose="02020603050405020304" pitchFamily="18" charset="0"/>
              </a:rPr>
              <a:t>- </a:t>
            </a:r>
            <a:r>
              <a:rPr lang="ru-RU" sz="1800" b="0" dirty="0" err="1">
                <a:solidFill>
                  <a:srgbClr val="000000"/>
                </a:solidFill>
                <a:effectLst/>
                <a:latin typeface="Times New Roman" panose="02020603050405020304" pitchFamily="18" charset="0"/>
              </a:rPr>
              <a:t>Сөздерді</a:t>
            </a:r>
            <a:r>
              <a:rPr lang="ru-RU" sz="1800" b="0" dirty="0">
                <a:solidFill>
                  <a:srgbClr val="000000"/>
                </a:solidFill>
                <a:effectLst/>
                <a:latin typeface="Times New Roman" panose="02020603050405020304" pitchFamily="18" charset="0"/>
              </a:rPr>
              <a:t> </a:t>
            </a:r>
            <a:r>
              <a:rPr lang="ru-RU" sz="1800" b="0" dirty="0" err="1">
                <a:solidFill>
                  <a:srgbClr val="000000"/>
                </a:solidFill>
                <a:effectLst/>
                <a:latin typeface="Times New Roman" panose="02020603050405020304" pitchFamily="18" charset="0"/>
              </a:rPr>
              <a:t>оқиды</a:t>
            </a:r>
            <a:r>
              <a:rPr lang="ru-RU" sz="1800" b="0" dirty="0">
                <a:solidFill>
                  <a:srgbClr val="000000"/>
                </a:solidFill>
                <a:effectLst/>
                <a:latin typeface="Times New Roman" panose="02020603050405020304" pitchFamily="18" charset="0"/>
              </a:rPr>
              <a:t>;</a:t>
            </a:r>
            <a:endParaRPr lang="ru-RU" sz="1200" b="0" dirty="0">
              <a:solidFill>
                <a:srgbClr val="000000"/>
              </a:solidFill>
              <a:effectLst/>
              <a:latin typeface="Times New Roman" panose="02020603050405020304" pitchFamily="18" charset="0"/>
            </a:endParaRPr>
          </a:p>
          <a:p>
            <a:pPr marL="0" marR="0" indent="0">
              <a:spcBef>
                <a:spcPts val="100"/>
              </a:spcBef>
              <a:spcAft>
                <a:spcPts val="100"/>
              </a:spcAft>
            </a:pPr>
            <a:r>
              <a:rPr lang="ru-RU" sz="1800" b="0" dirty="0">
                <a:solidFill>
                  <a:srgbClr val="000000"/>
                </a:solidFill>
                <a:effectLst/>
                <a:latin typeface="Times New Roman" panose="02020603050405020304" pitchFamily="18" charset="0"/>
              </a:rPr>
              <a:t>- </a:t>
            </a:r>
            <a:r>
              <a:rPr lang="ru-RU" sz="1800" b="0" dirty="0" err="1">
                <a:solidFill>
                  <a:srgbClr val="000000"/>
                </a:solidFill>
                <a:effectLst/>
                <a:latin typeface="Times New Roman" panose="02020603050405020304" pitchFamily="18" charset="0"/>
              </a:rPr>
              <a:t>Туынды</a:t>
            </a:r>
            <a:r>
              <a:rPr lang="ru-RU" sz="1800" b="0" dirty="0">
                <a:solidFill>
                  <a:srgbClr val="000000"/>
                </a:solidFill>
                <a:effectLst/>
                <a:latin typeface="Times New Roman" panose="02020603050405020304" pitchFamily="18" charset="0"/>
              </a:rPr>
              <a:t> </a:t>
            </a:r>
            <a:r>
              <a:rPr lang="ru-RU" sz="1800" b="0" dirty="0" err="1">
                <a:solidFill>
                  <a:srgbClr val="000000"/>
                </a:solidFill>
                <a:effectLst/>
                <a:latin typeface="Times New Roman" panose="02020603050405020304" pitchFamily="18" charset="0"/>
              </a:rPr>
              <a:t>зат</a:t>
            </a:r>
            <a:r>
              <a:rPr lang="ru-RU" sz="1800" b="0" dirty="0">
                <a:solidFill>
                  <a:srgbClr val="000000"/>
                </a:solidFill>
                <a:effectLst/>
                <a:latin typeface="Times New Roman" panose="02020603050405020304" pitchFamily="18" charset="0"/>
              </a:rPr>
              <a:t> </a:t>
            </a:r>
            <a:r>
              <a:rPr lang="ru-RU" sz="1800" b="0" dirty="0" err="1">
                <a:solidFill>
                  <a:srgbClr val="000000"/>
                </a:solidFill>
                <a:effectLst/>
                <a:latin typeface="Times New Roman" panose="02020603050405020304" pitchFamily="18" charset="0"/>
              </a:rPr>
              <a:t>есімді</a:t>
            </a:r>
            <a:r>
              <a:rPr lang="ru-RU" sz="1800" b="0" dirty="0">
                <a:solidFill>
                  <a:srgbClr val="000000"/>
                </a:solidFill>
                <a:effectLst/>
                <a:latin typeface="Times New Roman" panose="02020603050405020304" pitchFamily="18" charset="0"/>
              </a:rPr>
              <a:t> </a:t>
            </a:r>
            <a:r>
              <a:rPr lang="ru-RU" sz="1800" b="0" dirty="0" err="1">
                <a:solidFill>
                  <a:srgbClr val="000000"/>
                </a:solidFill>
                <a:effectLst/>
                <a:latin typeface="Times New Roman" panose="02020603050405020304" pitchFamily="18" charset="0"/>
              </a:rPr>
              <a:t>табады</a:t>
            </a:r>
            <a:r>
              <a:rPr lang="ru-RU" sz="1800" b="0" dirty="0">
                <a:solidFill>
                  <a:srgbClr val="000000"/>
                </a:solidFill>
                <a:effectLst/>
                <a:latin typeface="Times New Roman" panose="02020603050405020304" pitchFamily="18" charset="0"/>
              </a:rPr>
              <a:t>;</a:t>
            </a:r>
            <a:endParaRPr lang="ru-RU" sz="1200" b="0" dirty="0">
              <a:solidFill>
                <a:srgbClr val="000000"/>
              </a:solidFill>
              <a:effectLst/>
              <a:latin typeface="Times New Roman" panose="02020603050405020304" pitchFamily="18" charset="0"/>
            </a:endParaRPr>
          </a:p>
          <a:p>
            <a:pPr marL="0" marR="0" indent="0">
              <a:spcBef>
                <a:spcPts val="100"/>
              </a:spcBef>
              <a:spcAft>
                <a:spcPts val="100"/>
              </a:spcAft>
            </a:pPr>
            <a:r>
              <a:rPr lang="ru-RU" sz="1200" dirty="0">
                <a:solidFill>
                  <a:srgbClr val="000000"/>
                </a:solidFill>
                <a:latin typeface="Times New Roman" panose="02020603050405020304" pitchFamily="18" charset="0"/>
              </a:rPr>
              <a:t>- -</a:t>
            </a:r>
            <a:r>
              <a:rPr lang="ru-RU" sz="1800" b="0" dirty="0" err="1">
                <a:solidFill>
                  <a:srgbClr val="000000"/>
                </a:solidFill>
                <a:effectLst/>
                <a:latin typeface="Times New Roman" panose="02020603050405020304" pitchFamily="18" charset="0"/>
              </a:rPr>
              <a:t>шы</a:t>
            </a:r>
            <a:r>
              <a:rPr lang="ru-RU" sz="1800" b="0" dirty="0">
                <a:solidFill>
                  <a:srgbClr val="000000"/>
                </a:solidFill>
                <a:effectLst/>
                <a:latin typeface="Times New Roman" panose="02020603050405020304" pitchFamily="18" charset="0"/>
              </a:rPr>
              <a:t>, -</a:t>
            </a:r>
            <a:r>
              <a:rPr lang="ru-RU" sz="1800" b="0" dirty="0" err="1">
                <a:solidFill>
                  <a:srgbClr val="000000"/>
                </a:solidFill>
                <a:effectLst/>
                <a:latin typeface="Times New Roman" panose="02020603050405020304" pitchFamily="18" charset="0"/>
              </a:rPr>
              <a:t>ші</a:t>
            </a:r>
            <a:r>
              <a:rPr lang="ru-RU" sz="1800" b="0" dirty="0">
                <a:solidFill>
                  <a:srgbClr val="000000"/>
                </a:solidFill>
                <a:effectLst/>
                <a:latin typeface="Times New Roman" panose="02020603050405020304" pitchFamily="18" charset="0"/>
              </a:rPr>
              <a:t> </a:t>
            </a:r>
            <a:r>
              <a:rPr lang="ru-RU" sz="1800" b="0" dirty="0" err="1">
                <a:solidFill>
                  <a:srgbClr val="000000"/>
                </a:solidFill>
                <a:effectLst/>
                <a:latin typeface="Times New Roman" panose="02020603050405020304" pitchFamily="18" charset="0"/>
              </a:rPr>
              <a:t>жұрнақтарын</a:t>
            </a:r>
            <a:r>
              <a:rPr lang="ru-RU" sz="1800" b="0" dirty="0">
                <a:solidFill>
                  <a:srgbClr val="000000"/>
                </a:solidFill>
                <a:effectLst/>
                <a:latin typeface="Times New Roman" panose="02020603050405020304" pitchFamily="18" charset="0"/>
              </a:rPr>
              <a:t> </a:t>
            </a:r>
            <a:r>
              <a:rPr lang="ru-RU" sz="1800" b="0" dirty="0" err="1">
                <a:solidFill>
                  <a:srgbClr val="000000"/>
                </a:solidFill>
                <a:effectLst/>
                <a:latin typeface="Times New Roman" panose="02020603050405020304" pitchFamily="18" charset="0"/>
              </a:rPr>
              <a:t>дұрыс</a:t>
            </a:r>
            <a:r>
              <a:rPr lang="ru-RU" dirty="0">
                <a:solidFill>
                  <a:srgbClr val="000000"/>
                </a:solidFill>
                <a:latin typeface="Times New Roman" panose="02020603050405020304" pitchFamily="18" charset="0"/>
              </a:rPr>
              <a:t> </a:t>
            </a:r>
            <a:r>
              <a:rPr lang="ru-RU" sz="1800" b="0" dirty="0" err="1">
                <a:solidFill>
                  <a:srgbClr val="000000"/>
                </a:solidFill>
                <a:effectLst/>
                <a:latin typeface="Times New Roman" panose="02020603050405020304" pitchFamily="18" charset="0"/>
              </a:rPr>
              <a:t>жалғайды</a:t>
            </a:r>
            <a:r>
              <a:rPr lang="ru-RU" sz="1800" b="0" dirty="0">
                <a:solidFill>
                  <a:srgbClr val="000000"/>
                </a:solidFill>
                <a:effectLst/>
                <a:latin typeface="Times New Roman" panose="02020603050405020304" pitchFamily="18" charset="0"/>
              </a:rPr>
              <a:t>;</a:t>
            </a:r>
            <a:endParaRPr lang="ru-RU" sz="1200" b="0" dirty="0">
              <a:solidFill>
                <a:srgbClr val="000000"/>
              </a:solidFill>
              <a:effectLst/>
              <a:latin typeface="Times New Roman" panose="02020603050405020304" pitchFamily="18" charset="0"/>
            </a:endParaRPr>
          </a:p>
          <a:p>
            <a:pPr marL="0" marR="0" indent="0">
              <a:spcBef>
                <a:spcPts val="100"/>
              </a:spcBef>
              <a:spcAft>
                <a:spcPts val="100"/>
              </a:spcAft>
            </a:pPr>
            <a:r>
              <a:rPr lang="ru-RU" sz="1200" b="0" dirty="0">
                <a:solidFill>
                  <a:srgbClr val="000000"/>
                </a:solidFill>
                <a:effectLst/>
                <a:latin typeface="Times New Roman" panose="02020603050405020304" pitchFamily="18" charset="0"/>
              </a:rPr>
              <a:t> </a:t>
            </a:r>
          </a:p>
        </p:txBody>
      </p:sp>
    </p:spTree>
    <p:extLst>
      <p:ext uri="{BB962C8B-B14F-4D97-AF65-F5344CB8AC3E}">
        <p14:creationId xmlns:p14="http://schemas.microsoft.com/office/powerpoint/2010/main" val="24592083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EF394EC-1BB8-4E5A-BACB-82C92EC4DFDE}"/>
              </a:ext>
            </a:extLst>
          </p:cNvPr>
          <p:cNvSpPr txBox="1"/>
          <p:nvPr/>
        </p:nvSpPr>
        <p:spPr>
          <a:xfrm>
            <a:off x="3275856" y="1064250"/>
            <a:ext cx="4806280" cy="4729500"/>
          </a:xfrm>
          <a:prstGeom prst="rect">
            <a:avLst/>
          </a:prstGeom>
          <a:noFill/>
        </p:spPr>
        <p:txBody>
          <a:bodyPr wrap="square">
            <a:spAutoFit/>
          </a:bodyPr>
          <a:lstStyle/>
          <a:p>
            <a:pPr marL="0" marR="0" indent="0">
              <a:spcBef>
                <a:spcPts val="100"/>
              </a:spcBef>
              <a:spcAft>
                <a:spcPts val="100"/>
              </a:spcAft>
            </a:pPr>
            <a:r>
              <a:rPr lang="ru-RU" sz="3200" b="1" dirty="0">
                <a:solidFill>
                  <a:srgbClr val="000000"/>
                </a:solidFill>
                <a:effectLst/>
                <a:latin typeface="Times New Roman" panose="02020603050405020304" pitchFamily="18" charset="0"/>
              </a:rPr>
              <a:t>Мүсін+ші</a:t>
            </a:r>
            <a:endParaRPr lang="ru-RU" sz="2000" b="1" dirty="0">
              <a:solidFill>
                <a:srgbClr val="000000"/>
              </a:solidFill>
              <a:effectLst/>
              <a:latin typeface="Times New Roman" panose="02020603050405020304" pitchFamily="18" charset="0"/>
            </a:endParaRPr>
          </a:p>
          <a:p>
            <a:pPr marL="0" marR="0" indent="0">
              <a:spcBef>
                <a:spcPts val="100"/>
              </a:spcBef>
              <a:spcAft>
                <a:spcPts val="100"/>
              </a:spcAft>
            </a:pPr>
            <a:r>
              <a:rPr lang="ru-RU" sz="3200" b="1" dirty="0" err="1">
                <a:solidFill>
                  <a:srgbClr val="000000"/>
                </a:solidFill>
                <a:effectLst/>
                <a:latin typeface="Times New Roman" panose="02020603050405020304" pitchFamily="18" charset="0"/>
              </a:rPr>
              <a:t>дойбы+шы</a:t>
            </a:r>
            <a:endParaRPr lang="ru-RU" sz="2000" b="1" dirty="0">
              <a:solidFill>
                <a:srgbClr val="000000"/>
              </a:solidFill>
              <a:effectLst/>
              <a:latin typeface="Times New Roman" panose="02020603050405020304" pitchFamily="18" charset="0"/>
            </a:endParaRPr>
          </a:p>
          <a:p>
            <a:pPr marL="0" marR="0" indent="0">
              <a:spcBef>
                <a:spcPts val="100"/>
              </a:spcBef>
              <a:spcAft>
                <a:spcPts val="100"/>
              </a:spcAft>
            </a:pPr>
            <a:r>
              <a:rPr lang="ru-RU" sz="3200" b="1" dirty="0" err="1">
                <a:solidFill>
                  <a:srgbClr val="000000"/>
                </a:solidFill>
                <a:effectLst/>
                <a:latin typeface="Times New Roman" panose="02020603050405020304" pitchFamily="18" charset="0"/>
              </a:rPr>
              <a:t>сауын+шы</a:t>
            </a:r>
            <a:endParaRPr lang="ru-RU" sz="2000" b="1" dirty="0">
              <a:solidFill>
                <a:srgbClr val="000000"/>
              </a:solidFill>
              <a:effectLst/>
              <a:latin typeface="Times New Roman" panose="02020603050405020304" pitchFamily="18" charset="0"/>
            </a:endParaRPr>
          </a:p>
          <a:p>
            <a:pPr marL="0" marR="0" indent="0">
              <a:spcBef>
                <a:spcPts val="100"/>
              </a:spcBef>
              <a:spcAft>
                <a:spcPts val="100"/>
              </a:spcAft>
            </a:pPr>
            <a:r>
              <a:rPr lang="ru-RU" sz="3200" b="1" dirty="0" err="1">
                <a:solidFill>
                  <a:srgbClr val="000000"/>
                </a:solidFill>
                <a:effectLst/>
                <a:latin typeface="Times New Roman" panose="02020603050405020304" pitchFamily="18" charset="0"/>
              </a:rPr>
              <a:t>егін+ші</a:t>
            </a:r>
            <a:endParaRPr lang="ru-RU" sz="2000" b="1" dirty="0">
              <a:solidFill>
                <a:srgbClr val="000000"/>
              </a:solidFill>
              <a:effectLst/>
              <a:latin typeface="Times New Roman" panose="02020603050405020304" pitchFamily="18" charset="0"/>
            </a:endParaRPr>
          </a:p>
          <a:p>
            <a:pPr marL="0" marR="0" indent="0">
              <a:spcBef>
                <a:spcPts val="100"/>
              </a:spcBef>
              <a:spcAft>
                <a:spcPts val="100"/>
              </a:spcAft>
            </a:pPr>
            <a:r>
              <a:rPr lang="ru-RU" sz="3200" b="1" dirty="0" err="1">
                <a:solidFill>
                  <a:srgbClr val="000000"/>
                </a:solidFill>
                <a:effectLst/>
                <a:latin typeface="Times New Roman" panose="02020603050405020304" pitchFamily="18" charset="0"/>
              </a:rPr>
              <a:t>мал+шы</a:t>
            </a:r>
            <a:endParaRPr lang="ru-RU" sz="2000" b="1" dirty="0">
              <a:solidFill>
                <a:srgbClr val="000000"/>
              </a:solidFill>
              <a:effectLst/>
              <a:latin typeface="Times New Roman" panose="02020603050405020304" pitchFamily="18" charset="0"/>
            </a:endParaRPr>
          </a:p>
          <a:p>
            <a:pPr marL="0" marR="0" indent="0">
              <a:spcBef>
                <a:spcPts val="100"/>
              </a:spcBef>
              <a:spcAft>
                <a:spcPts val="100"/>
              </a:spcAft>
            </a:pPr>
            <a:r>
              <a:rPr lang="ru-RU" sz="3200" b="1" dirty="0" err="1">
                <a:solidFill>
                  <a:srgbClr val="000000"/>
                </a:solidFill>
                <a:effectLst/>
                <a:latin typeface="Times New Roman" panose="02020603050405020304" pitchFamily="18" charset="0"/>
              </a:rPr>
              <a:t>би+ші</a:t>
            </a:r>
            <a:endParaRPr lang="ru-RU" sz="2000" b="1" dirty="0">
              <a:solidFill>
                <a:srgbClr val="000000"/>
              </a:solidFill>
              <a:effectLst/>
              <a:latin typeface="Times New Roman" panose="02020603050405020304" pitchFamily="18" charset="0"/>
            </a:endParaRPr>
          </a:p>
          <a:p>
            <a:pPr marL="0" marR="0" indent="0">
              <a:spcBef>
                <a:spcPts val="100"/>
              </a:spcBef>
              <a:spcAft>
                <a:spcPts val="100"/>
              </a:spcAft>
            </a:pPr>
            <a:r>
              <a:rPr lang="ru-RU" sz="3200" b="1" dirty="0" err="1">
                <a:solidFill>
                  <a:srgbClr val="000000"/>
                </a:solidFill>
                <a:effectLst/>
                <a:latin typeface="Times New Roman" panose="02020603050405020304" pitchFamily="18" charset="0"/>
              </a:rPr>
              <a:t>жылқы+шы</a:t>
            </a:r>
            <a:endParaRPr lang="ru-RU" sz="2000" b="1" dirty="0">
              <a:solidFill>
                <a:srgbClr val="000000"/>
              </a:solidFill>
              <a:effectLst/>
              <a:latin typeface="Times New Roman" panose="02020603050405020304" pitchFamily="18" charset="0"/>
            </a:endParaRPr>
          </a:p>
          <a:p>
            <a:pPr marL="0" marR="0" indent="0">
              <a:spcBef>
                <a:spcPts val="100"/>
              </a:spcBef>
              <a:spcAft>
                <a:spcPts val="100"/>
              </a:spcAft>
            </a:pPr>
            <a:r>
              <a:rPr lang="ru-RU" sz="3200" b="1" dirty="0" err="1">
                <a:solidFill>
                  <a:srgbClr val="000000"/>
                </a:solidFill>
                <a:effectLst/>
                <a:latin typeface="Times New Roman" panose="02020603050405020304" pitchFamily="18" charset="0"/>
              </a:rPr>
              <a:t>күй+ші</a:t>
            </a:r>
            <a:endParaRPr lang="ru-RU" sz="2000" b="1" dirty="0">
              <a:solidFill>
                <a:srgbClr val="000000"/>
              </a:solidFill>
              <a:effectLst/>
              <a:latin typeface="Times New Roman" panose="02020603050405020304" pitchFamily="18" charset="0"/>
            </a:endParaRPr>
          </a:p>
          <a:p>
            <a:pPr marL="0" marR="0" indent="0">
              <a:spcBef>
                <a:spcPts val="100"/>
              </a:spcBef>
              <a:spcAft>
                <a:spcPts val="100"/>
              </a:spcAft>
            </a:pPr>
            <a:r>
              <a:rPr lang="ru-RU" sz="3200" b="1" dirty="0" err="1">
                <a:solidFill>
                  <a:srgbClr val="000000"/>
                </a:solidFill>
                <a:effectLst/>
                <a:latin typeface="Times New Roman" panose="02020603050405020304" pitchFamily="18" charset="0"/>
              </a:rPr>
              <a:t>сиқыр+шы</a:t>
            </a:r>
            <a:endParaRPr lang="ru-RU" sz="1200" b="1" dirty="0">
              <a:solidFill>
                <a:srgbClr val="000000"/>
              </a:solidFill>
              <a:effectLst/>
              <a:latin typeface="Times New Roman" panose="02020603050405020304" pitchFamily="18" charset="0"/>
            </a:endParaRPr>
          </a:p>
        </p:txBody>
      </p:sp>
      <p:sp>
        <p:nvSpPr>
          <p:cNvPr id="7" name="Заголовок 1">
            <a:extLst>
              <a:ext uri="{FF2B5EF4-FFF2-40B4-BE49-F238E27FC236}">
                <a16:creationId xmlns:a16="http://schemas.microsoft.com/office/drawing/2014/main" id="{6DCA6DE3-B9E4-4B91-8E53-666053EE184C}"/>
              </a:ext>
            </a:extLst>
          </p:cNvPr>
          <p:cNvSpPr>
            <a:spLocks noGrp="1"/>
          </p:cNvSpPr>
          <p:nvPr>
            <p:ph type="title"/>
          </p:nvPr>
        </p:nvSpPr>
        <p:spPr>
          <a:xfrm>
            <a:off x="457200" y="274638"/>
            <a:ext cx="8229600" cy="1143000"/>
          </a:xfrm>
        </p:spPr>
        <p:txBody>
          <a:bodyPr>
            <a:normAutofit fontScale="90000"/>
          </a:bodyPr>
          <a:lstStyle/>
          <a:p>
            <a:pPr>
              <a:spcBef>
                <a:spcPts val="0"/>
              </a:spcBef>
              <a:defRPr/>
            </a:pPr>
            <a:r>
              <a:rPr lang="kk-KZ" b="1" dirty="0">
                <a:solidFill>
                  <a:srgbClr val="C00000"/>
                </a:solidFill>
                <a:latin typeface="Times New Roman" pitchFamily="18" charset="0"/>
                <a:cs typeface="Times New Roman" pitchFamily="18" charset="0"/>
              </a:rPr>
              <a:t>Өзіңді тексер:</a:t>
            </a:r>
            <a:br>
              <a:rPr lang="ru-RU" b="1" dirty="0">
                <a:solidFill>
                  <a:srgbClr val="C00000"/>
                </a:solidFill>
                <a:latin typeface="Times New Roman" pitchFamily="18" charset="0"/>
                <a:cs typeface="Times New Roman" pitchFamily="18" charset="0"/>
              </a:rPr>
            </a:br>
            <a:endParaRPr lang="ru-KZ" dirty="0"/>
          </a:p>
        </p:txBody>
      </p:sp>
      <p:pic>
        <p:nvPicPr>
          <p:cNvPr id="8" name="Рисунок 7">
            <a:extLst>
              <a:ext uri="{FF2B5EF4-FFF2-40B4-BE49-F238E27FC236}">
                <a16:creationId xmlns:a16="http://schemas.microsoft.com/office/drawing/2014/main" id="{DF6A01B9-693F-4579-90CC-81902BAA6531}"/>
              </a:ext>
            </a:extLst>
          </p:cNvPr>
          <p:cNvPicPr>
            <a:picLocks noChangeAspect="1"/>
          </p:cNvPicPr>
          <p:nvPr/>
        </p:nvPicPr>
        <p:blipFill>
          <a:blip r:embed="rId2"/>
          <a:stretch>
            <a:fillRect/>
          </a:stretch>
        </p:blipFill>
        <p:spPr>
          <a:xfrm>
            <a:off x="24346" y="0"/>
            <a:ext cx="865707" cy="749873"/>
          </a:xfrm>
          <a:prstGeom prst="rect">
            <a:avLst/>
          </a:prstGeom>
        </p:spPr>
      </p:pic>
      <p:pic>
        <p:nvPicPr>
          <p:cNvPr id="9" name="Picture 2" descr="Сабақ жоспары. Тақырыбы: &quot;Ертегілер&quot;">
            <a:extLst>
              <a:ext uri="{FF2B5EF4-FFF2-40B4-BE49-F238E27FC236}">
                <a16:creationId xmlns:a16="http://schemas.microsoft.com/office/drawing/2014/main" id="{E750DF50-E841-4E6C-8792-269B5D6C41B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57466" y="5189063"/>
            <a:ext cx="1524000" cy="152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28921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253BC9B1-9AB1-4226-9853-8709F1443C84}"/>
              </a:ext>
            </a:extLst>
          </p:cNvPr>
          <p:cNvPicPr>
            <a:picLocks noChangeAspect="1"/>
          </p:cNvPicPr>
          <p:nvPr/>
        </p:nvPicPr>
        <p:blipFill rotWithShape="1">
          <a:blip r:embed="rId2"/>
          <a:srcRect b="80572"/>
          <a:stretch/>
        </p:blipFill>
        <p:spPr>
          <a:xfrm>
            <a:off x="222127" y="1630425"/>
            <a:ext cx="8699746" cy="1143000"/>
          </a:xfrm>
          <a:prstGeom prst="rect">
            <a:avLst/>
          </a:prstGeom>
        </p:spPr>
      </p:pic>
      <p:pic>
        <p:nvPicPr>
          <p:cNvPr id="4" name="Рисунок 3">
            <a:extLst>
              <a:ext uri="{FF2B5EF4-FFF2-40B4-BE49-F238E27FC236}">
                <a16:creationId xmlns:a16="http://schemas.microsoft.com/office/drawing/2014/main" id="{5B4F8E4B-1919-4433-A49F-5511D787C61A}"/>
              </a:ext>
            </a:extLst>
          </p:cNvPr>
          <p:cNvPicPr>
            <a:picLocks noChangeAspect="1"/>
          </p:cNvPicPr>
          <p:nvPr/>
        </p:nvPicPr>
        <p:blipFill rotWithShape="1">
          <a:blip r:embed="rId2"/>
          <a:srcRect t="58568"/>
          <a:stretch/>
        </p:blipFill>
        <p:spPr>
          <a:xfrm>
            <a:off x="198308" y="2790055"/>
            <a:ext cx="8699746" cy="2437519"/>
          </a:xfrm>
          <a:prstGeom prst="rect">
            <a:avLst/>
          </a:prstGeom>
        </p:spPr>
      </p:pic>
      <p:sp>
        <p:nvSpPr>
          <p:cNvPr id="5" name="Заголовок 27">
            <a:extLst>
              <a:ext uri="{FF2B5EF4-FFF2-40B4-BE49-F238E27FC236}">
                <a16:creationId xmlns:a16="http://schemas.microsoft.com/office/drawing/2014/main" id="{9DC0BBFE-874D-46D1-AAED-938950F5AC8D}"/>
              </a:ext>
            </a:extLst>
          </p:cNvPr>
          <p:cNvSpPr>
            <a:spLocks noGrp="1"/>
          </p:cNvSpPr>
          <p:nvPr>
            <p:ph type="title"/>
          </p:nvPr>
        </p:nvSpPr>
        <p:spPr>
          <a:xfrm>
            <a:off x="5076056" y="430639"/>
            <a:ext cx="3610744" cy="830997"/>
          </a:xfrm>
          <a:prstGeom prst="rect">
            <a:avLst/>
          </a:prstGeom>
        </p:spPr>
        <p:txBody>
          <a:bodyPr wrap="square">
            <a:spAutoFit/>
          </a:bodyPr>
          <a:lstStyle/>
          <a:p>
            <a:pPr algn="ctr"/>
            <a:r>
              <a:rPr lang="ru-RU" sz="1600" b="1" dirty="0" err="1">
                <a:solidFill>
                  <a:srgbClr val="0070C0"/>
                </a:solidFill>
                <a:latin typeface="Times New Roman" pitchFamily="18" charset="0"/>
                <a:cs typeface="Times New Roman" pitchFamily="18" charset="0"/>
              </a:rPr>
              <a:t>Қазақ</a:t>
            </a:r>
            <a:r>
              <a:rPr lang="ru-RU" sz="1600" b="1" dirty="0">
                <a:solidFill>
                  <a:srgbClr val="0070C0"/>
                </a:solidFill>
                <a:latin typeface="Times New Roman" pitchFamily="18" charset="0"/>
                <a:cs typeface="Times New Roman" pitchFamily="18" charset="0"/>
              </a:rPr>
              <a:t> </a:t>
            </a:r>
            <a:r>
              <a:rPr lang="ru-RU" sz="1600" b="1" dirty="0" err="1">
                <a:solidFill>
                  <a:srgbClr val="0070C0"/>
                </a:solidFill>
                <a:latin typeface="Times New Roman" pitchFamily="18" charset="0"/>
                <a:cs typeface="Times New Roman" pitchFamily="18" charset="0"/>
              </a:rPr>
              <a:t>тілі</a:t>
            </a:r>
            <a:r>
              <a:rPr lang="ru-RU" sz="1600" b="1" dirty="0">
                <a:solidFill>
                  <a:srgbClr val="0070C0"/>
                </a:solidFill>
                <a:latin typeface="Times New Roman" pitchFamily="18" charset="0"/>
                <a:cs typeface="Times New Roman" pitchFamily="18" charset="0"/>
              </a:rPr>
              <a:t> 4 </a:t>
            </a:r>
            <a:r>
              <a:rPr lang="ru-RU" sz="1600" b="1" dirty="0" err="1">
                <a:solidFill>
                  <a:srgbClr val="0070C0"/>
                </a:solidFill>
                <a:latin typeface="Times New Roman" pitchFamily="18" charset="0"/>
                <a:cs typeface="Times New Roman" pitchFamily="18" charset="0"/>
              </a:rPr>
              <a:t>сынып</a:t>
            </a:r>
            <a:r>
              <a:rPr lang="ru-RU" sz="1600" b="1" dirty="0">
                <a:solidFill>
                  <a:srgbClr val="0070C0"/>
                </a:solidFill>
                <a:latin typeface="Times New Roman" pitchFamily="18" charset="0"/>
                <a:cs typeface="Times New Roman" pitchFamily="18" charset="0"/>
              </a:rPr>
              <a:t> ІІІ-</a:t>
            </a:r>
            <a:r>
              <a:rPr lang="ru-RU" sz="1600" b="1" dirty="0" err="1">
                <a:solidFill>
                  <a:srgbClr val="0070C0"/>
                </a:solidFill>
                <a:latin typeface="Times New Roman" pitchFamily="18" charset="0"/>
                <a:cs typeface="Times New Roman" pitchFamily="18" charset="0"/>
              </a:rPr>
              <a:t>тоқсан</a:t>
            </a:r>
            <a:br>
              <a:rPr lang="ru-RU" sz="1600" b="1" dirty="0">
                <a:solidFill>
                  <a:srgbClr val="0070C0"/>
                </a:solidFill>
                <a:latin typeface="Times New Roman" pitchFamily="18" charset="0"/>
                <a:cs typeface="Times New Roman" pitchFamily="18" charset="0"/>
              </a:rPr>
            </a:br>
            <a:r>
              <a:rPr lang="ru-RU" sz="1600" b="1" dirty="0" err="1">
                <a:solidFill>
                  <a:srgbClr val="0070C0"/>
                </a:solidFill>
                <a:latin typeface="Times New Roman" pitchFamily="18" charset="0"/>
                <a:cs typeface="Times New Roman" pitchFamily="18" charset="0"/>
              </a:rPr>
              <a:t>Бөлім</a:t>
            </a:r>
            <a:r>
              <a:rPr lang="ru-RU" sz="1600" b="1" dirty="0">
                <a:solidFill>
                  <a:srgbClr val="0070C0"/>
                </a:solidFill>
                <a:latin typeface="Times New Roman" pitchFamily="18" charset="0"/>
                <a:cs typeface="Times New Roman" pitchFamily="18" charset="0"/>
              </a:rPr>
              <a:t> </a:t>
            </a:r>
            <a:r>
              <a:rPr lang="ru-RU" sz="1600" b="1" dirty="0" err="1">
                <a:solidFill>
                  <a:srgbClr val="0070C0"/>
                </a:solidFill>
                <a:latin typeface="Times New Roman" pitchFamily="18" charset="0"/>
                <a:cs typeface="Times New Roman" pitchFamily="18" charset="0"/>
              </a:rPr>
              <a:t>атауы</a:t>
            </a:r>
            <a:r>
              <a:rPr lang="ru-RU" sz="1600" b="1" dirty="0">
                <a:solidFill>
                  <a:srgbClr val="0070C0"/>
                </a:solidFill>
                <a:latin typeface="Times New Roman" pitchFamily="18" charset="0"/>
                <a:cs typeface="Times New Roman" pitchFamily="18" charset="0"/>
              </a:rPr>
              <a:t>: </a:t>
            </a:r>
            <a:r>
              <a:rPr lang="ru-RU" sz="1600" b="1" dirty="0" err="1">
                <a:solidFill>
                  <a:srgbClr val="0070C0"/>
                </a:solidFill>
                <a:latin typeface="Times New Roman" pitchFamily="18" charset="0"/>
                <a:cs typeface="Times New Roman" pitchFamily="18" charset="0"/>
              </a:rPr>
              <a:t>Табиғат</a:t>
            </a:r>
            <a:r>
              <a:rPr lang="ru-RU" sz="1600" b="1" dirty="0">
                <a:solidFill>
                  <a:srgbClr val="0070C0"/>
                </a:solidFill>
                <a:latin typeface="Times New Roman" pitchFamily="18" charset="0"/>
                <a:cs typeface="Times New Roman" pitchFamily="18" charset="0"/>
              </a:rPr>
              <a:t> </a:t>
            </a:r>
            <a:r>
              <a:rPr lang="ru-RU" sz="1600" b="1" dirty="0" err="1">
                <a:solidFill>
                  <a:srgbClr val="0070C0"/>
                </a:solidFill>
                <a:latin typeface="Times New Roman" pitchFamily="18" charset="0"/>
                <a:cs typeface="Times New Roman" pitchFamily="18" charset="0"/>
              </a:rPr>
              <a:t>құбылыстары</a:t>
            </a:r>
            <a:endParaRPr lang="ru-RU" sz="1600" b="1" dirty="0">
              <a:solidFill>
                <a:srgbClr val="0070C0"/>
              </a:solidFill>
              <a:latin typeface="Times New Roman" pitchFamily="18" charset="0"/>
              <a:cs typeface="Times New Roman" pitchFamily="18" charset="0"/>
            </a:endParaRPr>
          </a:p>
          <a:p>
            <a:pPr algn="ctr"/>
            <a:r>
              <a:rPr lang="ru-RU" sz="1600" b="1" dirty="0">
                <a:solidFill>
                  <a:srgbClr val="0070C0"/>
                </a:solidFill>
                <a:latin typeface="Times New Roman" panose="02020603050405020304" pitchFamily="18" charset="0"/>
              </a:rPr>
              <a:t>25-жаттығу  </a:t>
            </a:r>
            <a:r>
              <a:rPr lang="kk-KZ" sz="1600" b="1" dirty="0">
                <a:solidFill>
                  <a:srgbClr val="0070C0"/>
                </a:solidFill>
                <a:latin typeface="Times New Roman" pitchFamily="18" charset="0"/>
                <a:cs typeface="Times New Roman" pitchFamily="18" charset="0"/>
              </a:rPr>
              <a:t>15 бет</a:t>
            </a:r>
            <a:endParaRPr lang="ru-RU" sz="1600" b="1" dirty="0">
              <a:solidFill>
                <a:srgbClr val="0070C0"/>
              </a:solidFill>
              <a:latin typeface="Times New Roman" pitchFamily="18" charset="0"/>
              <a:cs typeface="Times New Roman" pitchFamily="18" charset="0"/>
            </a:endParaRPr>
          </a:p>
        </p:txBody>
      </p:sp>
      <p:pic>
        <p:nvPicPr>
          <p:cNvPr id="6" name="Рисунок 5">
            <a:extLst>
              <a:ext uri="{FF2B5EF4-FFF2-40B4-BE49-F238E27FC236}">
                <a16:creationId xmlns:a16="http://schemas.microsoft.com/office/drawing/2014/main" id="{C3141311-3363-4F59-B8A7-C818EFA6ABC6}"/>
              </a:ext>
            </a:extLst>
          </p:cNvPr>
          <p:cNvPicPr>
            <a:picLocks noChangeAspect="1"/>
          </p:cNvPicPr>
          <p:nvPr/>
        </p:nvPicPr>
        <p:blipFill>
          <a:blip r:embed="rId3"/>
          <a:stretch>
            <a:fillRect/>
          </a:stretch>
        </p:blipFill>
        <p:spPr>
          <a:xfrm>
            <a:off x="24346" y="0"/>
            <a:ext cx="865707" cy="749873"/>
          </a:xfrm>
          <a:prstGeom prst="rect">
            <a:avLst/>
          </a:prstGeom>
        </p:spPr>
      </p:pic>
      <p:sp>
        <p:nvSpPr>
          <p:cNvPr id="8" name="TextBox 7">
            <a:extLst>
              <a:ext uri="{FF2B5EF4-FFF2-40B4-BE49-F238E27FC236}">
                <a16:creationId xmlns:a16="http://schemas.microsoft.com/office/drawing/2014/main" id="{A5F92579-95D0-4E56-A502-F787B06692C2}"/>
              </a:ext>
            </a:extLst>
          </p:cNvPr>
          <p:cNvSpPr txBox="1"/>
          <p:nvPr/>
        </p:nvSpPr>
        <p:spPr>
          <a:xfrm>
            <a:off x="227737" y="5227574"/>
            <a:ext cx="4572000" cy="1277273"/>
          </a:xfrm>
          <a:prstGeom prst="rect">
            <a:avLst/>
          </a:prstGeom>
          <a:noFill/>
        </p:spPr>
        <p:txBody>
          <a:bodyPr wrap="square">
            <a:spAutoFit/>
          </a:bodyPr>
          <a:lstStyle/>
          <a:p>
            <a:pPr marL="0" marR="0" indent="0">
              <a:spcBef>
                <a:spcPts val="100"/>
              </a:spcBef>
              <a:spcAft>
                <a:spcPts val="100"/>
              </a:spcAft>
            </a:pPr>
            <a:r>
              <a:rPr lang="ru-RU" sz="1800" b="0" dirty="0">
                <a:solidFill>
                  <a:srgbClr val="000000"/>
                </a:solidFill>
                <a:effectLst/>
                <a:latin typeface="Times New Roman" panose="02020603050405020304" pitchFamily="18" charset="0"/>
              </a:rPr>
              <a:t>              </a:t>
            </a:r>
            <a:r>
              <a:rPr lang="ru-RU" sz="1800" b="1" dirty="0">
                <a:solidFill>
                  <a:srgbClr val="000000"/>
                </a:solidFill>
                <a:effectLst/>
                <a:latin typeface="Times New Roman" panose="02020603050405020304" pitchFamily="18" charset="0"/>
              </a:rPr>
              <a:t>Дескриптор:</a:t>
            </a:r>
            <a:endParaRPr lang="ru-RU" sz="1200" b="0" dirty="0">
              <a:solidFill>
                <a:srgbClr val="000000"/>
              </a:solidFill>
              <a:effectLst/>
              <a:latin typeface="Times New Roman" panose="02020603050405020304" pitchFamily="18" charset="0"/>
            </a:endParaRPr>
          </a:p>
          <a:p>
            <a:pPr marL="0" marR="0" indent="0">
              <a:spcBef>
                <a:spcPts val="100"/>
              </a:spcBef>
              <a:spcAft>
                <a:spcPts val="100"/>
              </a:spcAft>
            </a:pPr>
            <a:r>
              <a:rPr lang="ru-RU" sz="1800" b="0" dirty="0">
                <a:solidFill>
                  <a:srgbClr val="000000"/>
                </a:solidFill>
                <a:effectLst/>
                <a:latin typeface="Times New Roman" panose="02020603050405020304" pitchFamily="18" charset="0"/>
              </a:rPr>
              <a:t>- </a:t>
            </a:r>
            <a:r>
              <a:rPr lang="ru-RU" sz="1800" b="0" dirty="0" err="1">
                <a:solidFill>
                  <a:srgbClr val="000000"/>
                </a:solidFill>
                <a:effectLst/>
                <a:latin typeface="Times New Roman" panose="02020603050405020304" pitchFamily="18" charset="0"/>
              </a:rPr>
              <a:t>Қоян</a:t>
            </a:r>
            <a:r>
              <a:rPr lang="ru-RU" sz="1800" b="0" dirty="0">
                <a:solidFill>
                  <a:srgbClr val="000000"/>
                </a:solidFill>
                <a:effectLst/>
                <a:latin typeface="Times New Roman" panose="02020603050405020304" pitchFamily="18" charset="0"/>
              </a:rPr>
              <a:t> </a:t>
            </a:r>
            <a:r>
              <a:rPr lang="ru-RU" sz="1800" b="0" dirty="0" err="1">
                <a:solidFill>
                  <a:srgbClr val="000000"/>
                </a:solidFill>
                <a:effectLst/>
                <a:latin typeface="Times New Roman" panose="02020603050405020304" pitchFamily="18" charset="0"/>
              </a:rPr>
              <a:t>туралы</a:t>
            </a:r>
            <a:r>
              <a:rPr lang="ru-RU" sz="1800" b="0" dirty="0">
                <a:solidFill>
                  <a:srgbClr val="000000"/>
                </a:solidFill>
                <a:effectLst/>
                <a:latin typeface="Times New Roman" panose="02020603050405020304" pitchFamily="18" charset="0"/>
              </a:rPr>
              <a:t> </a:t>
            </a:r>
            <a:r>
              <a:rPr lang="ru-RU" sz="1800" b="0" dirty="0" err="1">
                <a:solidFill>
                  <a:srgbClr val="000000"/>
                </a:solidFill>
                <a:effectLst/>
                <a:latin typeface="Times New Roman" panose="02020603050405020304" pitchFamily="18" charset="0"/>
              </a:rPr>
              <a:t>мәліметтер</a:t>
            </a:r>
            <a:r>
              <a:rPr lang="ru-RU" sz="1800" b="0" dirty="0">
                <a:solidFill>
                  <a:srgbClr val="000000"/>
                </a:solidFill>
                <a:effectLst/>
                <a:latin typeface="Times New Roman" panose="02020603050405020304" pitchFamily="18" charset="0"/>
              </a:rPr>
              <a:t> </a:t>
            </a:r>
            <a:r>
              <a:rPr lang="ru-RU" sz="1800" b="0" dirty="0" err="1">
                <a:solidFill>
                  <a:srgbClr val="000000"/>
                </a:solidFill>
                <a:effectLst/>
                <a:latin typeface="Times New Roman" panose="02020603050405020304" pitchFamily="18" charset="0"/>
              </a:rPr>
              <a:t>іздейді</a:t>
            </a:r>
            <a:r>
              <a:rPr lang="ru-RU" sz="1800" b="0" dirty="0">
                <a:solidFill>
                  <a:srgbClr val="000000"/>
                </a:solidFill>
                <a:effectLst/>
                <a:latin typeface="Times New Roman" panose="02020603050405020304" pitchFamily="18" charset="0"/>
              </a:rPr>
              <a:t>;</a:t>
            </a:r>
            <a:endParaRPr lang="ru-RU" sz="1200" b="0" dirty="0">
              <a:solidFill>
                <a:srgbClr val="000000"/>
              </a:solidFill>
              <a:effectLst/>
              <a:latin typeface="Times New Roman" panose="02020603050405020304" pitchFamily="18" charset="0"/>
            </a:endParaRPr>
          </a:p>
          <a:p>
            <a:pPr marL="0" marR="0" indent="0">
              <a:spcBef>
                <a:spcPts val="100"/>
              </a:spcBef>
              <a:spcAft>
                <a:spcPts val="100"/>
              </a:spcAft>
            </a:pPr>
            <a:r>
              <a:rPr lang="ru-RU" sz="1800" b="0" dirty="0">
                <a:solidFill>
                  <a:srgbClr val="000000"/>
                </a:solidFill>
                <a:effectLst/>
                <a:latin typeface="Times New Roman" panose="02020603050405020304" pitchFamily="18" charset="0"/>
              </a:rPr>
              <a:t>- </a:t>
            </a:r>
            <a:r>
              <a:rPr lang="ru-RU" sz="1800" b="0" dirty="0" err="1">
                <a:solidFill>
                  <a:srgbClr val="000000"/>
                </a:solidFill>
                <a:effectLst/>
                <a:latin typeface="Times New Roman" panose="02020603050405020304" pitchFamily="18" charset="0"/>
              </a:rPr>
              <a:t>Тірек</a:t>
            </a:r>
            <a:r>
              <a:rPr lang="ru-RU" sz="1800" b="0" dirty="0">
                <a:solidFill>
                  <a:srgbClr val="000000"/>
                </a:solidFill>
                <a:effectLst/>
                <a:latin typeface="Times New Roman" panose="02020603050405020304" pitchFamily="18" charset="0"/>
              </a:rPr>
              <a:t> </a:t>
            </a:r>
            <a:r>
              <a:rPr lang="ru-RU" sz="1800" b="0" dirty="0" err="1">
                <a:solidFill>
                  <a:srgbClr val="000000"/>
                </a:solidFill>
                <a:effectLst/>
                <a:latin typeface="Times New Roman" panose="02020603050405020304" pitchFamily="18" charset="0"/>
              </a:rPr>
              <a:t>сөздерді</a:t>
            </a:r>
            <a:r>
              <a:rPr lang="ru-RU" sz="1800" b="0" dirty="0">
                <a:solidFill>
                  <a:srgbClr val="000000"/>
                </a:solidFill>
                <a:effectLst/>
                <a:latin typeface="Times New Roman" panose="02020603050405020304" pitchFamily="18" charset="0"/>
              </a:rPr>
              <a:t> </a:t>
            </a:r>
            <a:r>
              <a:rPr lang="ru-RU" sz="1800" b="0" dirty="0" err="1">
                <a:solidFill>
                  <a:srgbClr val="000000"/>
                </a:solidFill>
                <a:effectLst/>
                <a:latin typeface="Times New Roman" panose="02020603050405020304" pitchFamily="18" charset="0"/>
              </a:rPr>
              <a:t>пайдаланып</a:t>
            </a:r>
            <a:r>
              <a:rPr lang="ru-RU" sz="1800" b="0" dirty="0">
                <a:solidFill>
                  <a:srgbClr val="000000"/>
                </a:solidFill>
                <a:effectLst/>
                <a:latin typeface="Times New Roman" panose="02020603050405020304" pitchFamily="18" charset="0"/>
              </a:rPr>
              <a:t> </a:t>
            </a:r>
            <a:r>
              <a:rPr lang="ru-RU" sz="1800" b="0" dirty="0" err="1">
                <a:solidFill>
                  <a:srgbClr val="000000"/>
                </a:solidFill>
                <a:effectLst/>
                <a:latin typeface="Times New Roman" panose="02020603050405020304" pitchFamily="18" charset="0"/>
              </a:rPr>
              <a:t>мәтін</a:t>
            </a:r>
            <a:r>
              <a:rPr lang="ru-RU" sz="1800" b="0" dirty="0">
                <a:solidFill>
                  <a:srgbClr val="000000"/>
                </a:solidFill>
                <a:effectLst/>
                <a:latin typeface="Times New Roman" panose="02020603050405020304" pitchFamily="18" charset="0"/>
              </a:rPr>
              <a:t> </a:t>
            </a:r>
            <a:r>
              <a:rPr lang="ru-RU" sz="1800" b="0" dirty="0" err="1">
                <a:solidFill>
                  <a:srgbClr val="000000"/>
                </a:solidFill>
                <a:effectLst/>
                <a:latin typeface="Times New Roman" panose="02020603050405020304" pitchFamily="18" charset="0"/>
              </a:rPr>
              <a:t>жазады</a:t>
            </a:r>
            <a:r>
              <a:rPr lang="ru-RU" sz="1800" b="0" dirty="0">
                <a:solidFill>
                  <a:srgbClr val="000000"/>
                </a:solidFill>
                <a:effectLst/>
                <a:latin typeface="Times New Roman" panose="02020603050405020304" pitchFamily="18" charset="0"/>
              </a:rPr>
              <a:t>;</a:t>
            </a:r>
            <a:endParaRPr lang="ru-RU" sz="1200" b="0" dirty="0">
              <a:solidFill>
                <a:srgbClr val="000000"/>
              </a:solidFill>
              <a:effectLst/>
              <a:latin typeface="Times New Roman" panose="02020603050405020304" pitchFamily="18" charset="0"/>
            </a:endParaRPr>
          </a:p>
          <a:p>
            <a:pPr marL="0" marR="0" indent="0">
              <a:spcBef>
                <a:spcPts val="100"/>
              </a:spcBef>
              <a:spcAft>
                <a:spcPts val="100"/>
              </a:spcAft>
            </a:pPr>
            <a:r>
              <a:rPr lang="ru-RU" sz="1800" b="1" dirty="0">
                <a:solidFill>
                  <a:srgbClr val="000000"/>
                </a:solidFill>
                <a:effectLst/>
                <a:latin typeface="Times New Roman" panose="02020603050405020304" pitchFamily="18" charset="0"/>
              </a:rPr>
              <a:t>- </a:t>
            </a:r>
            <a:r>
              <a:rPr lang="ru-RU" sz="1800" b="0" dirty="0" err="1">
                <a:solidFill>
                  <a:srgbClr val="000000"/>
                </a:solidFill>
                <a:effectLst/>
                <a:latin typeface="Times New Roman" panose="02020603050405020304" pitchFamily="18" charset="0"/>
              </a:rPr>
              <a:t>Мәтін</a:t>
            </a:r>
            <a:r>
              <a:rPr lang="ru-RU" sz="1800" b="0" dirty="0">
                <a:solidFill>
                  <a:srgbClr val="000000"/>
                </a:solidFill>
                <a:effectLst/>
                <a:latin typeface="Times New Roman" panose="02020603050405020304" pitchFamily="18" charset="0"/>
              </a:rPr>
              <a:t> </a:t>
            </a:r>
            <a:r>
              <a:rPr lang="ru-RU" sz="1800" b="0" dirty="0" err="1">
                <a:solidFill>
                  <a:srgbClr val="000000"/>
                </a:solidFill>
                <a:effectLst/>
                <a:latin typeface="Times New Roman" panose="02020603050405020304" pitchFamily="18" charset="0"/>
              </a:rPr>
              <a:t>түрін</a:t>
            </a:r>
            <a:r>
              <a:rPr lang="ru-RU" sz="1800" b="0" dirty="0">
                <a:solidFill>
                  <a:srgbClr val="000000"/>
                </a:solidFill>
                <a:effectLst/>
                <a:latin typeface="Times New Roman" panose="02020603050405020304" pitchFamily="18" charset="0"/>
              </a:rPr>
              <a:t> </a:t>
            </a:r>
            <a:r>
              <a:rPr lang="ru-RU" sz="1800" b="0" dirty="0" err="1">
                <a:solidFill>
                  <a:srgbClr val="000000"/>
                </a:solidFill>
                <a:effectLst/>
                <a:latin typeface="Times New Roman" panose="02020603050405020304" pitchFamily="18" charset="0"/>
              </a:rPr>
              <a:t>анықтайды</a:t>
            </a:r>
            <a:r>
              <a:rPr lang="ru-RU" sz="1800" b="0" dirty="0">
                <a:solidFill>
                  <a:srgbClr val="000000"/>
                </a:solidFill>
                <a:effectLst/>
                <a:latin typeface="Times New Roman" panose="02020603050405020304" pitchFamily="18" charset="0"/>
              </a:rPr>
              <a:t>;</a:t>
            </a:r>
            <a:endParaRPr lang="ru-RU" sz="1200" b="0" dirty="0">
              <a:solidFill>
                <a:srgbClr val="000000"/>
              </a:solidFill>
              <a:effectLst/>
              <a:latin typeface="Times New Roman" panose="02020603050405020304" pitchFamily="18" charset="0"/>
            </a:endParaRPr>
          </a:p>
        </p:txBody>
      </p:sp>
      <p:sp>
        <p:nvSpPr>
          <p:cNvPr id="9" name="Заголовок 27">
            <a:extLst>
              <a:ext uri="{FF2B5EF4-FFF2-40B4-BE49-F238E27FC236}">
                <a16:creationId xmlns:a16="http://schemas.microsoft.com/office/drawing/2014/main" id="{4F067AF6-9BE2-4694-8787-32D6CF049365}"/>
              </a:ext>
            </a:extLst>
          </p:cNvPr>
          <p:cNvSpPr txBox="1">
            <a:spLocks/>
          </p:cNvSpPr>
          <p:nvPr/>
        </p:nvSpPr>
        <p:spPr>
          <a:xfrm>
            <a:off x="24346" y="2790055"/>
            <a:ext cx="1342953" cy="523220"/>
          </a:xfrm>
          <a:prstGeom prst="rect">
            <a:avLst/>
          </a:prstGeom>
        </p:spPr>
        <p:txBody>
          <a:bodyPr vert="horz" wrap="square" lIns="91440" tIns="45720" rIns="91440" bIns="45720" rtlCol="0" anchor="ctr">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k-KZ" sz="2800" b="1" dirty="0">
                <a:solidFill>
                  <a:srgbClr val="0070C0"/>
                </a:solidFill>
                <a:latin typeface="Times New Roman" pitchFamily="18" charset="0"/>
                <a:cs typeface="Times New Roman" pitchFamily="18" charset="0"/>
              </a:rPr>
              <a:t>Қоян</a:t>
            </a:r>
            <a:endParaRPr lang="ru-RU" sz="2800" b="1" dirty="0">
              <a:solidFill>
                <a:srgbClr val="0070C0"/>
              </a:solidFill>
              <a:latin typeface="Times New Roman" pitchFamily="18" charset="0"/>
              <a:cs typeface="Times New Roman" pitchFamily="18" charset="0"/>
            </a:endParaRPr>
          </a:p>
        </p:txBody>
      </p:sp>
    </p:spTree>
    <p:extLst>
      <p:ext uri="{BB962C8B-B14F-4D97-AF65-F5344CB8AC3E}">
        <p14:creationId xmlns:p14="http://schemas.microsoft.com/office/powerpoint/2010/main" val="36918855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3">
            <a:extLst>
              <a:ext uri="{FF2B5EF4-FFF2-40B4-BE49-F238E27FC236}">
                <a16:creationId xmlns:a16="http://schemas.microsoft.com/office/drawing/2014/main" id="{11BD3617-2B77-4476-A761-B079AD044246}"/>
              </a:ext>
            </a:extLst>
          </p:cNvPr>
          <p:cNvGraphicFramePr>
            <a:graphicFrameLocks noGrp="1"/>
          </p:cNvGraphicFramePr>
          <p:nvPr>
            <p:extLst>
              <p:ext uri="{D42A27DB-BD31-4B8C-83A1-F6EECF244321}">
                <p14:modId xmlns:p14="http://schemas.microsoft.com/office/powerpoint/2010/main" val="2745227575"/>
              </p:ext>
            </p:extLst>
          </p:nvPr>
        </p:nvGraphicFramePr>
        <p:xfrm>
          <a:off x="315390" y="878706"/>
          <a:ext cx="8661648" cy="5802614"/>
        </p:xfrm>
        <a:graphic>
          <a:graphicData uri="http://schemas.openxmlformats.org/drawingml/2006/table">
            <a:tbl>
              <a:tblPr firstRow="1" bandRow="1">
                <a:tableStyleId>{F5AB1C69-6EDB-4FF4-983F-18BD219EF322}</a:tableStyleId>
              </a:tblPr>
              <a:tblGrid>
                <a:gridCol w="1244824">
                  <a:extLst>
                    <a:ext uri="{9D8B030D-6E8A-4147-A177-3AD203B41FA5}">
                      <a16:colId xmlns:a16="http://schemas.microsoft.com/office/drawing/2014/main" val="990892293"/>
                    </a:ext>
                  </a:extLst>
                </a:gridCol>
                <a:gridCol w="2160240">
                  <a:extLst>
                    <a:ext uri="{9D8B030D-6E8A-4147-A177-3AD203B41FA5}">
                      <a16:colId xmlns:a16="http://schemas.microsoft.com/office/drawing/2014/main" val="2790236568"/>
                    </a:ext>
                  </a:extLst>
                </a:gridCol>
                <a:gridCol w="1368152">
                  <a:extLst>
                    <a:ext uri="{9D8B030D-6E8A-4147-A177-3AD203B41FA5}">
                      <a16:colId xmlns:a16="http://schemas.microsoft.com/office/drawing/2014/main" val="1137659891"/>
                    </a:ext>
                  </a:extLst>
                </a:gridCol>
                <a:gridCol w="1944216">
                  <a:extLst>
                    <a:ext uri="{9D8B030D-6E8A-4147-A177-3AD203B41FA5}">
                      <a16:colId xmlns:a16="http://schemas.microsoft.com/office/drawing/2014/main" val="1646504390"/>
                    </a:ext>
                  </a:extLst>
                </a:gridCol>
                <a:gridCol w="1944216">
                  <a:extLst>
                    <a:ext uri="{9D8B030D-6E8A-4147-A177-3AD203B41FA5}">
                      <a16:colId xmlns:a16="http://schemas.microsoft.com/office/drawing/2014/main" val="2701523682"/>
                    </a:ext>
                  </a:extLst>
                </a:gridCol>
              </a:tblGrid>
              <a:tr h="1143411">
                <a:tc>
                  <a:txBody>
                    <a:bodyPr/>
                    <a:lstStyle/>
                    <a:p>
                      <a:r>
                        <a:rPr lang="kk-KZ" sz="2800" dirty="0">
                          <a:ln>
                            <a:solidFill>
                              <a:sysClr val="windowText" lastClr="000000"/>
                            </a:solidFill>
                          </a:ln>
                          <a:solidFill>
                            <a:srgbClr val="FF0000"/>
                          </a:solidFill>
                        </a:rPr>
                        <a:t>Аң атауы</a:t>
                      </a:r>
                      <a:endParaRPr lang="ru-KZ" sz="2800" dirty="0">
                        <a:ln>
                          <a:solidFill>
                            <a:sysClr val="windowText" lastClr="000000"/>
                          </a:solidFill>
                        </a:ln>
                        <a:solidFill>
                          <a:srgbClr val="FF0000"/>
                        </a:solidFill>
                      </a:endParaRPr>
                    </a:p>
                  </a:txBody>
                  <a:tcPr/>
                </a:tc>
                <a:tc>
                  <a:txBody>
                    <a:bodyPr/>
                    <a:lstStyle/>
                    <a:p>
                      <a:r>
                        <a:rPr lang="kk-KZ" sz="2800" dirty="0">
                          <a:solidFill>
                            <a:srgbClr val="FF0000"/>
                          </a:solidFill>
                          <a:latin typeface="Times New Roman" panose="02020603050405020304" pitchFamily="18" charset="0"/>
                          <a:cs typeface="Times New Roman" panose="02020603050405020304" pitchFamily="18" charset="0"/>
                        </a:rPr>
                        <a:t>Түрі</a:t>
                      </a:r>
                      <a:endParaRPr lang="ru-KZ" sz="2800" dirty="0">
                        <a:solidFill>
                          <a:srgbClr val="FF0000"/>
                        </a:solidFill>
                        <a:latin typeface="Times New Roman" panose="02020603050405020304" pitchFamily="18" charset="0"/>
                        <a:cs typeface="Times New Roman" panose="02020603050405020304" pitchFamily="18" charset="0"/>
                      </a:endParaRPr>
                    </a:p>
                  </a:txBody>
                  <a:tcPr/>
                </a:tc>
                <a:tc>
                  <a:txBody>
                    <a:bodyPr/>
                    <a:lstStyle/>
                    <a:p>
                      <a:r>
                        <a:rPr lang="kk-KZ" sz="2800" dirty="0">
                          <a:solidFill>
                            <a:srgbClr val="FF0000"/>
                          </a:solidFill>
                          <a:latin typeface="Times New Roman" panose="02020603050405020304" pitchFamily="18" charset="0"/>
                          <a:cs typeface="Times New Roman" panose="02020603050405020304" pitchFamily="18" charset="0"/>
                        </a:rPr>
                        <a:t>Түсі</a:t>
                      </a:r>
                      <a:endParaRPr lang="ru-KZ" sz="2800" dirty="0">
                        <a:solidFill>
                          <a:srgbClr val="FF0000"/>
                        </a:solidFill>
                        <a:latin typeface="Times New Roman" panose="02020603050405020304" pitchFamily="18" charset="0"/>
                        <a:cs typeface="Times New Roman" panose="02020603050405020304" pitchFamily="18" charset="0"/>
                      </a:endParaRPr>
                    </a:p>
                  </a:txBody>
                  <a:tcPr/>
                </a:tc>
                <a:tc>
                  <a:txBody>
                    <a:bodyPr/>
                    <a:lstStyle/>
                    <a:p>
                      <a:r>
                        <a:rPr lang="kk-KZ" sz="2800" dirty="0">
                          <a:solidFill>
                            <a:srgbClr val="FF0000"/>
                          </a:solidFill>
                          <a:latin typeface="Times New Roman" panose="02020603050405020304" pitchFamily="18" charset="0"/>
                          <a:cs typeface="Times New Roman" panose="02020603050405020304" pitchFamily="18" charset="0"/>
                        </a:rPr>
                        <a:t>Қасиеті </a:t>
                      </a:r>
                      <a:endParaRPr lang="ru-KZ" sz="2800" dirty="0">
                        <a:solidFill>
                          <a:srgbClr val="FF0000"/>
                        </a:solidFill>
                        <a:latin typeface="Times New Roman" panose="02020603050405020304" pitchFamily="18" charset="0"/>
                        <a:cs typeface="Times New Roman" panose="02020603050405020304" pitchFamily="18" charset="0"/>
                      </a:endParaRPr>
                    </a:p>
                  </a:txBody>
                  <a:tcPr/>
                </a:tc>
                <a:tc>
                  <a:txBody>
                    <a:bodyPr/>
                    <a:lstStyle/>
                    <a:p>
                      <a:r>
                        <a:rPr lang="kk-KZ" sz="2800" dirty="0">
                          <a:solidFill>
                            <a:srgbClr val="FF0000"/>
                          </a:solidFill>
                          <a:latin typeface="Times New Roman" panose="02020603050405020304" pitchFamily="18" charset="0"/>
                          <a:cs typeface="Times New Roman" panose="02020603050405020304" pitchFamily="18" charset="0"/>
                        </a:rPr>
                        <a:t>Пайдасы</a:t>
                      </a:r>
                      <a:endParaRPr lang="ru-KZ" sz="28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148809032"/>
                  </a:ext>
                </a:extLst>
              </a:tr>
              <a:tr h="4659203">
                <a:tc>
                  <a:txBody>
                    <a:bodyPr/>
                    <a:lstStyle/>
                    <a:p>
                      <a:r>
                        <a:rPr lang="kk-KZ" sz="2800" dirty="0">
                          <a:latin typeface="Times New Roman" panose="02020603050405020304" pitchFamily="18" charset="0"/>
                          <a:cs typeface="Times New Roman" panose="02020603050405020304" pitchFamily="18" charset="0"/>
                        </a:rPr>
                        <a:t>Қоян</a:t>
                      </a:r>
                      <a:endParaRPr lang="ru-KZ" sz="2800" dirty="0">
                        <a:latin typeface="Times New Roman" panose="02020603050405020304" pitchFamily="18" charset="0"/>
                        <a:cs typeface="Times New Roman" panose="02020603050405020304" pitchFamily="18" charset="0"/>
                      </a:endParaRPr>
                    </a:p>
                  </a:txBody>
                  <a:tcPr/>
                </a:tc>
                <a:tc>
                  <a:txBody>
                    <a:bodyPr/>
                    <a:lstStyle/>
                    <a:p>
                      <a:endParaRPr lang="ru-KZ" dirty="0"/>
                    </a:p>
                  </a:txBody>
                  <a:tcPr/>
                </a:tc>
                <a:tc>
                  <a:txBody>
                    <a:bodyPr/>
                    <a:lstStyle/>
                    <a:p>
                      <a:r>
                        <a:rPr lang="kk-KZ" b="0" dirty="0">
                          <a:latin typeface="Times New Roman" panose="02020603050405020304" pitchFamily="18" charset="0"/>
                          <a:cs typeface="Times New Roman" panose="02020603050405020304" pitchFamily="18" charset="0"/>
                        </a:rPr>
                        <a:t>Ақ және сұр болады</a:t>
                      </a:r>
                      <a:endParaRPr lang="ru-KZ" b="0" dirty="0">
                        <a:latin typeface="Times New Roman" panose="02020603050405020304" pitchFamily="18" charset="0"/>
                        <a:cs typeface="Times New Roman" panose="02020603050405020304" pitchFamily="18" charset="0"/>
                      </a:endParaRPr>
                    </a:p>
                  </a:txBody>
                  <a:tcPr/>
                </a:tc>
                <a:tc>
                  <a:txBody>
                    <a:bodyPr/>
                    <a:lstStyle/>
                    <a:p>
                      <a:endParaRPr lang="ru-KZ" dirty="0"/>
                    </a:p>
                  </a:txBody>
                  <a:tcPr/>
                </a:tc>
                <a:tc>
                  <a:txBody>
                    <a:bodyPr/>
                    <a:lstStyle/>
                    <a:p>
                      <a:endParaRPr lang="ru-KZ" dirty="0"/>
                    </a:p>
                  </a:txBody>
                  <a:tcPr/>
                </a:tc>
                <a:extLst>
                  <a:ext uri="{0D108BD9-81ED-4DB2-BD59-A6C34878D82A}">
                    <a16:rowId xmlns:a16="http://schemas.microsoft.com/office/drawing/2014/main" val="1925121134"/>
                  </a:ext>
                </a:extLst>
              </a:tr>
            </a:tbl>
          </a:graphicData>
        </a:graphic>
      </p:graphicFrame>
      <p:sp>
        <p:nvSpPr>
          <p:cNvPr id="5" name="TextBox 4">
            <a:extLst>
              <a:ext uri="{FF2B5EF4-FFF2-40B4-BE49-F238E27FC236}">
                <a16:creationId xmlns:a16="http://schemas.microsoft.com/office/drawing/2014/main" id="{EE96189E-261D-430F-B28A-C17DA7C7683C}"/>
              </a:ext>
            </a:extLst>
          </p:cNvPr>
          <p:cNvSpPr txBox="1"/>
          <p:nvPr/>
        </p:nvSpPr>
        <p:spPr>
          <a:xfrm>
            <a:off x="1564325" y="2343574"/>
            <a:ext cx="1944216" cy="923330"/>
          </a:xfrm>
          <a:prstGeom prst="rect">
            <a:avLst/>
          </a:prstGeom>
          <a:noFill/>
        </p:spPr>
        <p:txBody>
          <a:bodyPr wrap="square">
            <a:spAutoFit/>
          </a:bodyPr>
          <a:lstStyle/>
          <a:p>
            <a:r>
              <a:rPr lang="ru-RU" b="0" i="0" dirty="0" err="1">
                <a:solidFill>
                  <a:srgbClr val="000000"/>
                </a:solidFill>
                <a:effectLst/>
                <a:latin typeface="Arial" panose="020B0604020202020204" pitchFamily="34" charset="0"/>
              </a:rPr>
              <a:t>Қоянның</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құлағы</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тік</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ұзынша</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болады</a:t>
            </a:r>
            <a:r>
              <a:rPr lang="ru-RU" b="0" i="0" dirty="0">
                <a:solidFill>
                  <a:srgbClr val="000000"/>
                </a:solidFill>
                <a:effectLst/>
                <a:latin typeface="Arial" panose="020B0604020202020204" pitchFamily="34" charset="0"/>
              </a:rPr>
              <a:t>.</a:t>
            </a:r>
            <a:endParaRPr lang="ru-KZ" dirty="0"/>
          </a:p>
        </p:txBody>
      </p:sp>
      <p:sp>
        <p:nvSpPr>
          <p:cNvPr id="7" name="TextBox 6">
            <a:extLst>
              <a:ext uri="{FF2B5EF4-FFF2-40B4-BE49-F238E27FC236}">
                <a16:creationId xmlns:a16="http://schemas.microsoft.com/office/drawing/2014/main" id="{E6A08806-EED1-424F-B639-7FB3D3A83913}"/>
              </a:ext>
            </a:extLst>
          </p:cNvPr>
          <p:cNvSpPr txBox="1"/>
          <p:nvPr/>
        </p:nvSpPr>
        <p:spPr>
          <a:xfrm>
            <a:off x="1544818" y="4578528"/>
            <a:ext cx="2220255" cy="1477328"/>
          </a:xfrm>
          <a:prstGeom prst="rect">
            <a:avLst/>
          </a:prstGeom>
          <a:noFill/>
        </p:spPr>
        <p:txBody>
          <a:bodyPr wrap="square">
            <a:spAutoFit/>
          </a:bodyPr>
          <a:lstStyle/>
          <a:p>
            <a:r>
              <a:rPr lang="ru-RU" dirty="0" err="1">
                <a:solidFill>
                  <a:srgbClr val="000000"/>
                </a:solidFill>
                <a:latin typeface="Arial" panose="020B0604020202020204" pitchFamily="34" charset="0"/>
              </a:rPr>
              <a:t>Қ</a:t>
            </a:r>
            <a:r>
              <a:rPr lang="ru-RU" b="0" i="0" dirty="0" err="1">
                <a:solidFill>
                  <a:srgbClr val="000000"/>
                </a:solidFill>
                <a:effectLst/>
                <a:latin typeface="Arial" panose="020B0604020202020204" pitchFamily="34" charset="0"/>
              </a:rPr>
              <a:t>оянның</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тұмсығының</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астында</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жіп</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сияқты</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мұртшалары</a:t>
            </a:r>
            <a:r>
              <a:rPr lang="ru-RU" b="0" i="0" dirty="0">
                <a:solidFill>
                  <a:srgbClr val="000000"/>
                </a:solidFill>
                <a:effectLst/>
                <a:latin typeface="Arial" panose="020B0604020202020204" pitchFamily="34" charset="0"/>
              </a:rPr>
              <a:t> бар. </a:t>
            </a:r>
            <a:endParaRPr lang="ru-KZ" dirty="0"/>
          </a:p>
        </p:txBody>
      </p:sp>
      <p:sp>
        <p:nvSpPr>
          <p:cNvPr id="9" name="TextBox 8">
            <a:extLst>
              <a:ext uri="{FF2B5EF4-FFF2-40B4-BE49-F238E27FC236}">
                <a16:creationId xmlns:a16="http://schemas.microsoft.com/office/drawing/2014/main" id="{1B8AA605-147B-4386-8944-67E2604F9F78}"/>
              </a:ext>
            </a:extLst>
          </p:cNvPr>
          <p:cNvSpPr txBox="1"/>
          <p:nvPr/>
        </p:nvSpPr>
        <p:spPr>
          <a:xfrm>
            <a:off x="1579846" y="3171549"/>
            <a:ext cx="1944217" cy="1477328"/>
          </a:xfrm>
          <a:prstGeom prst="rect">
            <a:avLst/>
          </a:prstGeom>
          <a:noFill/>
        </p:spPr>
        <p:txBody>
          <a:bodyPr wrap="square">
            <a:spAutoFit/>
          </a:bodyPr>
          <a:lstStyle/>
          <a:p>
            <a:r>
              <a:rPr lang="ru-RU" b="0" i="0" dirty="0" err="1">
                <a:solidFill>
                  <a:srgbClr val="000000"/>
                </a:solidFill>
                <a:effectLst/>
                <a:latin typeface="Arial" panose="020B0604020202020204" pitchFamily="34" charset="0"/>
              </a:rPr>
              <a:t>Алдыңғы</a:t>
            </a:r>
            <a:r>
              <a:rPr lang="ru-RU" b="0" i="0" dirty="0">
                <a:solidFill>
                  <a:srgbClr val="000000"/>
                </a:solidFill>
                <a:effectLst/>
                <a:latin typeface="Arial" panose="020B0604020202020204" pitchFamily="34" charset="0"/>
              </a:rPr>
              <a:t> 2 </a:t>
            </a:r>
            <a:r>
              <a:rPr lang="ru-RU" b="0" i="0" dirty="0" err="1">
                <a:solidFill>
                  <a:srgbClr val="000000"/>
                </a:solidFill>
                <a:effectLst/>
                <a:latin typeface="Arial" panose="020B0604020202020204" pitchFamily="34" charset="0"/>
              </a:rPr>
              <a:t>аяғы</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қысқалау</a:t>
            </a:r>
            <a:r>
              <a:rPr lang="ru-RU" b="0" i="0" dirty="0">
                <a:solidFill>
                  <a:srgbClr val="000000"/>
                </a:solidFill>
                <a:effectLst/>
                <a:latin typeface="Arial" panose="020B0604020202020204" pitchFamily="34" charset="0"/>
              </a:rPr>
              <a:t>, ал </a:t>
            </a:r>
            <a:r>
              <a:rPr lang="ru-RU" b="0" i="0" dirty="0" err="1">
                <a:solidFill>
                  <a:srgbClr val="000000"/>
                </a:solidFill>
                <a:effectLst/>
                <a:latin typeface="Arial" panose="020B0604020202020204" pitchFamily="34" charset="0"/>
              </a:rPr>
              <a:t>артқы</a:t>
            </a:r>
            <a:r>
              <a:rPr lang="ru-RU" b="0" i="0" dirty="0">
                <a:solidFill>
                  <a:srgbClr val="000000"/>
                </a:solidFill>
                <a:effectLst/>
                <a:latin typeface="Arial" panose="020B0604020202020204" pitchFamily="34" charset="0"/>
              </a:rPr>
              <a:t> 2 </a:t>
            </a:r>
            <a:r>
              <a:rPr lang="ru-RU" b="0" i="0" dirty="0" err="1">
                <a:solidFill>
                  <a:srgbClr val="000000"/>
                </a:solidFill>
                <a:effectLst/>
                <a:latin typeface="Arial" panose="020B0604020202020204" pitchFamily="34" charset="0"/>
              </a:rPr>
              <a:t>аяғы</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сәл</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ұзындау</a:t>
            </a:r>
            <a:r>
              <a:rPr lang="ru-RU" dirty="0">
                <a:solidFill>
                  <a:srgbClr val="000000"/>
                </a:solidFill>
                <a:latin typeface="Arial" panose="020B0604020202020204" pitchFamily="34" charset="0"/>
              </a:rPr>
              <a:t> </a:t>
            </a:r>
            <a:r>
              <a:rPr lang="ru-RU" dirty="0" err="1">
                <a:solidFill>
                  <a:srgbClr val="000000"/>
                </a:solidFill>
                <a:latin typeface="Arial" panose="020B0604020202020204" pitchFamily="34" charset="0"/>
              </a:rPr>
              <a:t>келеді</a:t>
            </a:r>
            <a:r>
              <a:rPr lang="ru-RU" dirty="0">
                <a:solidFill>
                  <a:srgbClr val="000000"/>
                </a:solidFill>
                <a:latin typeface="Arial" panose="020B0604020202020204" pitchFamily="34" charset="0"/>
              </a:rPr>
              <a:t>.</a:t>
            </a:r>
            <a:endParaRPr lang="ru-KZ" dirty="0"/>
          </a:p>
        </p:txBody>
      </p:sp>
      <p:sp>
        <p:nvSpPr>
          <p:cNvPr id="11" name="TextBox 10">
            <a:extLst>
              <a:ext uri="{FF2B5EF4-FFF2-40B4-BE49-F238E27FC236}">
                <a16:creationId xmlns:a16="http://schemas.microsoft.com/office/drawing/2014/main" id="{D1C4825E-75CA-4299-8D76-4C5A703C08B3}"/>
              </a:ext>
            </a:extLst>
          </p:cNvPr>
          <p:cNvSpPr txBox="1"/>
          <p:nvPr/>
        </p:nvSpPr>
        <p:spPr>
          <a:xfrm>
            <a:off x="5051666" y="2365395"/>
            <a:ext cx="1944216" cy="3416320"/>
          </a:xfrm>
          <a:prstGeom prst="rect">
            <a:avLst/>
          </a:prstGeom>
          <a:noFill/>
        </p:spPr>
        <p:txBody>
          <a:bodyPr wrap="square">
            <a:spAutoFit/>
          </a:bodyPr>
          <a:lstStyle/>
          <a:p>
            <a:r>
              <a:rPr lang="ru-RU" b="0" i="0" dirty="0" err="1">
                <a:solidFill>
                  <a:srgbClr val="000000"/>
                </a:solidFill>
                <a:effectLst/>
                <a:latin typeface="Arial" panose="020B0604020202020204" pitchFamily="34" charset="0"/>
              </a:rPr>
              <a:t>Қояндардың</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терісі</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жыл</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мезгіліне</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сәйкес</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өзгеріп</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тұрады</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Қыста</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қар</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сияқты</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ақ</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болады</a:t>
            </a:r>
            <a:r>
              <a:rPr lang="ru-RU" b="0" i="0" dirty="0">
                <a:solidFill>
                  <a:srgbClr val="000000"/>
                </a:solidFill>
                <a:effectLst/>
                <a:latin typeface="Arial" panose="020B0604020202020204" pitchFamily="34" charset="0"/>
              </a:rPr>
              <a:t>, ал </a:t>
            </a:r>
            <a:r>
              <a:rPr lang="ru-RU" b="0" i="0" dirty="0" err="1">
                <a:solidFill>
                  <a:srgbClr val="000000"/>
                </a:solidFill>
                <a:effectLst/>
                <a:latin typeface="Arial" panose="020B0604020202020204" pitchFamily="34" charset="0"/>
              </a:rPr>
              <a:t>күзде</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немесе</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көктемде</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жер</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түстес</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сұр</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немесе</a:t>
            </a:r>
            <a:r>
              <a:rPr lang="ru-RU" b="0" i="0" dirty="0">
                <a:solidFill>
                  <a:srgbClr val="000000"/>
                </a:solidFill>
                <a:effectLst/>
                <a:latin typeface="Arial" panose="020B0604020202020204" pitchFamily="34" charset="0"/>
              </a:rPr>
              <a:t> ала </a:t>
            </a:r>
            <a:r>
              <a:rPr lang="ru-RU" b="0" i="0" dirty="0" err="1">
                <a:solidFill>
                  <a:srgbClr val="000000"/>
                </a:solidFill>
                <a:effectLst/>
                <a:latin typeface="Arial" panose="020B0604020202020204" pitchFamily="34" charset="0"/>
              </a:rPr>
              <a:t>түрге</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енеді</a:t>
            </a:r>
            <a:r>
              <a:rPr lang="ru-RU" b="0" i="0" dirty="0">
                <a:solidFill>
                  <a:srgbClr val="000000"/>
                </a:solidFill>
                <a:effectLst/>
                <a:latin typeface="Arial" panose="020B0604020202020204" pitchFamily="34" charset="0"/>
              </a:rPr>
              <a:t>.</a:t>
            </a:r>
            <a:endParaRPr lang="ru-KZ" dirty="0"/>
          </a:p>
        </p:txBody>
      </p:sp>
      <p:sp>
        <p:nvSpPr>
          <p:cNvPr id="13" name="TextBox 12">
            <a:extLst>
              <a:ext uri="{FF2B5EF4-FFF2-40B4-BE49-F238E27FC236}">
                <a16:creationId xmlns:a16="http://schemas.microsoft.com/office/drawing/2014/main" id="{042A8F6E-266C-41CA-8925-D59333271D39}"/>
              </a:ext>
            </a:extLst>
          </p:cNvPr>
          <p:cNvSpPr txBox="1"/>
          <p:nvPr/>
        </p:nvSpPr>
        <p:spPr>
          <a:xfrm>
            <a:off x="6911679" y="2536712"/>
            <a:ext cx="1941875" cy="1477328"/>
          </a:xfrm>
          <a:prstGeom prst="rect">
            <a:avLst/>
          </a:prstGeom>
          <a:noFill/>
        </p:spPr>
        <p:txBody>
          <a:bodyPr wrap="square">
            <a:spAutoFit/>
          </a:bodyPr>
          <a:lstStyle/>
          <a:p>
            <a:r>
              <a:rPr lang="ru-RU" b="0" i="0" dirty="0">
                <a:solidFill>
                  <a:srgbClr val="000000"/>
                </a:solidFill>
                <a:effectLst/>
                <a:latin typeface="Arial" panose="020B0604020202020204" pitchFamily="34" charset="0"/>
              </a:rPr>
              <a:t> </a:t>
            </a:r>
            <a:r>
              <a:rPr lang="ru-RU" dirty="0" err="1">
                <a:solidFill>
                  <a:srgbClr val="000000"/>
                </a:solidFill>
                <a:latin typeface="Arial" panose="020B0604020202020204" pitchFamily="34" charset="0"/>
              </a:rPr>
              <a:t>Қ</a:t>
            </a:r>
            <a:r>
              <a:rPr lang="ru-RU" b="0" i="0" dirty="0" err="1">
                <a:solidFill>
                  <a:srgbClr val="000000"/>
                </a:solidFill>
                <a:effectLst/>
                <a:latin typeface="Arial" panose="020B0604020202020204" pitchFamily="34" charset="0"/>
              </a:rPr>
              <a:t>оянның</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терісі</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пайдалы</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одан</a:t>
            </a:r>
            <a:r>
              <a:rPr lang="ru-RU" b="0" i="0" dirty="0">
                <a:solidFill>
                  <a:srgbClr val="000000"/>
                </a:solidFill>
                <a:effectLst/>
                <a:latin typeface="Arial" panose="020B0604020202020204" pitchFamily="34" charset="0"/>
              </a:rPr>
              <a:t> бас </a:t>
            </a:r>
            <a:r>
              <a:rPr lang="ru-RU" b="0" i="0" dirty="0" err="1">
                <a:solidFill>
                  <a:srgbClr val="000000"/>
                </a:solidFill>
                <a:effectLst/>
                <a:latin typeface="Arial" panose="020B0604020202020204" pitchFamily="34" charset="0"/>
              </a:rPr>
              <a:t>киім</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жеңіл</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күртешелер</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тігіледі</a:t>
            </a:r>
            <a:r>
              <a:rPr lang="ru-RU" b="0" i="0" dirty="0">
                <a:solidFill>
                  <a:srgbClr val="000000"/>
                </a:solidFill>
                <a:effectLst/>
                <a:latin typeface="Arial" panose="020B0604020202020204" pitchFamily="34" charset="0"/>
              </a:rPr>
              <a:t>. </a:t>
            </a:r>
            <a:endParaRPr lang="ru-KZ" dirty="0"/>
          </a:p>
        </p:txBody>
      </p:sp>
      <p:sp>
        <p:nvSpPr>
          <p:cNvPr id="15" name="TextBox 14">
            <a:extLst>
              <a:ext uri="{FF2B5EF4-FFF2-40B4-BE49-F238E27FC236}">
                <a16:creationId xmlns:a16="http://schemas.microsoft.com/office/drawing/2014/main" id="{5AA0A09C-9A80-4265-B510-5EC23540A323}"/>
              </a:ext>
            </a:extLst>
          </p:cNvPr>
          <p:cNvSpPr txBox="1"/>
          <p:nvPr/>
        </p:nvSpPr>
        <p:spPr>
          <a:xfrm>
            <a:off x="5051666" y="5631542"/>
            <a:ext cx="1680574" cy="923330"/>
          </a:xfrm>
          <a:prstGeom prst="rect">
            <a:avLst/>
          </a:prstGeom>
          <a:noFill/>
        </p:spPr>
        <p:txBody>
          <a:bodyPr wrap="square">
            <a:spAutoFit/>
          </a:bodyPr>
          <a:lstStyle/>
          <a:p>
            <a:r>
              <a:rPr lang="ru-RU" b="0" i="0" dirty="0" err="1">
                <a:solidFill>
                  <a:srgbClr val="000000"/>
                </a:solidFill>
                <a:effectLst/>
                <a:latin typeface="Arial" panose="020B0604020202020204" pitchFamily="34" charset="0"/>
              </a:rPr>
              <a:t>Қоян</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қорқақ</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өте</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үркек</a:t>
            </a:r>
            <a:r>
              <a:rPr lang="ru-RU" b="0" i="0" dirty="0">
                <a:solidFill>
                  <a:srgbClr val="000000"/>
                </a:solidFill>
                <a:effectLst/>
                <a:latin typeface="Arial" panose="020B0604020202020204" pitchFamily="34" charset="0"/>
              </a:rPr>
              <a:t> </a:t>
            </a:r>
            <a:r>
              <a:rPr lang="ru-RU" b="0" i="0" dirty="0" err="1">
                <a:solidFill>
                  <a:srgbClr val="000000"/>
                </a:solidFill>
                <a:effectLst/>
                <a:latin typeface="Arial" panose="020B0604020202020204" pitchFamily="34" charset="0"/>
              </a:rPr>
              <a:t>жануар</a:t>
            </a:r>
            <a:endParaRPr lang="ru-KZ" dirty="0"/>
          </a:p>
        </p:txBody>
      </p:sp>
      <p:sp>
        <p:nvSpPr>
          <p:cNvPr id="19" name="TextBox 18">
            <a:extLst>
              <a:ext uri="{FF2B5EF4-FFF2-40B4-BE49-F238E27FC236}">
                <a16:creationId xmlns:a16="http://schemas.microsoft.com/office/drawing/2014/main" id="{82B2C6C4-2366-4FE0-9698-A699A2A2B558}"/>
              </a:ext>
            </a:extLst>
          </p:cNvPr>
          <p:cNvSpPr txBox="1"/>
          <p:nvPr/>
        </p:nvSpPr>
        <p:spPr>
          <a:xfrm>
            <a:off x="6911679" y="3871715"/>
            <a:ext cx="1941875" cy="1200329"/>
          </a:xfrm>
          <a:prstGeom prst="rect">
            <a:avLst/>
          </a:prstGeom>
          <a:noFill/>
        </p:spPr>
        <p:txBody>
          <a:bodyPr wrap="square">
            <a:spAutoFit/>
          </a:bodyPr>
          <a:lstStyle/>
          <a:p>
            <a:r>
              <a:rPr lang="ru-RU" dirty="0" err="1">
                <a:solidFill>
                  <a:srgbClr val="000000"/>
                </a:solidFill>
                <a:latin typeface="ProximaNova"/>
              </a:rPr>
              <a:t>О</a:t>
            </a:r>
            <a:r>
              <a:rPr lang="ru-RU" b="0" i="0" dirty="0" err="1">
                <a:solidFill>
                  <a:srgbClr val="000000"/>
                </a:solidFill>
                <a:effectLst/>
                <a:latin typeface="ProximaNova"/>
              </a:rPr>
              <a:t>ның</a:t>
            </a:r>
            <a:r>
              <a:rPr lang="ru-RU" b="0" i="0" dirty="0">
                <a:solidFill>
                  <a:srgbClr val="000000"/>
                </a:solidFill>
                <a:effectLst/>
                <a:latin typeface="ProximaNova"/>
              </a:rPr>
              <a:t> </a:t>
            </a:r>
            <a:r>
              <a:rPr lang="ru-RU" b="0" i="0" dirty="0" err="1">
                <a:solidFill>
                  <a:srgbClr val="000000"/>
                </a:solidFill>
                <a:effectLst/>
                <a:latin typeface="ProximaNova"/>
              </a:rPr>
              <a:t>жүнінен</a:t>
            </a:r>
            <a:r>
              <a:rPr lang="ru-RU" dirty="0">
                <a:solidFill>
                  <a:srgbClr val="000000"/>
                </a:solidFill>
                <a:latin typeface="ProximaNova"/>
              </a:rPr>
              <a:t> </a:t>
            </a:r>
            <a:r>
              <a:rPr lang="ru-RU" dirty="0" err="1">
                <a:solidFill>
                  <a:srgbClr val="000000"/>
                </a:solidFill>
                <a:latin typeface="ProximaNova"/>
              </a:rPr>
              <a:t>түрлі</a:t>
            </a:r>
            <a:r>
              <a:rPr lang="ru-RU" dirty="0">
                <a:solidFill>
                  <a:srgbClr val="000000"/>
                </a:solidFill>
                <a:latin typeface="ProximaNova"/>
              </a:rPr>
              <a:t> </a:t>
            </a:r>
            <a:r>
              <a:rPr lang="ru-RU" dirty="0" err="1">
                <a:solidFill>
                  <a:srgbClr val="000000"/>
                </a:solidFill>
                <a:latin typeface="ProximaNova"/>
              </a:rPr>
              <a:t>жылы</a:t>
            </a:r>
            <a:r>
              <a:rPr lang="ru-RU" dirty="0">
                <a:solidFill>
                  <a:srgbClr val="000000"/>
                </a:solidFill>
                <a:latin typeface="ProximaNova"/>
              </a:rPr>
              <a:t> </a:t>
            </a:r>
            <a:r>
              <a:rPr lang="ru-RU" dirty="0" err="1">
                <a:solidFill>
                  <a:srgbClr val="000000"/>
                </a:solidFill>
                <a:latin typeface="ProximaNova"/>
              </a:rPr>
              <a:t>киімдер</a:t>
            </a:r>
            <a:r>
              <a:rPr lang="ru-RU" dirty="0">
                <a:solidFill>
                  <a:srgbClr val="000000"/>
                </a:solidFill>
                <a:latin typeface="ProximaNova"/>
              </a:rPr>
              <a:t> </a:t>
            </a:r>
            <a:r>
              <a:rPr lang="ru-RU" dirty="0" err="1">
                <a:solidFill>
                  <a:srgbClr val="000000"/>
                </a:solidFill>
                <a:latin typeface="ProximaNova"/>
              </a:rPr>
              <a:t>тоқылады</a:t>
            </a:r>
            <a:r>
              <a:rPr lang="ru-RU" b="0" i="0" dirty="0">
                <a:solidFill>
                  <a:srgbClr val="000000"/>
                </a:solidFill>
                <a:effectLst/>
                <a:latin typeface="ProximaNova"/>
              </a:rPr>
              <a:t>.</a:t>
            </a:r>
            <a:endParaRPr lang="ru-KZ" dirty="0"/>
          </a:p>
        </p:txBody>
      </p:sp>
      <p:pic>
        <p:nvPicPr>
          <p:cNvPr id="26" name="Рисунок 25">
            <a:extLst>
              <a:ext uri="{FF2B5EF4-FFF2-40B4-BE49-F238E27FC236}">
                <a16:creationId xmlns:a16="http://schemas.microsoft.com/office/drawing/2014/main" id="{546F352F-C703-4A67-82DC-21DAD6AF760D}"/>
              </a:ext>
            </a:extLst>
          </p:cNvPr>
          <p:cNvPicPr>
            <a:picLocks noChangeAspect="1"/>
          </p:cNvPicPr>
          <p:nvPr/>
        </p:nvPicPr>
        <p:blipFill>
          <a:blip r:embed="rId2"/>
          <a:stretch>
            <a:fillRect/>
          </a:stretch>
        </p:blipFill>
        <p:spPr>
          <a:xfrm>
            <a:off x="24346" y="0"/>
            <a:ext cx="865707" cy="749873"/>
          </a:xfrm>
          <a:prstGeom prst="rect">
            <a:avLst/>
          </a:prstGeom>
        </p:spPr>
      </p:pic>
      <p:pic>
        <p:nvPicPr>
          <p:cNvPr id="4098" name="Picture 2" descr="Қояндардың тұқымдары - сәндік, ет алыптары, ергежейлі, Калифорния, Ангора,  Жаңа Зеландия, Рисен, француз қошқар, фото, видео - Шаруашылық - 2021">
            <a:extLst>
              <a:ext uri="{FF2B5EF4-FFF2-40B4-BE49-F238E27FC236}">
                <a16:creationId xmlns:a16="http://schemas.microsoft.com/office/drawing/2014/main" id="{413FA9D8-1BBB-421A-8CC8-42C274E967A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95882" y="5224743"/>
            <a:ext cx="1981156" cy="1456577"/>
          </a:xfrm>
          <a:prstGeom prst="rect">
            <a:avLst/>
          </a:prstGeom>
          <a:noFill/>
          <a:extLst>
            <a:ext uri="{909E8E84-426E-40DD-AFC4-6F175D3DCCD1}">
              <a14:hiddenFill xmlns:a14="http://schemas.microsoft.com/office/drawing/2010/main">
                <a:solidFill>
                  <a:srgbClr val="FFFFFF"/>
                </a:solidFill>
              </a14:hiddenFill>
            </a:ext>
          </a:extLst>
        </p:spPr>
      </p:pic>
      <p:sp>
        <p:nvSpPr>
          <p:cNvPr id="30" name="Заголовок 1">
            <a:extLst>
              <a:ext uri="{FF2B5EF4-FFF2-40B4-BE49-F238E27FC236}">
                <a16:creationId xmlns:a16="http://schemas.microsoft.com/office/drawing/2014/main" id="{8887F349-33C7-4B27-99CA-F1038D77221F}"/>
              </a:ext>
            </a:extLst>
          </p:cNvPr>
          <p:cNvSpPr>
            <a:spLocks noGrp="1"/>
          </p:cNvSpPr>
          <p:nvPr>
            <p:ph type="title"/>
          </p:nvPr>
        </p:nvSpPr>
        <p:spPr>
          <a:xfrm>
            <a:off x="569010" y="154711"/>
            <a:ext cx="8229600" cy="1143000"/>
          </a:xfrm>
        </p:spPr>
        <p:txBody>
          <a:bodyPr>
            <a:normAutofit fontScale="90000"/>
          </a:bodyPr>
          <a:lstStyle/>
          <a:p>
            <a:pPr>
              <a:spcBef>
                <a:spcPts val="0"/>
              </a:spcBef>
              <a:defRPr/>
            </a:pPr>
            <a:r>
              <a:rPr lang="kk-KZ" b="1" dirty="0">
                <a:solidFill>
                  <a:srgbClr val="C00000"/>
                </a:solidFill>
                <a:latin typeface="Times New Roman" pitchFamily="18" charset="0"/>
                <a:cs typeface="Times New Roman" pitchFamily="18" charset="0"/>
              </a:rPr>
              <a:t>Өзіңді тексер:</a:t>
            </a:r>
            <a:br>
              <a:rPr lang="ru-RU" b="1" dirty="0">
                <a:solidFill>
                  <a:srgbClr val="C00000"/>
                </a:solidFill>
                <a:latin typeface="Times New Roman" pitchFamily="18" charset="0"/>
                <a:cs typeface="Times New Roman" pitchFamily="18" charset="0"/>
              </a:rPr>
            </a:br>
            <a:endParaRPr lang="ru-KZ" dirty="0"/>
          </a:p>
        </p:txBody>
      </p:sp>
    </p:spTree>
    <p:extLst>
      <p:ext uri="{BB962C8B-B14F-4D97-AF65-F5344CB8AC3E}">
        <p14:creationId xmlns:p14="http://schemas.microsoft.com/office/powerpoint/2010/main" val="1876306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C4C8B1B-99A7-4BC2-BE38-F33D22F7CE6D}"/>
              </a:ext>
            </a:extLst>
          </p:cNvPr>
          <p:cNvSpPr>
            <a:spLocks noGrp="1"/>
          </p:cNvSpPr>
          <p:nvPr>
            <p:ph idx="1"/>
          </p:nvPr>
        </p:nvSpPr>
        <p:spPr>
          <a:xfrm>
            <a:off x="425227" y="71225"/>
            <a:ext cx="8229600" cy="5937523"/>
          </a:xfrm>
        </p:spPr>
        <p:txBody>
          <a:bodyPr/>
          <a:lstStyle/>
          <a:p>
            <a:pPr marL="0" indent="0" algn="ctr">
              <a:buNone/>
            </a:pPr>
            <a:r>
              <a:rPr lang="ru-RU" sz="4000" b="1" i="1" dirty="0" err="1">
                <a:solidFill>
                  <a:srgbClr val="FF0000"/>
                </a:solidFill>
                <a:effectLst/>
                <a:latin typeface="Times New Roman" panose="02020603050405020304" pitchFamily="18" charset="0"/>
                <a:cs typeface="Times New Roman" panose="02020603050405020304" pitchFamily="18" charset="0"/>
              </a:rPr>
              <a:t>Кел</a:t>
            </a:r>
            <a:r>
              <a:rPr lang="ru-RU" sz="4000" b="1" i="1" dirty="0">
                <a:solidFill>
                  <a:srgbClr val="FF0000"/>
                </a:solidFill>
                <a:effectLst/>
                <a:latin typeface="Times New Roman" panose="02020603050405020304" pitchFamily="18" charset="0"/>
                <a:cs typeface="Times New Roman" panose="02020603050405020304" pitchFamily="18" charset="0"/>
              </a:rPr>
              <a:t> </a:t>
            </a:r>
            <a:r>
              <a:rPr lang="ru-RU" sz="4000" b="1" i="1" dirty="0" err="1">
                <a:solidFill>
                  <a:srgbClr val="FF0000"/>
                </a:solidFill>
                <a:effectLst/>
                <a:latin typeface="Times New Roman" panose="02020603050405020304" pitchFamily="18" charset="0"/>
                <a:cs typeface="Times New Roman" panose="02020603050405020304" pitchFamily="18" charset="0"/>
              </a:rPr>
              <a:t>ойнайық</a:t>
            </a:r>
            <a:r>
              <a:rPr lang="ru-RU" sz="4000" b="1" i="1" dirty="0">
                <a:solidFill>
                  <a:srgbClr val="FF0000"/>
                </a:solidFill>
                <a:effectLst/>
                <a:latin typeface="Times New Roman" panose="02020603050405020304" pitchFamily="18" charset="0"/>
                <a:cs typeface="Times New Roman" panose="02020603050405020304" pitchFamily="18" charset="0"/>
              </a:rPr>
              <a:t>….</a:t>
            </a:r>
            <a:endParaRPr lang="ru-RU" sz="4000" b="1" i="1" dirty="0">
              <a:solidFill>
                <a:srgbClr val="7030A0"/>
              </a:solidFill>
              <a:latin typeface="Times New Roman" panose="02020603050405020304" pitchFamily="18" charset="0"/>
              <a:cs typeface="Times New Roman" panose="02020603050405020304" pitchFamily="18" charset="0"/>
            </a:endParaRPr>
          </a:p>
          <a:p>
            <a:pPr marL="0" indent="0" algn="ctr">
              <a:buNone/>
            </a:pPr>
            <a:r>
              <a:rPr lang="ru-RU" sz="4000" b="1" dirty="0">
                <a:solidFill>
                  <a:srgbClr val="7030A0"/>
                </a:solidFill>
                <a:effectLst/>
                <a:latin typeface="Times New Roman" panose="02020603050405020304" pitchFamily="18" charset="0"/>
                <a:cs typeface="Times New Roman" panose="02020603050405020304" pitchFamily="18" charset="0"/>
              </a:rPr>
              <a:t>«</a:t>
            </a:r>
            <a:r>
              <a:rPr lang="ru-RU" sz="4000" dirty="0">
                <a:solidFill>
                  <a:srgbClr val="7030A0"/>
                </a:solidFill>
                <a:effectLst/>
                <a:latin typeface="Times New Roman" panose="02020603050405020304" pitchFamily="18" charset="0"/>
                <a:cs typeface="Times New Roman" panose="02020603050405020304" pitchFamily="18" charset="0"/>
              </a:rPr>
              <a:t>Не </a:t>
            </a:r>
            <a:r>
              <a:rPr lang="ru-RU" sz="4000" dirty="0" err="1">
                <a:solidFill>
                  <a:srgbClr val="7030A0"/>
                </a:solidFill>
                <a:effectLst/>
                <a:latin typeface="Times New Roman" panose="02020603050405020304" pitchFamily="18" charset="0"/>
                <a:cs typeface="Times New Roman" panose="02020603050405020304" pitchFamily="18" charset="0"/>
              </a:rPr>
              <a:t>көрсем</a:t>
            </a:r>
            <a:r>
              <a:rPr lang="ru-RU" sz="4000" dirty="0">
                <a:solidFill>
                  <a:srgbClr val="7030A0"/>
                </a:solidFill>
                <a:effectLst/>
                <a:latin typeface="Times New Roman" panose="02020603050405020304" pitchFamily="18" charset="0"/>
                <a:cs typeface="Times New Roman" panose="02020603050405020304" pitchFamily="18" charset="0"/>
              </a:rPr>
              <a:t>, </a:t>
            </a:r>
            <a:r>
              <a:rPr lang="ru-RU" sz="4000" dirty="0" err="1">
                <a:solidFill>
                  <a:srgbClr val="7030A0"/>
                </a:solidFill>
                <a:effectLst/>
                <a:latin typeface="Times New Roman" panose="02020603050405020304" pitchFamily="18" charset="0"/>
                <a:cs typeface="Times New Roman" panose="02020603050405020304" pitchFamily="18" charset="0"/>
              </a:rPr>
              <a:t>соны</a:t>
            </a:r>
            <a:r>
              <a:rPr lang="ru-RU" sz="4000" dirty="0">
                <a:solidFill>
                  <a:srgbClr val="7030A0"/>
                </a:solidFill>
                <a:effectLst/>
                <a:latin typeface="Times New Roman" panose="02020603050405020304" pitchFamily="18" charset="0"/>
                <a:cs typeface="Times New Roman" panose="02020603050405020304" pitchFamily="18" charset="0"/>
              </a:rPr>
              <a:t> </a:t>
            </a:r>
            <a:r>
              <a:rPr lang="ru-RU" sz="4000" dirty="0" err="1">
                <a:solidFill>
                  <a:srgbClr val="7030A0"/>
                </a:solidFill>
                <a:effectLst/>
                <a:latin typeface="Times New Roman" panose="02020603050405020304" pitchFamily="18" charset="0"/>
                <a:cs typeface="Times New Roman" panose="02020603050405020304" pitchFamily="18" charset="0"/>
              </a:rPr>
              <a:t>жазамын</a:t>
            </a:r>
            <a:r>
              <a:rPr lang="ru-RU" sz="4000" b="1" dirty="0">
                <a:solidFill>
                  <a:srgbClr val="7030A0"/>
                </a:solidFill>
                <a:effectLst/>
                <a:latin typeface="Times New Roman" panose="02020603050405020304" pitchFamily="18" charset="0"/>
                <a:cs typeface="Times New Roman" panose="02020603050405020304" pitchFamily="18" charset="0"/>
              </a:rPr>
              <a:t>»</a:t>
            </a:r>
            <a:endParaRPr lang="ru-RU" sz="4000" dirty="0">
              <a:latin typeface="Times New Roman" panose="02020603050405020304" pitchFamily="18" charset="0"/>
              <a:cs typeface="Times New Roman" panose="02020603050405020304" pitchFamily="18" charset="0"/>
            </a:endParaRPr>
          </a:p>
          <a:p>
            <a:pPr marL="0" indent="0">
              <a:buNone/>
            </a:pPr>
            <a:r>
              <a:rPr lang="ru-RU" sz="2800" dirty="0">
                <a:solidFill>
                  <a:srgbClr val="0070C0"/>
                </a:solidFill>
                <a:effectLst/>
                <a:latin typeface="Times New Roman" panose="02020603050405020304" pitchFamily="18" charset="0"/>
                <a:cs typeface="Times New Roman" panose="02020603050405020304" pitchFamily="18" charset="0"/>
              </a:rPr>
              <a:t> </a:t>
            </a:r>
            <a:r>
              <a:rPr lang="ru-RU" sz="2000" dirty="0">
                <a:solidFill>
                  <a:srgbClr val="0070C0"/>
                </a:solidFill>
                <a:effectLst/>
                <a:latin typeface="Times New Roman" panose="02020603050405020304" pitchFamily="18" charset="0"/>
                <a:cs typeface="Times New Roman" panose="02020603050405020304" pitchFamily="18" charset="0"/>
              </a:rPr>
              <a:t>1-минутта</a:t>
            </a:r>
            <a:r>
              <a:rPr lang="ru-RU" sz="2000" dirty="0">
                <a:solidFill>
                  <a:srgbClr val="0070C0"/>
                </a:solidFill>
                <a:latin typeface="Times New Roman" panose="02020603050405020304" pitchFamily="18" charset="0"/>
                <a:cs typeface="Times New Roman" panose="02020603050405020304" pitchFamily="18" charset="0"/>
              </a:rPr>
              <a:t> </a:t>
            </a:r>
            <a:r>
              <a:rPr lang="ru-RU" sz="2000" dirty="0" err="1">
                <a:solidFill>
                  <a:srgbClr val="0070C0"/>
                </a:solidFill>
                <a:latin typeface="Times New Roman" panose="02020603050405020304" pitchFamily="18" charset="0"/>
                <a:cs typeface="Times New Roman" panose="02020603050405020304" pitchFamily="18" charset="0"/>
              </a:rPr>
              <a:t>табиғат</a:t>
            </a:r>
            <a:r>
              <a:rPr lang="ru-RU" sz="2000" dirty="0">
                <a:solidFill>
                  <a:srgbClr val="0070C0"/>
                </a:solidFill>
                <a:latin typeface="Times New Roman" panose="02020603050405020304" pitchFamily="18" charset="0"/>
                <a:cs typeface="Times New Roman" panose="02020603050405020304" pitchFamily="18" charset="0"/>
              </a:rPr>
              <a:t> </a:t>
            </a:r>
            <a:r>
              <a:rPr lang="ru-RU" sz="2000" dirty="0" err="1">
                <a:solidFill>
                  <a:srgbClr val="0070C0"/>
                </a:solidFill>
                <a:latin typeface="Times New Roman" panose="02020603050405020304" pitchFamily="18" charset="0"/>
                <a:cs typeface="Times New Roman" panose="02020603050405020304" pitchFamily="18" charset="0"/>
              </a:rPr>
              <a:t>құбылыстарының</a:t>
            </a:r>
            <a:r>
              <a:rPr lang="ru-RU" sz="2000" dirty="0">
                <a:solidFill>
                  <a:srgbClr val="0070C0"/>
                </a:solidFill>
                <a:latin typeface="Times New Roman" panose="02020603050405020304" pitchFamily="18" charset="0"/>
                <a:cs typeface="Times New Roman" panose="02020603050405020304" pitchFamily="18" charset="0"/>
              </a:rPr>
              <a:t> </a:t>
            </a:r>
            <a:r>
              <a:rPr lang="ru-RU" sz="2000" dirty="0" err="1">
                <a:solidFill>
                  <a:srgbClr val="0070C0"/>
                </a:solidFill>
                <a:latin typeface="Times New Roman" panose="02020603050405020304" pitchFamily="18" charset="0"/>
                <a:cs typeface="Times New Roman" panose="02020603050405020304" pitchFamily="18" charset="0"/>
              </a:rPr>
              <a:t>атауын</a:t>
            </a:r>
            <a:r>
              <a:rPr lang="ru-RU" sz="2000" dirty="0">
                <a:solidFill>
                  <a:srgbClr val="0070C0"/>
                </a:solidFill>
                <a:latin typeface="Times New Roman" panose="02020603050405020304" pitchFamily="18" charset="0"/>
                <a:cs typeface="Times New Roman" panose="02020603050405020304" pitchFamily="18" charset="0"/>
              </a:rPr>
              <a:t> </a:t>
            </a:r>
            <a:r>
              <a:rPr lang="ru-RU" sz="2000" dirty="0" err="1">
                <a:solidFill>
                  <a:srgbClr val="0070C0"/>
                </a:solidFill>
                <a:latin typeface="Times New Roman" panose="02020603050405020304" pitchFamily="18" charset="0"/>
                <a:cs typeface="Times New Roman" panose="02020603050405020304" pitchFamily="18" charset="0"/>
              </a:rPr>
              <a:t>жаз</a:t>
            </a:r>
            <a:r>
              <a:rPr lang="ru-RU" sz="2000" dirty="0">
                <a:solidFill>
                  <a:srgbClr val="0070C0"/>
                </a:solidFill>
                <a:latin typeface="Times New Roman" panose="02020603050405020304" pitchFamily="18" charset="0"/>
                <a:cs typeface="Times New Roman" panose="02020603050405020304" pitchFamily="18" charset="0"/>
              </a:rPr>
              <a:t>  </a:t>
            </a:r>
          </a:p>
        </p:txBody>
      </p:sp>
      <p:pic>
        <p:nvPicPr>
          <p:cNvPr id="3080" name="Picture 8" descr="БІЛІМ БЕРУ БАСҚАРМАСЫ БІЛІМ БЕРУДІ ДАМЫТУДЫҢ ИННОВАЦИЯЛЫҚ ОРТАЛЫҒЫ М">
            <a:extLst>
              <a:ext uri="{FF2B5EF4-FFF2-40B4-BE49-F238E27FC236}">
                <a16:creationId xmlns:a16="http://schemas.microsoft.com/office/drawing/2014/main" id="{B23DE861-5F91-4950-9F67-90F844D629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16632"/>
            <a:ext cx="1249760" cy="1233170"/>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2" descr="201-ге дейінгі бейнелермен 50 түрлі сағат сағаттары Өмірдегі стильдер -  Сұлулық және сән - 2021">
            <a:extLst>
              <a:ext uri="{FF2B5EF4-FFF2-40B4-BE49-F238E27FC236}">
                <a16:creationId xmlns:a16="http://schemas.microsoft.com/office/drawing/2014/main" id="{EF792344-4603-4185-883E-4C19E0C0EE3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75336" y="5571742"/>
            <a:ext cx="1268664" cy="1263026"/>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Дүниетану пәнінен сабақ жоспары: Денелер. Заттар. Табиғат құбылыстары">
            <a:extLst>
              <a:ext uri="{FF2B5EF4-FFF2-40B4-BE49-F238E27FC236}">
                <a16:creationId xmlns:a16="http://schemas.microsoft.com/office/drawing/2014/main" id="{C5513312-B9CB-4295-9F33-2D059EF4987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3568" y="2005274"/>
            <a:ext cx="7128792" cy="43924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7091853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1148</TotalTime>
  <Words>538</Words>
  <Application>Microsoft Office PowerPoint</Application>
  <PresentationFormat>Экран (4:3)</PresentationFormat>
  <Paragraphs>64</Paragraphs>
  <Slides>10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10</vt:i4>
      </vt:variant>
    </vt:vector>
  </HeadingPairs>
  <TitlesOfParts>
    <vt:vector size="15" baseType="lpstr">
      <vt:lpstr>Arial</vt:lpstr>
      <vt:lpstr>Calibri</vt:lpstr>
      <vt:lpstr>ProximaNova</vt:lpstr>
      <vt:lpstr>Times New Roman</vt:lpstr>
      <vt:lpstr>Тема Office</vt:lpstr>
      <vt:lpstr> Сабақтың тақырыбы:    Зат есім Сабақтың мақсаты: Оқыған мәтіннің тақырыбы мен мазмұнының өзара сәйкестігін, мәтіндегі негізгі ойды және негізгі мен туынды зат есімдерді табатын боласың.    </vt:lpstr>
      <vt:lpstr>Қайталайық...</vt:lpstr>
      <vt:lpstr>                                       Ұзақ       Бірде орман ағаштарын ауруға шалдықтыратын жебір құртпен күрес жүргізетін арнайы бригада шақырылады. Мұнда келген бригаданың адамдары орманда қаптап ұшып қонып жүрген ұзақтан басқа бірде-бір жұлдызқұртты көре алмай, қайран қалады. Сөйтсе, ұзақ келіп, жұлдызқұртты тазартып қойған екен.          Ұзақ – мешкей құс: ол тояттау үшін толып жатқан зиянды жәндіктер қажет. Ал балапандары пайда болған кезде бұрынғыдан да көп «жұмыс істеуіне» тура келеді. Ұзақ әдетте топтасып, ағаш басына ұя салады. Зиянкес жәндіктерді жойып, табиғатқа қыруар пайда келтіреді.           Рас, ұзақтардың кейде жаңа көктеп келе жатқан бидай, жүгері, күнбағыс өскендерін жұлып жейтіні бар. Мұндайда оларды өлтірмей, егістікке күзетші қойып, қуалап жіберу қажет. Себебі ұзақтың зиянынан пайдасы көп.</vt:lpstr>
      <vt:lpstr>Презентация PowerPoint</vt:lpstr>
      <vt:lpstr>Қазақ тілі 4 сынып ІІІ-тоқсан Бөлім атауы: Табиғат құбылыстары 24-жаттығу  14 бет</vt:lpstr>
      <vt:lpstr>Өзіңді тексер: </vt:lpstr>
      <vt:lpstr>Қазақ тілі 4 сынып ІІІ-тоқсан Бөлім атауы: Табиғат құбылыстары 25-жаттығу  15 бет</vt:lpstr>
      <vt:lpstr>Өзіңді тексер: </vt:lpstr>
      <vt:lpstr>Презентация PowerPoint</vt:lpstr>
      <vt:lpstr>Жасыл түс: түсіндім Көк түс:  түсінбедім Қызыл түс: сұрағым бар</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Сабақтың тақырыбы:  Тұрақты сөз тіркестері Сабақтың мақсаты: Тұрақты сөз тіркестерді  ажыратып, олардың мағынасын түсінесің. </dc:title>
  <dc:creator>1</dc:creator>
  <cp:lastModifiedBy>1</cp:lastModifiedBy>
  <cp:revision>96</cp:revision>
  <dcterms:created xsi:type="dcterms:W3CDTF">2020-11-17T16:31:08Z</dcterms:created>
  <dcterms:modified xsi:type="dcterms:W3CDTF">2021-01-15T19:56:06Z</dcterms:modified>
</cp:coreProperties>
</file>