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95" r:id="rId3"/>
    <p:sldId id="300" r:id="rId4"/>
    <p:sldId id="302" r:id="rId5"/>
    <p:sldId id="304" r:id="rId6"/>
    <p:sldId id="301" r:id="rId7"/>
    <p:sldId id="307" r:id="rId8"/>
    <p:sldId id="308" r:id="rId9"/>
    <p:sldId id="290" r:id="rId10"/>
    <p:sldId id="306" r:id="rId11"/>
    <p:sldId id="26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11.01.2021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11.01.2021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3.jpeg"/><Relationship Id="rId1" Type="http://schemas.openxmlformats.org/officeDocument/2006/relationships/slideLayout" Target="../slideLayouts/slideLayout6.xml"/><Relationship Id="rId5" Type="http://schemas.openxmlformats.org/officeDocument/2006/relationships/image" Target="../media/image9.jpe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Заголовок 5"/>
          <p:cNvSpPr>
            <a:spLocks noGrp="1"/>
          </p:cNvSpPr>
          <p:nvPr>
            <p:ph type="title"/>
          </p:nvPr>
        </p:nvSpPr>
        <p:spPr>
          <a:xfrm>
            <a:off x="457200" y="1484784"/>
            <a:ext cx="8229600" cy="2232249"/>
          </a:xfrm>
        </p:spPr>
        <p:txBody>
          <a:bodyPr>
            <a:normAutofit fontScale="90000"/>
          </a:bodyPr>
          <a:lstStyle/>
          <a:p>
            <a:br>
              <a:rPr lang="kk-KZ" sz="3200" dirty="0">
                <a:latin typeface="Times New Roman" pitchFamily="18" charset="0"/>
                <a:cs typeface="Times New Roman" pitchFamily="18" charset="0"/>
              </a:rPr>
            </a:br>
            <a:r>
              <a:rPr lang="kk-KZ" sz="3200" b="1" dirty="0">
                <a:solidFill>
                  <a:srgbClr val="C00000"/>
                </a:solidFill>
                <a:latin typeface="Times New Roman" pitchFamily="18" charset="0"/>
                <a:cs typeface="Times New Roman" pitchFamily="18" charset="0"/>
              </a:rPr>
              <a:t>Сабақтың тақырыбы: </a:t>
            </a:r>
            <a:r>
              <a:rPr lang="kk-KZ" sz="3200" dirty="0">
                <a:solidFill>
                  <a:srgbClr val="C00000"/>
                </a:solidFill>
                <a:latin typeface="Times New Roman" pitchFamily="18" charset="0"/>
                <a:cs typeface="Times New Roman" pitchFamily="18" charset="0"/>
              </a:rPr>
              <a:t> </a:t>
            </a:r>
            <a:br>
              <a:rPr lang="kk-KZ" sz="3200" dirty="0">
                <a:solidFill>
                  <a:srgbClr val="C00000"/>
                </a:solidFill>
                <a:latin typeface="Times New Roman" pitchFamily="18" charset="0"/>
                <a:cs typeface="Times New Roman" pitchFamily="18" charset="0"/>
              </a:rPr>
            </a:br>
            <a:br>
              <a:rPr lang="kk-KZ" sz="3200" dirty="0">
                <a:solidFill>
                  <a:srgbClr val="C00000"/>
                </a:solidFill>
                <a:latin typeface="Times New Roman" pitchFamily="18" charset="0"/>
                <a:cs typeface="Times New Roman" pitchFamily="18" charset="0"/>
              </a:rPr>
            </a:br>
            <a:r>
              <a:rPr lang="kk-KZ" sz="3200" dirty="0">
                <a:solidFill>
                  <a:srgbClr val="0070C0"/>
                </a:solidFill>
                <a:latin typeface="Times New Roman" pitchFamily="18" charset="0"/>
                <a:cs typeface="Times New Roman" pitchFamily="18" charset="0"/>
              </a:rPr>
              <a:t>Зат есім</a:t>
            </a:r>
            <a:br>
              <a:rPr lang="kk-KZ" sz="3200" dirty="0">
                <a:solidFill>
                  <a:srgbClr val="0070C0"/>
                </a:solidFill>
                <a:latin typeface="Times New Roman" pitchFamily="18" charset="0"/>
                <a:cs typeface="Times New Roman" pitchFamily="18" charset="0"/>
              </a:rPr>
            </a:br>
            <a:r>
              <a:rPr lang="kk-KZ" sz="3200" b="1" dirty="0">
                <a:solidFill>
                  <a:srgbClr val="0070C0"/>
                </a:solidFill>
                <a:latin typeface="Times New Roman" pitchFamily="18" charset="0"/>
                <a:cs typeface="Times New Roman" pitchFamily="18" charset="0"/>
              </a:rPr>
              <a:t>Сабақтың мақсаты:</a:t>
            </a:r>
            <a:br>
              <a:rPr lang="kk-KZ" sz="3200" dirty="0">
                <a:solidFill>
                  <a:srgbClr val="0070C0"/>
                </a:solidFill>
                <a:latin typeface="Times New Roman" pitchFamily="18" charset="0"/>
                <a:cs typeface="Times New Roman" pitchFamily="18" charset="0"/>
              </a:rPr>
            </a:br>
            <a:r>
              <a:rPr lang="kk-KZ" sz="3200" dirty="0">
                <a:solidFill>
                  <a:srgbClr val="0070C0"/>
                </a:solidFill>
                <a:latin typeface="Times New Roman" pitchFamily="18" charset="0"/>
                <a:cs typeface="Times New Roman" pitchFamily="18" charset="0"/>
              </a:rPr>
              <a:t>Зат есімнің тәуелдік жалғауларын, олардың түбірге жалғану ерекшеліктерін біліп, мәтіннің қатесін тауып, түзетесің.</a:t>
            </a:r>
            <a:br>
              <a:rPr lang="kk-KZ" sz="3200" dirty="0">
                <a:solidFill>
                  <a:srgbClr val="0070C0"/>
                </a:solidFill>
                <a:latin typeface="Times New Roman" pitchFamily="18" charset="0"/>
                <a:cs typeface="Times New Roman" pitchFamily="18" charset="0"/>
              </a:rPr>
            </a:br>
            <a:endParaRPr lang="ru-RU" sz="3200" b="0" dirty="0">
              <a:solidFill>
                <a:srgbClr val="0070C0"/>
              </a:solidFill>
            </a:endParaRPr>
          </a:p>
        </p:txBody>
      </p:sp>
      <p:pic>
        <p:nvPicPr>
          <p:cNvPr id="7173" name="Picture 6" descr="Изображение 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 y="-3013"/>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5292080" y="188913"/>
            <a:ext cx="3563888" cy="830997"/>
          </a:xfrm>
          <a:prstGeom prst="rect">
            <a:avLst/>
          </a:prstGeom>
        </p:spPr>
        <p:txBody>
          <a:bodyPr wrap="square">
            <a:spAutoFit/>
          </a:bodyPr>
          <a:lstStyle/>
          <a:p>
            <a:pPr algn="ctr"/>
            <a:r>
              <a:rPr lang="ru-RU" sz="1600" b="1" dirty="0" err="1">
                <a:solidFill>
                  <a:srgbClr val="0070C0"/>
                </a:solidFill>
                <a:latin typeface="Times New Roman" pitchFamily="18" charset="0"/>
                <a:cs typeface="Times New Roman" pitchFamily="18" charset="0"/>
              </a:rPr>
              <a:t>Қазақ</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тілі</a:t>
            </a:r>
            <a:r>
              <a:rPr lang="ru-RU" sz="1600" b="1" dirty="0">
                <a:solidFill>
                  <a:srgbClr val="0070C0"/>
                </a:solidFill>
                <a:latin typeface="Times New Roman" pitchFamily="18" charset="0"/>
                <a:cs typeface="Times New Roman" pitchFamily="18" charset="0"/>
              </a:rPr>
              <a:t> 4 </a:t>
            </a:r>
            <a:r>
              <a:rPr lang="ru-RU" sz="1600" b="1" dirty="0" err="1">
                <a:solidFill>
                  <a:srgbClr val="0070C0"/>
                </a:solidFill>
                <a:latin typeface="Times New Roman" pitchFamily="18" charset="0"/>
                <a:cs typeface="Times New Roman" pitchFamily="18" charset="0"/>
              </a:rPr>
              <a:t>сынып</a:t>
            </a:r>
            <a:r>
              <a:rPr lang="ru-RU" sz="1600" b="1" dirty="0">
                <a:solidFill>
                  <a:srgbClr val="0070C0"/>
                </a:solidFill>
                <a:latin typeface="Times New Roman" pitchFamily="18" charset="0"/>
                <a:cs typeface="Times New Roman" pitchFamily="18" charset="0"/>
              </a:rPr>
              <a:t> ІІІ-</a:t>
            </a:r>
            <a:r>
              <a:rPr lang="ru-RU" sz="1600" b="1" dirty="0" err="1">
                <a:solidFill>
                  <a:srgbClr val="0070C0"/>
                </a:solidFill>
                <a:latin typeface="Times New Roman" pitchFamily="18" charset="0"/>
                <a:cs typeface="Times New Roman" pitchFamily="18" charset="0"/>
              </a:rPr>
              <a:t>тоқсан</a:t>
            </a:r>
            <a:br>
              <a:rPr lang="ru-RU" sz="1600" b="1" dirty="0">
                <a:solidFill>
                  <a:srgbClr val="0070C0"/>
                </a:solidFill>
                <a:latin typeface="Times New Roman" pitchFamily="18" charset="0"/>
                <a:cs typeface="Times New Roman" pitchFamily="18" charset="0"/>
              </a:rPr>
            </a:br>
            <a:r>
              <a:rPr lang="ru-RU" sz="1600" b="1" dirty="0" err="1">
                <a:solidFill>
                  <a:srgbClr val="0070C0"/>
                </a:solidFill>
                <a:latin typeface="Times New Roman" pitchFamily="18" charset="0"/>
                <a:cs typeface="Times New Roman" pitchFamily="18" charset="0"/>
              </a:rPr>
              <a:t>Бөлім</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атауы</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Табиғат</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құбылыстары</a:t>
            </a:r>
            <a:endParaRPr lang="ru-RU" sz="1600" b="1" dirty="0">
              <a:solidFill>
                <a:srgbClr val="0070C0"/>
              </a:solidFill>
              <a:latin typeface="Times New Roman" pitchFamily="18" charset="0"/>
              <a:cs typeface="Times New Roman" pitchFamily="18" charset="0"/>
            </a:endParaRPr>
          </a:p>
          <a:p>
            <a:pPr algn="ctr"/>
            <a:r>
              <a:rPr lang="kk-KZ" sz="1600" b="1" dirty="0">
                <a:solidFill>
                  <a:srgbClr val="0070C0"/>
                </a:solidFill>
                <a:latin typeface="Times New Roman" pitchFamily="18" charset="0"/>
                <a:cs typeface="Times New Roman" pitchFamily="18" charset="0"/>
              </a:rPr>
              <a:t>12-13 бет</a:t>
            </a:r>
            <a:endParaRPr lang="ru-RU" sz="16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344232478"/>
      </p:ext>
    </p:extLst>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6">
            <a:extLst>
              <a:ext uri="{FF2B5EF4-FFF2-40B4-BE49-F238E27FC236}">
                <a16:creationId xmlns:a16="http://schemas.microsoft.com/office/drawing/2014/main" id="{DA59FE91-441C-48B4-AC4F-284960036208}"/>
              </a:ext>
            </a:extLst>
          </p:cNvPr>
          <p:cNvGraphicFramePr>
            <a:graphicFrameLocks noGrp="1"/>
          </p:cNvGraphicFramePr>
          <p:nvPr>
            <p:extLst>
              <p:ext uri="{D42A27DB-BD31-4B8C-83A1-F6EECF244321}">
                <p14:modId xmlns:p14="http://schemas.microsoft.com/office/powerpoint/2010/main" val="3078181155"/>
              </p:ext>
            </p:extLst>
          </p:nvPr>
        </p:nvGraphicFramePr>
        <p:xfrm>
          <a:off x="688578" y="1628326"/>
          <a:ext cx="7992888" cy="3549218"/>
        </p:xfrm>
        <a:graphic>
          <a:graphicData uri="http://schemas.openxmlformats.org/drawingml/2006/table">
            <a:tbl>
              <a:tblPr firstRow="1" bandRow="1">
                <a:tableStyleId>{5940675A-B579-460E-94D1-54222C63F5DA}</a:tableStyleId>
              </a:tblPr>
              <a:tblGrid>
                <a:gridCol w="1998222">
                  <a:extLst>
                    <a:ext uri="{9D8B030D-6E8A-4147-A177-3AD203B41FA5}">
                      <a16:colId xmlns:a16="http://schemas.microsoft.com/office/drawing/2014/main" val="2208237933"/>
                    </a:ext>
                  </a:extLst>
                </a:gridCol>
                <a:gridCol w="1998222">
                  <a:extLst>
                    <a:ext uri="{9D8B030D-6E8A-4147-A177-3AD203B41FA5}">
                      <a16:colId xmlns:a16="http://schemas.microsoft.com/office/drawing/2014/main" val="3696318978"/>
                    </a:ext>
                  </a:extLst>
                </a:gridCol>
                <a:gridCol w="1998222">
                  <a:extLst>
                    <a:ext uri="{9D8B030D-6E8A-4147-A177-3AD203B41FA5}">
                      <a16:colId xmlns:a16="http://schemas.microsoft.com/office/drawing/2014/main" val="4217123219"/>
                    </a:ext>
                  </a:extLst>
                </a:gridCol>
                <a:gridCol w="1998222">
                  <a:extLst>
                    <a:ext uri="{9D8B030D-6E8A-4147-A177-3AD203B41FA5}">
                      <a16:colId xmlns:a16="http://schemas.microsoft.com/office/drawing/2014/main" val="2058528914"/>
                    </a:ext>
                  </a:extLst>
                </a:gridCol>
              </a:tblGrid>
              <a:tr h="988898">
                <a:tc>
                  <a:txBody>
                    <a:bodyPr/>
                    <a:lstStyle/>
                    <a:p>
                      <a:pPr algn="ctr"/>
                      <a:r>
                        <a:rPr lang="kk-KZ" sz="2800" b="1" dirty="0">
                          <a:solidFill>
                            <a:srgbClr val="0070C0"/>
                          </a:solidFill>
                          <a:latin typeface="Times New Roman" panose="02020603050405020304" pitchFamily="18" charset="0"/>
                          <a:cs typeface="Times New Roman" panose="02020603050405020304" pitchFamily="18" charset="0"/>
                        </a:rPr>
                        <a:t>Суреті</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a:solidFill>
                            <a:srgbClr val="0070C0"/>
                          </a:solidFill>
                          <a:latin typeface="Times New Roman" panose="02020603050405020304" pitchFamily="18" charset="0"/>
                          <a:cs typeface="Times New Roman" panose="02020603050405020304" pitchFamily="18" charset="0"/>
                        </a:rPr>
                        <a:t>Атауы</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a:solidFill>
                            <a:srgbClr val="0070C0"/>
                          </a:solidFill>
                          <a:latin typeface="Times New Roman" panose="02020603050405020304" pitchFamily="18" charset="0"/>
                          <a:cs typeface="Times New Roman" panose="02020603050405020304" pitchFamily="18" charset="0"/>
                        </a:rPr>
                        <a:t>Жекеше</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pPr algn="ctr"/>
                      <a:r>
                        <a:rPr lang="kk-KZ" sz="2800" b="1" dirty="0">
                          <a:solidFill>
                            <a:srgbClr val="0070C0"/>
                          </a:solidFill>
                          <a:latin typeface="Times New Roman" panose="02020603050405020304" pitchFamily="18" charset="0"/>
                          <a:cs typeface="Times New Roman" panose="02020603050405020304" pitchFamily="18" charset="0"/>
                        </a:rPr>
                        <a:t>Көпше</a:t>
                      </a:r>
                      <a:endParaRPr lang="ru-KZ" sz="2800" b="1"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27742550"/>
                  </a:ext>
                </a:extLst>
              </a:tr>
              <a:tr h="707741">
                <a:tc>
                  <a:txBody>
                    <a:bodyPr/>
                    <a:lstStyle/>
                    <a:p>
                      <a:endParaRPr lang="ru-KZ" dirty="0"/>
                    </a:p>
                  </a:txBody>
                  <a:tcPr/>
                </a:tc>
                <a:tc>
                  <a:txBody>
                    <a:bodyPr/>
                    <a:lstStyle/>
                    <a:p>
                      <a:r>
                        <a:rPr lang="kk-KZ" sz="2500" dirty="0">
                          <a:latin typeface="Times New Roman" panose="02020603050405020304" pitchFamily="18" charset="0"/>
                          <a:cs typeface="Times New Roman" panose="02020603050405020304" pitchFamily="18" charset="0"/>
                        </a:rPr>
                        <a:t>қозы</a:t>
                      </a:r>
                      <a:endParaRPr lang="ru-KZ" sz="2500" dirty="0">
                        <a:latin typeface="Times New Roman" panose="02020603050405020304" pitchFamily="18" charset="0"/>
                        <a:cs typeface="Times New Roman" panose="02020603050405020304" pitchFamily="18" charset="0"/>
                      </a:endParaRPr>
                    </a:p>
                  </a:txBody>
                  <a:tcPr/>
                </a:tc>
                <a:tc>
                  <a:txBody>
                    <a:bodyPr/>
                    <a:lstStyle/>
                    <a:p>
                      <a:r>
                        <a:rPr lang="kk-KZ" sz="2500" dirty="0">
                          <a:latin typeface="Times New Roman" panose="02020603050405020304" pitchFamily="18" charset="0"/>
                          <a:cs typeface="Times New Roman" panose="02020603050405020304" pitchFamily="18" charset="0"/>
                        </a:rPr>
                        <a:t>қозым</a:t>
                      </a:r>
                    </a:p>
                    <a:p>
                      <a:endParaRPr lang="ru-KZ" sz="2500" dirty="0">
                        <a:latin typeface="Times New Roman" panose="02020603050405020304" pitchFamily="18" charset="0"/>
                        <a:cs typeface="Times New Roman" panose="02020603050405020304" pitchFamily="18" charset="0"/>
                      </a:endParaRPr>
                    </a:p>
                  </a:txBody>
                  <a:tcPr/>
                </a:tc>
                <a:tc>
                  <a:txBody>
                    <a:bodyPr/>
                    <a:lstStyle/>
                    <a:p>
                      <a:r>
                        <a:rPr lang="kk-KZ" sz="2500" dirty="0">
                          <a:latin typeface="Times New Roman" panose="02020603050405020304" pitchFamily="18" charset="0"/>
                          <a:cs typeface="Times New Roman" panose="02020603050405020304" pitchFamily="18" charset="0"/>
                        </a:rPr>
                        <a:t>қозымыз</a:t>
                      </a:r>
                      <a:endParaRPr lang="ru-KZ" sz="2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65504882"/>
                  </a:ext>
                </a:extLst>
              </a:tr>
              <a:tr h="707741">
                <a:tc>
                  <a:txBody>
                    <a:bodyPr/>
                    <a:lstStyle/>
                    <a:p>
                      <a:endParaRPr lang="ru-KZ" dirty="0"/>
                    </a:p>
                  </a:txBody>
                  <a:tcPr/>
                </a:tc>
                <a:tc>
                  <a:txBody>
                    <a:bodyPr/>
                    <a:lstStyle/>
                    <a:p>
                      <a:r>
                        <a:rPr lang="kk-KZ" sz="2500" dirty="0">
                          <a:latin typeface="Times New Roman" panose="02020603050405020304" pitchFamily="18" charset="0"/>
                          <a:cs typeface="Times New Roman" panose="02020603050405020304" pitchFamily="18" charset="0"/>
                        </a:rPr>
                        <a:t>балық</a:t>
                      </a:r>
                    </a:p>
                    <a:p>
                      <a:endParaRPr lang="kk-KZ" sz="2500" dirty="0">
                        <a:latin typeface="Times New Roman" panose="02020603050405020304" pitchFamily="18" charset="0"/>
                        <a:cs typeface="Times New Roman" panose="02020603050405020304" pitchFamily="18" charset="0"/>
                      </a:endParaRPr>
                    </a:p>
                  </a:txBody>
                  <a:tcPr/>
                </a:tc>
                <a:tc>
                  <a:txBody>
                    <a:bodyPr/>
                    <a:lstStyle/>
                    <a:p>
                      <a:r>
                        <a:rPr lang="kk-KZ" sz="2500" dirty="0" err="1">
                          <a:latin typeface="Times New Roman" panose="02020603050405020304" pitchFamily="18" charset="0"/>
                          <a:cs typeface="Times New Roman" panose="02020603050405020304" pitchFamily="18" charset="0"/>
                        </a:rPr>
                        <a:t>балығым</a:t>
                      </a:r>
                      <a:endParaRPr lang="ru-KZ" sz="2500" dirty="0">
                        <a:latin typeface="Times New Roman" panose="02020603050405020304" pitchFamily="18" charset="0"/>
                        <a:cs typeface="Times New Roman" panose="02020603050405020304" pitchFamily="18" charset="0"/>
                      </a:endParaRPr>
                    </a:p>
                  </a:txBody>
                  <a:tcPr/>
                </a:tc>
                <a:tc>
                  <a:txBody>
                    <a:bodyPr/>
                    <a:lstStyle/>
                    <a:p>
                      <a:r>
                        <a:rPr lang="kk-KZ" sz="2500" dirty="0">
                          <a:latin typeface="Times New Roman" panose="02020603050405020304" pitchFamily="18" charset="0"/>
                          <a:cs typeface="Times New Roman" panose="02020603050405020304" pitchFamily="18" charset="0"/>
                        </a:rPr>
                        <a:t>балығымыз</a:t>
                      </a:r>
                      <a:endParaRPr lang="ru-KZ" sz="2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885467"/>
                  </a:ext>
                </a:extLst>
              </a:tr>
              <a:tr h="707741">
                <a:tc>
                  <a:txBody>
                    <a:bodyPr/>
                    <a:lstStyle/>
                    <a:p>
                      <a:endParaRPr lang="ru-KZ" dirty="0"/>
                    </a:p>
                  </a:txBody>
                  <a:tcPr/>
                </a:tc>
                <a:tc>
                  <a:txBody>
                    <a:bodyPr/>
                    <a:lstStyle/>
                    <a:p>
                      <a:r>
                        <a:rPr lang="kk-KZ" sz="2500" dirty="0">
                          <a:latin typeface="Times New Roman" panose="02020603050405020304" pitchFamily="18" charset="0"/>
                          <a:cs typeface="Times New Roman" panose="02020603050405020304" pitchFamily="18" charset="0"/>
                        </a:rPr>
                        <a:t>күшік</a:t>
                      </a:r>
                    </a:p>
                    <a:p>
                      <a:endParaRPr lang="ru-KZ" sz="2500" dirty="0">
                        <a:latin typeface="Times New Roman" panose="02020603050405020304" pitchFamily="18" charset="0"/>
                        <a:cs typeface="Times New Roman" panose="02020603050405020304" pitchFamily="18" charset="0"/>
                      </a:endParaRPr>
                    </a:p>
                  </a:txBody>
                  <a:tcPr/>
                </a:tc>
                <a:tc>
                  <a:txBody>
                    <a:bodyPr/>
                    <a:lstStyle/>
                    <a:p>
                      <a:r>
                        <a:rPr lang="kk-KZ" sz="2500" dirty="0">
                          <a:latin typeface="Times New Roman" panose="02020603050405020304" pitchFamily="18" charset="0"/>
                          <a:cs typeface="Times New Roman" panose="02020603050405020304" pitchFamily="18" charset="0"/>
                        </a:rPr>
                        <a:t>күшігім</a:t>
                      </a:r>
                      <a:endParaRPr lang="ru-KZ" sz="2500" dirty="0">
                        <a:latin typeface="Times New Roman" panose="02020603050405020304" pitchFamily="18" charset="0"/>
                        <a:cs typeface="Times New Roman" panose="02020603050405020304" pitchFamily="18" charset="0"/>
                      </a:endParaRPr>
                    </a:p>
                  </a:txBody>
                  <a:tcPr/>
                </a:tc>
                <a:tc>
                  <a:txBody>
                    <a:bodyPr/>
                    <a:lstStyle/>
                    <a:p>
                      <a:r>
                        <a:rPr lang="kk-KZ" sz="2500" dirty="0">
                          <a:latin typeface="Times New Roman" panose="02020603050405020304" pitchFamily="18" charset="0"/>
                          <a:cs typeface="Times New Roman" panose="02020603050405020304" pitchFamily="18" charset="0"/>
                        </a:rPr>
                        <a:t>күшігіміз</a:t>
                      </a:r>
                      <a:endParaRPr lang="ru-KZ" sz="2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69949120"/>
                  </a:ext>
                </a:extLst>
              </a:tr>
            </a:tbl>
          </a:graphicData>
        </a:graphic>
      </p:graphicFrame>
      <p:pic>
        <p:nvPicPr>
          <p:cNvPr id="8" name="Picture 2" descr="Жануарлар қайда тұрады - дошкольное образование, уроки">
            <a:extLst>
              <a:ext uri="{FF2B5EF4-FFF2-40B4-BE49-F238E27FC236}">
                <a16:creationId xmlns:a16="http://schemas.microsoft.com/office/drawing/2014/main" id="{CAFBD64B-C109-4912-B035-049E1AFF52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153" t="50266" r="2985" b="25943"/>
          <a:stretch/>
        </p:blipFill>
        <p:spPr bwMode="auto">
          <a:xfrm>
            <a:off x="827582" y="4379903"/>
            <a:ext cx="1738536" cy="73155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Жануарлар қайда тұрады - дошкольное образование, уроки">
            <a:extLst>
              <a:ext uri="{FF2B5EF4-FFF2-40B4-BE49-F238E27FC236}">
                <a16:creationId xmlns:a16="http://schemas.microsoft.com/office/drawing/2014/main" id="{A7D8A1DA-9E6B-46D4-B926-DD93295B5C5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9510" r="50920" b="25174"/>
          <a:stretch/>
        </p:blipFill>
        <p:spPr bwMode="auto">
          <a:xfrm>
            <a:off x="827582" y="3543007"/>
            <a:ext cx="1738536" cy="731552"/>
          </a:xfrm>
          <a:prstGeom prst="rect">
            <a:avLst/>
          </a:prstGeom>
          <a:noFill/>
          <a:extLst>
            <a:ext uri="{909E8E84-426E-40DD-AFC4-6F175D3DCCD1}">
              <a14:hiddenFill xmlns:a14="http://schemas.microsoft.com/office/drawing/2010/main">
                <a:solidFill>
                  <a:srgbClr val="FFFFFF"/>
                </a:solidFill>
              </a14:hiddenFill>
            </a:ext>
          </a:extLst>
        </p:spPr>
      </p:pic>
      <p:sp>
        <p:nvSpPr>
          <p:cNvPr id="12" name="Заголовок 1">
            <a:extLst>
              <a:ext uri="{FF2B5EF4-FFF2-40B4-BE49-F238E27FC236}">
                <a16:creationId xmlns:a16="http://schemas.microsoft.com/office/drawing/2014/main" id="{F7438F7D-AB54-41D7-8B09-E0E24BBC07F9}"/>
              </a:ext>
            </a:extLst>
          </p:cNvPr>
          <p:cNvSpPr>
            <a:spLocks noGrp="1"/>
          </p:cNvSpPr>
          <p:nvPr>
            <p:ph type="title"/>
          </p:nvPr>
        </p:nvSpPr>
        <p:spPr>
          <a:xfrm>
            <a:off x="457200" y="274638"/>
            <a:ext cx="8229600" cy="1143000"/>
          </a:xfrm>
        </p:spPr>
        <p:txBody>
          <a:bodyPr>
            <a:normAutofit fontScale="90000"/>
          </a:bodyPr>
          <a:lstStyle/>
          <a:p>
            <a:pPr>
              <a:spcBef>
                <a:spcPts val="0"/>
              </a:spcBef>
              <a:defRPr/>
            </a:pPr>
            <a:r>
              <a:rPr lang="kk-KZ" b="1" dirty="0">
                <a:solidFill>
                  <a:srgbClr val="C00000"/>
                </a:solidFill>
                <a:latin typeface="Times New Roman" pitchFamily="18" charset="0"/>
                <a:cs typeface="Times New Roman" pitchFamily="18" charset="0"/>
              </a:rPr>
              <a:t>Өзіңді тексер:</a:t>
            </a:r>
            <a:br>
              <a:rPr lang="ru-RU" b="1" dirty="0">
                <a:solidFill>
                  <a:srgbClr val="C00000"/>
                </a:solidFill>
                <a:latin typeface="Times New Roman" pitchFamily="18" charset="0"/>
                <a:cs typeface="Times New Roman" pitchFamily="18" charset="0"/>
              </a:rPr>
            </a:br>
            <a:endParaRPr lang="ru-KZ" dirty="0"/>
          </a:p>
        </p:txBody>
      </p:sp>
      <p:pic>
        <p:nvPicPr>
          <p:cNvPr id="13" name="Picture 4" descr="Үй жануарлары» - дошкольное образование, прочее">
            <a:extLst>
              <a:ext uri="{FF2B5EF4-FFF2-40B4-BE49-F238E27FC236}">
                <a16:creationId xmlns:a16="http://schemas.microsoft.com/office/drawing/2014/main" id="{69450B24-3C8B-4F23-BBDE-2AE580E7926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3226" r="71928" b="41248"/>
          <a:stretch/>
        </p:blipFill>
        <p:spPr bwMode="auto">
          <a:xfrm>
            <a:off x="895883" y="2709165"/>
            <a:ext cx="1601935" cy="731552"/>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a:extLst>
              <a:ext uri="{FF2B5EF4-FFF2-40B4-BE49-F238E27FC236}">
                <a16:creationId xmlns:a16="http://schemas.microsoft.com/office/drawing/2014/main" id="{E24A78E5-781B-4330-A0D0-2C1C6EC6FCFA}"/>
              </a:ext>
            </a:extLst>
          </p:cNvPr>
          <p:cNvPicPr>
            <a:picLocks noChangeAspect="1"/>
          </p:cNvPicPr>
          <p:nvPr/>
        </p:nvPicPr>
        <p:blipFill>
          <a:blip r:embed="rId4"/>
          <a:stretch>
            <a:fillRect/>
          </a:stretch>
        </p:blipFill>
        <p:spPr>
          <a:xfrm>
            <a:off x="34690" y="96265"/>
            <a:ext cx="865707" cy="749873"/>
          </a:xfrm>
          <a:prstGeom prst="rect">
            <a:avLst/>
          </a:prstGeom>
        </p:spPr>
      </p:pic>
      <p:pic>
        <p:nvPicPr>
          <p:cNvPr id="8194" name="Picture 2" descr="Сабақ жоспары. Тақырыбы: &quot;Ертегілер&quot;">
            <a:extLst>
              <a:ext uri="{FF2B5EF4-FFF2-40B4-BE49-F238E27FC236}">
                <a16:creationId xmlns:a16="http://schemas.microsoft.com/office/drawing/2014/main" id="{3C5F4D94-265B-486C-8B9F-52C7F73B69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57466" y="5189063"/>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7363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6" descr="Изображение 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483768" y="514844"/>
            <a:ext cx="4968552" cy="1323439"/>
          </a:xfrm>
          <a:prstGeom prst="rect">
            <a:avLst/>
          </a:prstGeom>
        </p:spPr>
        <p:txBody>
          <a:bodyPr wrap="square">
            <a:spAutoFit/>
          </a:bodyPr>
          <a:lstStyle/>
          <a:p>
            <a:r>
              <a:rPr lang="kk-KZ" sz="4000" b="1" dirty="0">
                <a:solidFill>
                  <a:srgbClr val="FF0000"/>
                </a:solidFill>
                <a:latin typeface="Times New Roman" pitchFamily="18" charset="0"/>
                <a:cs typeface="Times New Roman" pitchFamily="18" charset="0"/>
              </a:rPr>
              <a:t>КЕРІ БАЙЛАНЫС</a:t>
            </a:r>
          </a:p>
          <a:p>
            <a:pPr algn="ctr"/>
            <a:endParaRPr lang="ru-RU" sz="4000" b="1" dirty="0">
              <a:solidFill>
                <a:srgbClr val="002060"/>
              </a:solidFill>
              <a:latin typeface="Times New Roman" pitchFamily="18" charset="0"/>
              <a:cs typeface="Times New Roman" pitchFamily="18" charset="0"/>
            </a:endParaRPr>
          </a:p>
        </p:txBody>
      </p:sp>
      <p:pic>
        <p:nvPicPr>
          <p:cNvPr id="8" name="Рисунок 7">
            <a:extLst>
              <a:ext uri="{FF2B5EF4-FFF2-40B4-BE49-F238E27FC236}">
                <a16:creationId xmlns:a16="http://schemas.microsoft.com/office/drawing/2014/main" id="{6AEA12A9-05DF-44F7-A001-B14C4F6823D2}"/>
              </a:ext>
            </a:extLst>
          </p:cNvPr>
          <p:cNvPicPr>
            <a:extLst>
              <a:ext uri="smNativeData">
                <sm:smNativeData xmlns="" xmlns:lc="http://schemas.openxmlformats.org/drawingml/2006/lockedCanvas" xmlns:sm="smNativeData" val="SMDATA_18_rb7QuhMAAAAlAAAAEQAAAA0AAAAAAAAAAAAAAAAAAAAAAAAAAAAAAAAAAAAAAAAAAAEAAABQAAAAAAAAAAAA4D8AAAAAAADgPwAAAAAAAOA/AAAAAAAA4D8AAAAAAADgPwAAAAAAAOA/AAAAAAAA4D8AAAAAAADgPwAAAAAAAOA/AAAAAAAA4D8CAAAAjAAAAAAAAAAAAAAA////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8BAAAAf39/AAEAAABkAAAAAAAAABQAAABAHwAAAAAAACYAAAAAAAAAwOD//wAAAAAmAAAAZAAAABYAAABMAAAAAAAAAAAAAAAEAAAAAAAAAAEAAAB/f38AAAAAACgAAAAoAAAAZAAAAGQAAAAAAAAAzMzMAAAAAABQAAAAUAAAAGQAAABkAAAAAAAAAAcAAAA4AAAAAAAAAAAAAAAAAAAA////AAAAAAAAAAAAjgQAANICAACbAQAAiQIAAAAAAABkAAAAZAAAAAAAAAAjAAAABAAAAGQAAAAXAAAAFAAAAJUHAAAmBwAAlQcAACYHAAAAAAAACQAAAAQAAAAAAAAADAAAABAAAAAAAAAAAAAAAAA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hAAAAQAAAADwAAAAAAAAAAAAAAAAAAAAAAAAAAAAAAAAAAAAAAAAAAAAAAAAAAAAAAAAAlQcAACYHAAAAAAAAAAAAAAAAAAAoAAAACAAAAAEAAAABAAAAMAAAABQAAAAAAAAAAAD//wAAAQAAAP//AAABAA=="/>
              </a:ext>
            </a:extLst>
          </p:cNvPicPr>
          <p:nvPr/>
        </p:nvPicPr>
        <p:blipFill rotWithShape="1">
          <a:blip r:embed="rId3"/>
          <a:srcRect l="11660" t="24598" r="8064" b="35814"/>
          <a:stretch/>
        </p:blipFill>
        <p:spPr>
          <a:xfrm>
            <a:off x="863600" y="1340768"/>
            <a:ext cx="7308800" cy="2736304"/>
          </a:xfrm>
          <a:prstGeom prst="rect">
            <a:avLst/>
          </a:prstGeom>
          <a:noFill/>
          <a:ln w="12700">
            <a:noFill/>
          </a:ln>
          <a:effectLst/>
        </p:spPr>
      </p:pic>
      <p:sp>
        <p:nvSpPr>
          <p:cNvPr id="10" name="Прямоугольник 9">
            <a:extLst>
              <a:ext uri="{FF2B5EF4-FFF2-40B4-BE49-F238E27FC236}">
                <a16:creationId xmlns:a16="http://schemas.microsoft.com/office/drawing/2014/main" id="{986A774C-C3A4-42F9-8D27-48C0E1F09410}"/>
              </a:ext>
            </a:extLst>
          </p:cNvPr>
          <p:cNvSpPr/>
          <p:nvPr/>
        </p:nvSpPr>
        <p:spPr>
          <a:xfrm>
            <a:off x="1835696" y="4320145"/>
            <a:ext cx="4968552" cy="1200329"/>
          </a:xfrm>
          <a:prstGeom prst="rect">
            <a:avLst/>
          </a:prstGeom>
        </p:spPr>
        <p:txBody>
          <a:bodyPr wrap="square">
            <a:spAutoFit/>
          </a:bodyPr>
          <a:lstStyle/>
          <a:p>
            <a:pPr marL="342900" indent="-342900" algn="ctr">
              <a:buFont typeface="Wingdings" panose="05000000000000000000" pitchFamily="2" charset="2"/>
              <a:buChar char="v"/>
            </a:pPr>
            <a:r>
              <a:rPr lang="ru-RU" sz="2400" b="1" dirty="0" err="1">
                <a:solidFill>
                  <a:srgbClr val="002060"/>
                </a:solidFill>
                <a:latin typeface="Times New Roman" pitchFamily="18" charset="0"/>
                <a:cs typeface="Times New Roman" pitchFamily="18" charset="0"/>
              </a:rPr>
              <a:t>Сабақта</a:t>
            </a:r>
            <a:r>
              <a:rPr lang="ru-RU" sz="2400" b="1" dirty="0">
                <a:solidFill>
                  <a:srgbClr val="002060"/>
                </a:solidFill>
                <a:latin typeface="Times New Roman" pitchFamily="18" charset="0"/>
                <a:cs typeface="Times New Roman" pitchFamily="18" charset="0"/>
              </a:rPr>
              <a:t> не </a:t>
            </a:r>
            <a:r>
              <a:rPr lang="ru-RU" sz="2400" b="1" dirty="0" err="1">
                <a:solidFill>
                  <a:srgbClr val="002060"/>
                </a:solidFill>
                <a:latin typeface="Times New Roman" pitchFamily="18" charset="0"/>
                <a:cs typeface="Times New Roman" pitchFamily="18" charset="0"/>
              </a:rPr>
              <a:t>қызықтырды</a:t>
            </a:r>
            <a:r>
              <a:rPr lang="ru-RU" sz="2400" b="1" dirty="0">
                <a:solidFill>
                  <a:srgbClr val="002060"/>
                </a:solidFill>
                <a:latin typeface="Times New Roman" pitchFamily="18" charset="0"/>
                <a:cs typeface="Times New Roman" pitchFamily="18" charset="0"/>
              </a:rPr>
              <a:t>?</a:t>
            </a:r>
          </a:p>
          <a:p>
            <a:pPr marL="342900" indent="-342900" algn="ctr">
              <a:buFont typeface="Wingdings" panose="05000000000000000000" pitchFamily="2" charset="2"/>
              <a:buChar char="v"/>
            </a:pPr>
            <a:r>
              <a:rPr lang="ru-RU" sz="2400" b="1" dirty="0">
                <a:solidFill>
                  <a:srgbClr val="002060"/>
                </a:solidFill>
                <a:latin typeface="Times New Roman" pitchFamily="18" charset="0"/>
                <a:cs typeface="Times New Roman" pitchFamily="18" charset="0"/>
              </a:rPr>
              <a:t>Не </a:t>
            </a:r>
            <a:r>
              <a:rPr lang="ru-RU" sz="2400" b="1" dirty="0" err="1">
                <a:solidFill>
                  <a:srgbClr val="002060"/>
                </a:solidFill>
                <a:latin typeface="Times New Roman" pitchFamily="18" charset="0"/>
                <a:cs typeface="Times New Roman" pitchFamily="18" charset="0"/>
              </a:rPr>
              <a:t>қиындық</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келтірді</a:t>
            </a:r>
            <a:r>
              <a:rPr lang="ru-RU" sz="2400" b="1" dirty="0">
                <a:solidFill>
                  <a:srgbClr val="002060"/>
                </a:solidFill>
                <a:latin typeface="Times New Roman" pitchFamily="18" charset="0"/>
                <a:cs typeface="Times New Roman" pitchFamily="18" charset="0"/>
              </a:rPr>
              <a:t>?</a:t>
            </a:r>
          </a:p>
          <a:p>
            <a:pPr marL="342900" indent="-342900" algn="ctr">
              <a:buFont typeface="Wingdings" panose="05000000000000000000" pitchFamily="2" charset="2"/>
              <a:buChar char="v"/>
            </a:pPr>
            <a:r>
              <a:rPr lang="ru-RU" sz="2400" b="1" dirty="0">
                <a:solidFill>
                  <a:srgbClr val="002060"/>
                </a:solidFill>
                <a:latin typeface="Times New Roman" pitchFamily="18" charset="0"/>
                <a:cs typeface="Times New Roman" pitchFamily="18" charset="0"/>
              </a:rPr>
              <a:t>Не </a:t>
            </a:r>
            <a:r>
              <a:rPr lang="ru-RU" sz="2400" b="1" dirty="0" err="1">
                <a:solidFill>
                  <a:srgbClr val="002060"/>
                </a:solidFill>
                <a:latin typeface="Times New Roman" pitchFamily="18" charset="0"/>
                <a:cs typeface="Times New Roman" pitchFamily="18" charset="0"/>
              </a:rPr>
              <a:t>оңай</a:t>
            </a:r>
            <a:r>
              <a:rPr lang="ru-RU" sz="2400" b="1" dirty="0">
                <a:solidFill>
                  <a:srgbClr val="002060"/>
                </a:solidFill>
                <a:latin typeface="Times New Roman" pitchFamily="18" charset="0"/>
                <a:cs typeface="Times New Roman" pitchFamily="18" charset="0"/>
              </a:rPr>
              <a:t> </a:t>
            </a:r>
            <a:r>
              <a:rPr lang="ru-RU" sz="2400" b="1" dirty="0" err="1">
                <a:solidFill>
                  <a:srgbClr val="002060"/>
                </a:solidFill>
                <a:latin typeface="Times New Roman" pitchFamily="18" charset="0"/>
                <a:cs typeface="Times New Roman" pitchFamily="18" charset="0"/>
              </a:rPr>
              <a:t>болды</a:t>
            </a:r>
            <a:r>
              <a:rPr lang="ru-RU" sz="2400" b="1"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06049269"/>
      </p:ext>
    </p:extLst>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F6884E-A8E4-400A-B7C1-3E43D7A5BF7F}"/>
              </a:ext>
            </a:extLst>
          </p:cNvPr>
          <p:cNvSpPr>
            <a:spLocks noGrp="1"/>
          </p:cNvSpPr>
          <p:nvPr>
            <p:ph type="title"/>
          </p:nvPr>
        </p:nvSpPr>
        <p:spPr/>
        <p:txBody>
          <a:bodyPr/>
          <a:lstStyle/>
          <a:p>
            <a:r>
              <a:rPr lang="kk-KZ" i="1" dirty="0">
                <a:solidFill>
                  <a:srgbClr val="002060"/>
                </a:solidFill>
                <a:latin typeface="Times New Roman" panose="02020603050405020304" pitchFamily="18" charset="0"/>
                <a:cs typeface="Times New Roman" panose="02020603050405020304" pitchFamily="18" charset="0"/>
              </a:rPr>
              <a:t>Қайталайық...</a:t>
            </a:r>
            <a:endParaRPr lang="ru-KZ" i="1"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DFBC428-9400-4BF4-A04A-DE91F74E5937}"/>
              </a:ext>
            </a:extLst>
          </p:cNvPr>
          <p:cNvSpPr txBox="1"/>
          <p:nvPr/>
        </p:nvSpPr>
        <p:spPr>
          <a:xfrm>
            <a:off x="965004" y="1401567"/>
            <a:ext cx="4572000" cy="1892826"/>
          </a:xfrm>
          <a:prstGeom prst="rect">
            <a:avLst/>
          </a:prstGeom>
          <a:noFill/>
        </p:spPr>
        <p:txBody>
          <a:bodyPr wrap="square">
            <a:spAutoFit/>
          </a:bodyPr>
          <a:lstStyle/>
          <a:p>
            <a:pPr marL="0" marR="0" indent="0">
              <a:spcBef>
                <a:spcPts val="100"/>
              </a:spcBef>
              <a:spcAft>
                <a:spcPts val="100"/>
              </a:spcAft>
            </a:pPr>
            <a:r>
              <a:rPr lang="ru-RU" sz="2800" b="1" dirty="0" err="1">
                <a:solidFill>
                  <a:srgbClr val="00B050"/>
                </a:solidFill>
                <a:effectLst/>
                <a:latin typeface="Times New Roman" panose="02020603050405020304" pitchFamily="18" charset="0"/>
              </a:rPr>
              <a:t>Кім</a:t>
            </a:r>
            <a:r>
              <a:rPr lang="ru-RU" sz="2800" b="1" dirty="0">
                <a:solidFill>
                  <a:srgbClr val="00B050"/>
                </a:solidFill>
                <a:effectLst/>
                <a:latin typeface="Times New Roman" panose="02020603050405020304" pitchFamily="18" charset="0"/>
              </a:rPr>
              <a:t>? </a:t>
            </a:r>
            <a:r>
              <a:rPr lang="ru-RU" sz="2800" b="1" dirty="0" err="1">
                <a:effectLst/>
                <a:latin typeface="Times New Roman" panose="02020603050405020304" pitchFamily="18" charset="0"/>
              </a:rPr>
              <a:t>Әже</a:t>
            </a:r>
            <a:endParaRPr lang="ru-RU" b="1" dirty="0">
              <a:effectLst/>
              <a:latin typeface="Times New Roman" panose="02020603050405020304" pitchFamily="18" charset="0"/>
            </a:endParaRPr>
          </a:p>
          <a:p>
            <a:pPr marL="0" marR="0" indent="0">
              <a:spcBef>
                <a:spcPts val="100"/>
              </a:spcBef>
              <a:spcAft>
                <a:spcPts val="100"/>
              </a:spcAft>
            </a:pPr>
            <a:r>
              <a:rPr lang="ru-RU" sz="2800" b="1" dirty="0" err="1">
                <a:solidFill>
                  <a:srgbClr val="00B050"/>
                </a:solidFill>
                <a:effectLst/>
                <a:latin typeface="Times New Roman" panose="02020603050405020304" pitchFamily="18" charset="0"/>
              </a:rPr>
              <a:t>Кімдер</a:t>
            </a:r>
            <a:r>
              <a:rPr lang="ru-RU" sz="2800" b="1" dirty="0">
                <a:solidFill>
                  <a:srgbClr val="00B050"/>
                </a:solidFill>
                <a:effectLst/>
                <a:latin typeface="Times New Roman" panose="02020603050405020304" pitchFamily="18" charset="0"/>
              </a:rPr>
              <a:t>? </a:t>
            </a:r>
            <a:r>
              <a:rPr lang="ru-RU" sz="2800" b="1" dirty="0" err="1">
                <a:effectLst/>
                <a:latin typeface="Times New Roman" panose="02020603050405020304" pitchFamily="18" charset="0"/>
              </a:rPr>
              <a:t>Балалар</a:t>
            </a:r>
            <a:endParaRPr lang="ru-RU" b="1" dirty="0">
              <a:effectLst/>
              <a:latin typeface="Times New Roman" panose="02020603050405020304" pitchFamily="18" charset="0"/>
            </a:endParaRPr>
          </a:p>
          <a:p>
            <a:pPr marL="0" marR="0" indent="0">
              <a:spcBef>
                <a:spcPts val="100"/>
              </a:spcBef>
              <a:spcAft>
                <a:spcPts val="100"/>
              </a:spcAft>
            </a:pPr>
            <a:r>
              <a:rPr lang="ru-RU" sz="2800" b="1" dirty="0">
                <a:solidFill>
                  <a:srgbClr val="00B050"/>
                </a:solidFill>
                <a:effectLst/>
                <a:latin typeface="Times New Roman" panose="02020603050405020304" pitchFamily="18" charset="0"/>
              </a:rPr>
              <a:t>Не? </a:t>
            </a:r>
            <a:r>
              <a:rPr lang="ru-RU" sz="2800" b="1" dirty="0" err="1">
                <a:effectLst/>
                <a:latin typeface="Times New Roman" panose="02020603050405020304" pitchFamily="18" charset="0"/>
              </a:rPr>
              <a:t>Ағаш</a:t>
            </a:r>
            <a:endParaRPr lang="ru-RU" b="1" dirty="0">
              <a:effectLst/>
              <a:latin typeface="Times New Roman" panose="02020603050405020304" pitchFamily="18" charset="0"/>
            </a:endParaRPr>
          </a:p>
          <a:p>
            <a:pPr marL="0" marR="0" indent="0">
              <a:spcBef>
                <a:spcPts val="100"/>
              </a:spcBef>
              <a:spcAft>
                <a:spcPts val="100"/>
              </a:spcAft>
            </a:pPr>
            <a:r>
              <a:rPr lang="ru-RU" sz="2800" b="1" dirty="0" err="1">
                <a:solidFill>
                  <a:srgbClr val="00B050"/>
                </a:solidFill>
                <a:effectLst/>
                <a:latin typeface="Times New Roman" panose="02020603050405020304" pitchFamily="18" charset="0"/>
              </a:rPr>
              <a:t>Нелер</a:t>
            </a:r>
            <a:r>
              <a:rPr lang="ru-RU" sz="2800" b="1" dirty="0">
                <a:solidFill>
                  <a:srgbClr val="00B050"/>
                </a:solidFill>
                <a:effectLst/>
                <a:latin typeface="Times New Roman" panose="02020603050405020304" pitchFamily="18" charset="0"/>
              </a:rPr>
              <a:t>? </a:t>
            </a:r>
            <a:r>
              <a:rPr lang="ru-RU" sz="2800" b="1" dirty="0" err="1">
                <a:effectLst/>
                <a:latin typeface="Times New Roman" panose="02020603050405020304" pitchFamily="18" charset="0"/>
              </a:rPr>
              <a:t>Кітаптар</a:t>
            </a:r>
            <a:endParaRPr lang="ru-RU" b="1" dirty="0">
              <a:effectLst/>
              <a:latin typeface="Times New Roman" panose="02020603050405020304" pitchFamily="18" charset="0"/>
            </a:endParaRPr>
          </a:p>
        </p:txBody>
      </p:sp>
      <p:sp>
        <p:nvSpPr>
          <p:cNvPr id="7" name="TextBox 6">
            <a:extLst>
              <a:ext uri="{FF2B5EF4-FFF2-40B4-BE49-F238E27FC236}">
                <a16:creationId xmlns:a16="http://schemas.microsoft.com/office/drawing/2014/main" id="{E4149347-AEE0-4E77-8FBF-1191B796D245}"/>
              </a:ext>
            </a:extLst>
          </p:cNvPr>
          <p:cNvSpPr txBox="1"/>
          <p:nvPr/>
        </p:nvSpPr>
        <p:spPr>
          <a:xfrm>
            <a:off x="457200" y="3702107"/>
            <a:ext cx="8455968" cy="1754326"/>
          </a:xfrm>
          <a:prstGeom prst="rect">
            <a:avLst/>
          </a:prstGeom>
          <a:noFill/>
        </p:spPr>
        <p:txBody>
          <a:bodyPr wrap="square">
            <a:spAutoFit/>
          </a:bodyPr>
          <a:lstStyle/>
          <a:p>
            <a:pPr marL="0" marR="0" indent="0">
              <a:spcBef>
                <a:spcPts val="100"/>
              </a:spcBef>
              <a:spcAft>
                <a:spcPts val="100"/>
              </a:spcAft>
            </a:pPr>
            <a:r>
              <a:rPr lang="ru-RU" sz="3600" b="0" dirty="0" err="1">
                <a:solidFill>
                  <a:srgbClr val="7030A0"/>
                </a:solidFill>
                <a:effectLst/>
                <a:latin typeface="Times New Roman" panose="02020603050405020304" pitchFamily="18" charset="0"/>
              </a:rPr>
              <a:t>Заттың</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атын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білдіретін</a:t>
            </a:r>
            <a:r>
              <a:rPr lang="ru-RU" sz="3600" b="0"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кім</a:t>
            </a:r>
            <a:r>
              <a:rPr lang="ru-RU" sz="3600" b="1" dirty="0">
                <a:solidFill>
                  <a:srgbClr val="7030A0"/>
                </a:solidFill>
                <a:effectLst/>
                <a:latin typeface="Times New Roman" panose="02020603050405020304" pitchFamily="18" charset="0"/>
              </a:rPr>
              <a:t>? не? </a:t>
            </a:r>
            <a:r>
              <a:rPr lang="ru-RU" sz="3600" b="1" dirty="0" err="1">
                <a:solidFill>
                  <a:srgbClr val="7030A0"/>
                </a:solidFill>
                <a:effectLst/>
                <a:latin typeface="Times New Roman" panose="02020603050405020304" pitchFamily="18" charset="0"/>
              </a:rPr>
              <a:t>кімдер</a:t>
            </a:r>
            <a:r>
              <a:rPr lang="ru-RU" sz="3600" b="1"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нелер</a:t>
            </a:r>
            <a:r>
              <a:rPr lang="ru-RU" sz="3600" b="1"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деген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сұраққа</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жауап</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беретін</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сөз</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табы</a:t>
            </a:r>
            <a:r>
              <a:rPr lang="ru-RU" sz="3600" b="0"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зат</a:t>
            </a:r>
            <a:r>
              <a:rPr lang="ru-RU" sz="3600" b="1" dirty="0">
                <a:solidFill>
                  <a:srgbClr val="7030A0"/>
                </a:solidFill>
                <a:effectLst/>
                <a:latin typeface="Times New Roman" panose="02020603050405020304" pitchFamily="18" charset="0"/>
              </a:rPr>
              <a:t> </a:t>
            </a:r>
            <a:r>
              <a:rPr lang="ru-RU" sz="3600" b="1" dirty="0" err="1">
                <a:solidFill>
                  <a:srgbClr val="7030A0"/>
                </a:solidFill>
                <a:effectLst/>
                <a:latin typeface="Times New Roman" panose="02020603050405020304" pitchFamily="18" charset="0"/>
              </a:rPr>
              <a:t>есім</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деп</a:t>
            </a:r>
            <a:r>
              <a:rPr lang="ru-RU" sz="3600" b="0" dirty="0">
                <a:solidFill>
                  <a:srgbClr val="7030A0"/>
                </a:solidFill>
                <a:effectLst/>
                <a:latin typeface="Times New Roman" panose="02020603050405020304" pitchFamily="18" charset="0"/>
              </a:rPr>
              <a:t> </a:t>
            </a:r>
            <a:r>
              <a:rPr lang="ru-RU" sz="3600" b="0" dirty="0" err="1">
                <a:solidFill>
                  <a:srgbClr val="7030A0"/>
                </a:solidFill>
                <a:effectLst/>
                <a:latin typeface="Times New Roman" panose="02020603050405020304" pitchFamily="18" charset="0"/>
              </a:rPr>
              <a:t>аталады</a:t>
            </a:r>
            <a:r>
              <a:rPr lang="ru-RU" sz="3600" b="0" dirty="0">
                <a:solidFill>
                  <a:srgbClr val="7030A0"/>
                </a:solidFill>
                <a:effectLst/>
                <a:latin typeface="Times New Roman" panose="02020603050405020304" pitchFamily="18" charset="0"/>
              </a:rPr>
              <a:t>.</a:t>
            </a:r>
            <a:endParaRPr lang="ru-RU" sz="2400" b="0" dirty="0">
              <a:solidFill>
                <a:srgbClr val="7030A0"/>
              </a:solidFill>
              <a:effectLst/>
              <a:latin typeface="Times New Roman" panose="02020603050405020304" pitchFamily="18" charset="0"/>
            </a:endParaRPr>
          </a:p>
        </p:txBody>
      </p:sp>
      <p:pic>
        <p:nvPicPr>
          <p:cNvPr id="6" name="Рисунок 5">
            <a:extLst>
              <a:ext uri="{FF2B5EF4-FFF2-40B4-BE49-F238E27FC236}">
                <a16:creationId xmlns:a16="http://schemas.microsoft.com/office/drawing/2014/main" id="{AC35712A-5A19-417A-BE3A-8B3FB2E603BF}"/>
              </a:ext>
            </a:extLst>
          </p:cNvPr>
          <p:cNvPicPr>
            <a:picLocks noChangeAspect="1"/>
          </p:cNvPicPr>
          <p:nvPr/>
        </p:nvPicPr>
        <p:blipFill>
          <a:blip r:embed="rId2"/>
          <a:stretch>
            <a:fillRect/>
          </a:stretch>
        </p:blipFill>
        <p:spPr>
          <a:xfrm>
            <a:off x="24346" y="35061"/>
            <a:ext cx="865707" cy="743776"/>
          </a:xfrm>
          <a:prstGeom prst="rect">
            <a:avLst/>
          </a:prstGeom>
        </p:spPr>
      </p:pic>
      <p:pic>
        <p:nvPicPr>
          <p:cNvPr id="2052" name="Picture 4" descr="Стоковые векторные изображения Думающий ребенок | Depositphotos®">
            <a:extLst>
              <a:ext uri="{FF2B5EF4-FFF2-40B4-BE49-F238E27FC236}">
                <a16:creationId xmlns:a16="http://schemas.microsoft.com/office/drawing/2014/main" id="{D0EC51F9-E11B-4F96-A9FA-76A1CCA0BC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274638"/>
            <a:ext cx="1008112"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26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Қазақ тілі 3 сынып">
            <a:extLst>
              <a:ext uri="{FF2B5EF4-FFF2-40B4-BE49-F238E27FC236}">
                <a16:creationId xmlns:a16="http://schemas.microsoft.com/office/drawing/2014/main" id="{1EDDD424-45D1-4EF4-B09E-C4CD2CF064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607" t="7782" r="4673" b="57811"/>
          <a:stretch/>
        </p:blipFill>
        <p:spPr bwMode="auto">
          <a:xfrm>
            <a:off x="1516832" y="749301"/>
            <a:ext cx="6912768" cy="325576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C77655BE-3061-45F7-AC8D-4C0980DF829B}"/>
              </a:ext>
            </a:extLst>
          </p:cNvPr>
          <p:cNvSpPr>
            <a:spLocks noGrp="1"/>
          </p:cNvSpPr>
          <p:nvPr>
            <p:ph type="title"/>
          </p:nvPr>
        </p:nvSpPr>
        <p:spPr>
          <a:xfrm>
            <a:off x="457200" y="3816742"/>
            <a:ext cx="8229600" cy="1143000"/>
          </a:xfrm>
        </p:spPr>
        <p:txBody>
          <a:bodyPr>
            <a:normAutofit fontScale="90000"/>
          </a:bodyPr>
          <a:lstStyle/>
          <a:p>
            <a:pPr marL="0" marR="0" indent="0" algn="l">
              <a:spcBef>
                <a:spcPts val="100"/>
              </a:spcBef>
              <a:spcAft>
                <a:spcPts val="100"/>
              </a:spcAft>
            </a:pPr>
            <a:br>
              <a:rPr lang="ru-RU" sz="1800" b="0" dirty="0">
                <a:solidFill>
                  <a:srgbClr val="000000"/>
                </a:solidFill>
                <a:effectLst/>
                <a:latin typeface="Times New Roman" panose="02020603050405020304" pitchFamily="18" charset="0"/>
              </a:rPr>
            </a:br>
            <a:r>
              <a:rPr lang="ru-RU" sz="3100" b="0" i="1" dirty="0" err="1">
                <a:solidFill>
                  <a:srgbClr val="000000"/>
                </a:solidFill>
                <a:effectLst/>
                <a:latin typeface="Times New Roman" panose="02020603050405020304" pitchFamily="18" charset="0"/>
              </a:rPr>
              <a:t>Мысалы</a:t>
            </a:r>
            <a:r>
              <a:rPr lang="ru-RU" sz="3100" b="0" i="1" dirty="0">
                <a:solidFill>
                  <a:srgbClr val="000000"/>
                </a:solidFill>
                <a:effectLst/>
                <a:latin typeface="Times New Roman" panose="02020603050405020304" pitchFamily="18" charset="0"/>
              </a:rPr>
              <a:t>:</a:t>
            </a:r>
            <a:br>
              <a:rPr lang="ru-RU" sz="3100" b="0" i="1" dirty="0">
                <a:solidFill>
                  <a:srgbClr val="000000"/>
                </a:solidFill>
                <a:effectLst/>
                <a:latin typeface="Times New Roman" panose="02020603050405020304" pitchFamily="18" charset="0"/>
              </a:rPr>
            </a:br>
            <a:r>
              <a:rPr lang="ru-RU" sz="3100" b="0" i="1" dirty="0" err="1">
                <a:solidFill>
                  <a:srgbClr val="000000"/>
                </a:solidFill>
                <a:effectLst/>
                <a:latin typeface="Times New Roman" panose="02020603050405020304" pitchFamily="18" charset="0"/>
              </a:rPr>
              <a:t>Кітап</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гүл</a:t>
            </a:r>
            <a:r>
              <a:rPr lang="ru-RU" sz="3100" i="1" dirty="0">
                <a:solidFill>
                  <a:srgbClr val="000000"/>
                </a:solidFill>
                <a:latin typeface="Times New Roman" panose="02020603050405020304" pitchFamily="18" charset="0"/>
              </a:rPr>
              <a:t> </a:t>
            </a:r>
            <a:r>
              <a:rPr lang="ru-RU" sz="3100" b="0" i="1" dirty="0" err="1">
                <a:solidFill>
                  <a:srgbClr val="000000"/>
                </a:solidFill>
                <a:effectLst/>
                <a:latin typeface="Times New Roman" panose="02020603050405020304" pitchFamily="18" charset="0"/>
              </a:rPr>
              <a:t>сөздерін</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жекеше</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және</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көпше</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түрінде</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тәуелдеп</a:t>
            </a:r>
            <a:r>
              <a:rPr lang="ru-RU" sz="3100" b="0" i="1" dirty="0">
                <a:solidFill>
                  <a:srgbClr val="000000"/>
                </a:solidFill>
                <a:effectLst/>
                <a:latin typeface="Times New Roman" panose="02020603050405020304" pitchFamily="18" charset="0"/>
              </a:rPr>
              <a:t> </a:t>
            </a:r>
            <a:r>
              <a:rPr lang="ru-RU" sz="3100" b="0" i="1" dirty="0" err="1">
                <a:solidFill>
                  <a:srgbClr val="000000"/>
                </a:solidFill>
                <a:effectLst/>
                <a:latin typeface="Times New Roman" panose="02020603050405020304" pitchFamily="18" charset="0"/>
              </a:rPr>
              <a:t>көрейік</a:t>
            </a:r>
            <a:r>
              <a:rPr lang="ru-RU" sz="3100" b="0" i="1" dirty="0">
                <a:solidFill>
                  <a:srgbClr val="000000"/>
                </a:solidFill>
                <a:effectLst/>
                <a:latin typeface="Times New Roman" panose="02020603050405020304" pitchFamily="18" charset="0"/>
              </a:rPr>
              <a:t>.</a:t>
            </a:r>
            <a:br>
              <a:rPr lang="ru-RU" sz="3100" b="0" i="1" dirty="0">
                <a:solidFill>
                  <a:srgbClr val="000000"/>
                </a:solidFill>
                <a:effectLst/>
                <a:latin typeface="Times New Roman" panose="02020603050405020304" pitchFamily="18" charset="0"/>
              </a:rPr>
            </a:br>
            <a:endParaRPr lang="ru-KZ" sz="3100" i="1" dirty="0"/>
          </a:p>
        </p:txBody>
      </p:sp>
      <p:sp>
        <p:nvSpPr>
          <p:cNvPr id="5" name="TextBox 4">
            <a:extLst>
              <a:ext uri="{FF2B5EF4-FFF2-40B4-BE49-F238E27FC236}">
                <a16:creationId xmlns:a16="http://schemas.microsoft.com/office/drawing/2014/main" id="{01284950-E4A0-4EB4-984A-2C2BC59234A5}"/>
              </a:ext>
            </a:extLst>
          </p:cNvPr>
          <p:cNvSpPr txBox="1"/>
          <p:nvPr/>
        </p:nvSpPr>
        <p:spPr>
          <a:xfrm>
            <a:off x="1907704" y="41414"/>
            <a:ext cx="6131024" cy="707886"/>
          </a:xfrm>
          <a:prstGeom prst="rect">
            <a:avLst/>
          </a:prstGeom>
          <a:noFill/>
        </p:spPr>
        <p:txBody>
          <a:bodyPr wrap="square">
            <a:spAutoFit/>
          </a:bodyPr>
          <a:lstStyle/>
          <a:p>
            <a:r>
              <a:rPr lang="kk-KZ" sz="4000" b="1" i="1" dirty="0">
                <a:latin typeface="Times New Roman" panose="02020603050405020304" pitchFamily="18" charset="0"/>
                <a:cs typeface="Times New Roman" panose="02020603050405020304" pitchFamily="18" charset="0"/>
              </a:rPr>
              <a:t>Зат есімнің </a:t>
            </a:r>
            <a:r>
              <a:rPr lang="kk-KZ" sz="4000" b="1" i="1" dirty="0" err="1">
                <a:latin typeface="Times New Roman" panose="02020603050405020304" pitchFamily="18" charset="0"/>
                <a:cs typeface="Times New Roman" panose="02020603050405020304" pitchFamily="18" charset="0"/>
              </a:rPr>
              <a:t>тәуелденуі</a:t>
            </a:r>
            <a:endParaRPr lang="ru-KZ" sz="4000" dirty="0"/>
          </a:p>
        </p:txBody>
      </p:sp>
      <p:pic>
        <p:nvPicPr>
          <p:cNvPr id="6" name="Picture 6" descr="Изображение 717">
            <a:extLst>
              <a:ext uri="{FF2B5EF4-FFF2-40B4-BE49-F238E27FC236}">
                <a16:creationId xmlns:a16="http://schemas.microsoft.com/office/drawing/2014/main" id="{3DBFF284-C138-4A27-9131-A6D86208F1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БАЛАНЫ КІТАП ОҚУҒА БАУЛУДЫҢ ЖОЛДАРЫ">
            <a:extLst>
              <a:ext uri="{FF2B5EF4-FFF2-40B4-BE49-F238E27FC236}">
                <a16:creationId xmlns:a16="http://schemas.microsoft.com/office/drawing/2014/main" id="{DE0AEAA0-844A-41E5-B49F-D56BA3B7BB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849997">
            <a:off x="5745169" y="5255304"/>
            <a:ext cx="1203970" cy="149006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2 сынып Қазақ тілі 18 тақырып – «Атамұра»">
            <a:extLst>
              <a:ext uri="{FF2B5EF4-FFF2-40B4-BE49-F238E27FC236}">
                <a16:creationId xmlns:a16="http://schemas.microsoft.com/office/drawing/2014/main" id="{24E04C74-2627-46FF-8643-C492D15BFA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6125" y="5303887"/>
            <a:ext cx="2047875" cy="139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18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DE279F-6A5F-4BF4-8520-601682CD00FF}"/>
              </a:ext>
            </a:extLst>
          </p:cNvPr>
          <p:cNvSpPr>
            <a:spLocks noGrp="1"/>
          </p:cNvSpPr>
          <p:nvPr>
            <p:ph type="title"/>
          </p:nvPr>
        </p:nvSpPr>
        <p:spPr>
          <a:xfrm>
            <a:off x="881201" y="1844824"/>
            <a:ext cx="8229600" cy="1296144"/>
          </a:xfrm>
        </p:spPr>
        <p:txBody>
          <a:bodyPr>
            <a:normAutofit fontScale="90000"/>
          </a:bodyPr>
          <a:lstStyle/>
          <a:p>
            <a:pPr algn="l"/>
            <a:br>
              <a:rPr lang="kk-KZ" sz="4900" b="1" i="1" dirty="0">
                <a:latin typeface="Times New Roman" panose="02020603050405020304" pitchFamily="18" charset="0"/>
                <a:cs typeface="Times New Roman" panose="02020603050405020304" pitchFamily="18" charset="0"/>
              </a:rPr>
            </a:br>
            <a:r>
              <a:rPr lang="kk-KZ" sz="4900" b="1" i="1" dirty="0">
                <a:latin typeface="Times New Roman" panose="02020603050405020304" pitchFamily="18" charset="0"/>
                <a:cs typeface="Times New Roman" panose="02020603050405020304" pitchFamily="18" charset="0"/>
              </a:rPr>
              <a:t>Зат есімнің </a:t>
            </a:r>
            <a:r>
              <a:rPr lang="kk-KZ" sz="4900" b="1" i="1" dirty="0" err="1">
                <a:latin typeface="Times New Roman" panose="02020603050405020304" pitchFamily="18" charset="0"/>
                <a:cs typeface="Times New Roman" panose="02020603050405020304" pitchFamily="18" charset="0"/>
              </a:rPr>
              <a:t>тәуелденуі</a:t>
            </a:r>
            <a:br>
              <a:rPr lang="kk-KZ" sz="4900" b="1" i="1" dirty="0">
                <a:latin typeface="Times New Roman" panose="02020603050405020304" pitchFamily="18" charset="0"/>
                <a:cs typeface="Times New Roman" panose="02020603050405020304" pitchFamily="18" charset="0"/>
              </a:rPr>
            </a:br>
            <a:r>
              <a:rPr lang="kk-KZ" sz="4900" b="1" i="1" dirty="0">
                <a:solidFill>
                  <a:srgbClr val="002060"/>
                </a:solidFill>
                <a:latin typeface="Times New Roman" panose="02020603050405020304" pitchFamily="18" charset="0"/>
                <a:cs typeface="Times New Roman" panose="02020603050405020304" pitchFamily="18" charset="0"/>
              </a:rPr>
              <a:t>Жекеше</a:t>
            </a:r>
            <a:br>
              <a:rPr lang="kk-KZ" dirty="0">
                <a:latin typeface="Times New Roman" panose="02020603050405020304" pitchFamily="18" charset="0"/>
                <a:cs typeface="Times New Roman" panose="02020603050405020304" pitchFamily="18" charset="0"/>
              </a:rPr>
            </a:b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 жақ. </a:t>
            </a:r>
            <a:r>
              <a:rPr lang="kk-KZ" dirty="0">
                <a:latin typeface="Times New Roman" panose="02020603050405020304" pitchFamily="18" charset="0"/>
                <a:cs typeface="Times New Roman" panose="02020603050405020304" pitchFamily="18" charset="0"/>
              </a:rPr>
              <a:t>Менің кітаб</a:t>
            </a:r>
            <a:r>
              <a:rPr lang="kk-KZ" dirty="0">
                <a:solidFill>
                  <a:srgbClr val="FF0000"/>
                </a:solidFill>
                <a:latin typeface="Times New Roman" panose="02020603050405020304" pitchFamily="18" charset="0"/>
                <a:cs typeface="Times New Roman" panose="02020603050405020304" pitchFamily="18" charset="0"/>
              </a:rPr>
              <a:t>ым</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ім</a:t>
            </a:r>
            <a:r>
              <a:rPr lang="kk-KZ" dirty="0">
                <a:latin typeface="Times New Roman" panose="02020603050405020304" pitchFamily="18" charset="0"/>
                <a:cs typeface="Times New Roman" panose="02020603050405020304" pitchFamily="18" charset="0"/>
              </a:rPr>
              <a:t> </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ІІ жақ. </a:t>
            </a:r>
            <a:r>
              <a:rPr lang="kk-KZ" dirty="0">
                <a:latin typeface="Times New Roman" panose="02020603050405020304" pitchFamily="18" charset="0"/>
                <a:cs typeface="Times New Roman" panose="02020603050405020304" pitchFamily="18" charset="0"/>
              </a:rPr>
              <a:t>Сенің кітаб</a:t>
            </a:r>
            <a:r>
              <a:rPr lang="kk-KZ" dirty="0">
                <a:solidFill>
                  <a:srgbClr val="FF0000"/>
                </a:solidFill>
                <a:latin typeface="Times New Roman" panose="02020603050405020304" pitchFamily="18" charset="0"/>
                <a:cs typeface="Times New Roman" panose="02020603050405020304" pitchFamily="18" charset="0"/>
              </a:rPr>
              <a:t>ың</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ің</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Сіздің</a:t>
            </a:r>
            <a:r>
              <a:rPr lang="kk-KZ" dirty="0">
                <a:latin typeface="Times New Roman" panose="02020603050405020304" pitchFamily="18" charset="0"/>
                <a:cs typeface="Times New Roman" panose="02020603050405020304" pitchFamily="18" charset="0"/>
              </a:rPr>
              <a:t> кітаб</a:t>
            </a:r>
            <a:r>
              <a:rPr lang="kk-KZ" dirty="0">
                <a:solidFill>
                  <a:srgbClr val="FF0000"/>
                </a:solidFill>
                <a:latin typeface="Times New Roman" panose="02020603050405020304" pitchFamily="18" charset="0"/>
                <a:cs typeface="Times New Roman" panose="02020603050405020304" pitchFamily="18" charset="0"/>
              </a:rPr>
              <a:t>ыңыз</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іңіз</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ІІІ жақ. </a:t>
            </a:r>
            <a:r>
              <a:rPr lang="kk-KZ" dirty="0">
                <a:latin typeface="Times New Roman" panose="02020603050405020304" pitchFamily="18" charset="0"/>
                <a:cs typeface="Times New Roman" panose="02020603050405020304" pitchFamily="18" charset="0"/>
              </a:rPr>
              <a:t>Оның кітаб</a:t>
            </a:r>
            <a:r>
              <a:rPr lang="kk-KZ" dirty="0">
                <a:solidFill>
                  <a:srgbClr val="FF0000"/>
                </a:solidFill>
                <a:latin typeface="Times New Roman" panose="02020603050405020304" pitchFamily="18" charset="0"/>
                <a:cs typeface="Times New Roman" panose="02020603050405020304" pitchFamily="18" charset="0"/>
              </a:rPr>
              <a:t>ы</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і</a:t>
            </a:r>
            <a:endParaRPr lang="ru-KZ" dirty="0">
              <a:latin typeface="Times New Roman" panose="02020603050405020304" pitchFamily="18" charset="0"/>
              <a:cs typeface="Times New Roman" panose="02020603050405020304" pitchFamily="18" charset="0"/>
            </a:endParaRPr>
          </a:p>
        </p:txBody>
      </p:sp>
      <p:pic>
        <p:nvPicPr>
          <p:cNvPr id="3" name="Picture 6" descr="Изображение 717">
            <a:extLst>
              <a:ext uri="{FF2B5EF4-FFF2-40B4-BE49-F238E27FC236}">
                <a16:creationId xmlns:a16="http://schemas.microsoft.com/office/drawing/2014/main" id="{05FFB81D-69F6-4277-BB21-0BEC580A85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БАЛАНЫ КІТАП ОҚУҒА БАУЛУДЫҢ ЖОЛДАРЫ">
            <a:extLst>
              <a:ext uri="{FF2B5EF4-FFF2-40B4-BE49-F238E27FC236}">
                <a16:creationId xmlns:a16="http://schemas.microsoft.com/office/drawing/2014/main" id="{40BFDB7D-550C-4BD3-A8FE-6BA395B5B4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49997">
            <a:off x="5531005" y="5255304"/>
            <a:ext cx="1203970" cy="149006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2 сынып Қазақ тілі 18 тақырып – «Атамұра»">
            <a:extLst>
              <a:ext uri="{FF2B5EF4-FFF2-40B4-BE49-F238E27FC236}">
                <a16:creationId xmlns:a16="http://schemas.microsoft.com/office/drawing/2014/main" id="{74B32FF1-A82B-4D67-A3C4-31E4D3797B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1961" y="5142670"/>
            <a:ext cx="20478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99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DE279F-6A5F-4BF4-8520-601682CD00FF}"/>
              </a:ext>
            </a:extLst>
          </p:cNvPr>
          <p:cNvSpPr>
            <a:spLocks noGrp="1"/>
          </p:cNvSpPr>
          <p:nvPr>
            <p:ph type="title"/>
          </p:nvPr>
        </p:nvSpPr>
        <p:spPr>
          <a:xfrm>
            <a:off x="431800" y="2420888"/>
            <a:ext cx="8859281" cy="172282"/>
          </a:xfrm>
        </p:spPr>
        <p:txBody>
          <a:bodyPr>
            <a:normAutofit fontScale="90000"/>
          </a:bodyPr>
          <a:lstStyle/>
          <a:p>
            <a:pPr algn="l"/>
            <a:br>
              <a:rPr lang="kk-KZ" sz="4900" b="1" i="1" dirty="0">
                <a:latin typeface="Times New Roman" panose="02020603050405020304" pitchFamily="18" charset="0"/>
                <a:cs typeface="Times New Roman" panose="02020603050405020304" pitchFamily="18" charset="0"/>
              </a:rPr>
            </a:br>
            <a:r>
              <a:rPr lang="kk-KZ" sz="4900" b="1" i="1" dirty="0">
                <a:latin typeface="Times New Roman" panose="02020603050405020304" pitchFamily="18" charset="0"/>
                <a:cs typeface="Times New Roman" panose="02020603050405020304" pitchFamily="18" charset="0"/>
              </a:rPr>
              <a:t>Зат есімнің </a:t>
            </a:r>
            <a:r>
              <a:rPr lang="kk-KZ" sz="4900" b="1" i="1" dirty="0" err="1">
                <a:latin typeface="Times New Roman" panose="02020603050405020304" pitchFamily="18" charset="0"/>
                <a:cs typeface="Times New Roman" panose="02020603050405020304" pitchFamily="18" charset="0"/>
              </a:rPr>
              <a:t>тәуелденуі</a:t>
            </a:r>
            <a:br>
              <a:rPr lang="kk-KZ" sz="4900" b="1" i="1" dirty="0">
                <a:latin typeface="Times New Roman" panose="02020603050405020304" pitchFamily="18" charset="0"/>
                <a:cs typeface="Times New Roman" panose="02020603050405020304" pitchFamily="18" charset="0"/>
              </a:rPr>
            </a:br>
            <a:r>
              <a:rPr lang="kk-KZ" sz="4900" b="1" i="1" dirty="0">
                <a:solidFill>
                  <a:srgbClr val="002060"/>
                </a:solidFill>
                <a:latin typeface="Times New Roman" panose="02020603050405020304" pitchFamily="18" charset="0"/>
                <a:cs typeface="Times New Roman" panose="02020603050405020304" pitchFamily="18" charset="0"/>
              </a:rPr>
              <a:t>Көпше</a:t>
            </a:r>
            <a:br>
              <a:rPr lang="kk-KZ" dirty="0">
                <a:latin typeface="Times New Roman" panose="02020603050405020304" pitchFamily="18" charset="0"/>
                <a:cs typeface="Times New Roman" panose="02020603050405020304" pitchFamily="18" charset="0"/>
              </a:rPr>
            </a:b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 жақ. </a:t>
            </a:r>
            <a:r>
              <a:rPr lang="kk-KZ" dirty="0">
                <a:latin typeface="Times New Roman" panose="02020603050405020304" pitchFamily="18" charset="0"/>
                <a:cs typeface="Times New Roman" panose="02020603050405020304" pitchFamily="18" charset="0"/>
              </a:rPr>
              <a:t>Біздің кітаб</a:t>
            </a:r>
            <a:r>
              <a:rPr lang="kk-KZ" dirty="0">
                <a:solidFill>
                  <a:srgbClr val="FF0000"/>
                </a:solidFill>
                <a:latin typeface="Times New Roman" panose="02020603050405020304" pitchFamily="18" charset="0"/>
                <a:cs typeface="Times New Roman" panose="02020603050405020304" pitchFamily="18" charset="0"/>
              </a:rPr>
              <a:t>ымыз</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іміз</a:t>
            </a:r>
            <a:r>
              <a:rPr lang="kk-KZ" dirty="0">
                <a:latin typeface="Times New Roman" panose="02020603050405020304" pitchFamily="18" charset="0"/>
                <a:cs typeface="Times New Roman" panose="02020603050405020304" pitchFamily="18" charset="0"/>
              </a:rPr>
              <a:t> </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ІІ жақ. </a:t>
            </a:r>
            <a:r>
              <a:rPr lang="kk-KZ" dirty="0">
                <a:latin typeface="Times New Roman" panose="02020603050405020304" pitchFamily="18" charset="0"/>
                <a:cs typeface="Times New Roman" panose="02020603050405020304" pitchFamily="18" charset="0"/>
              </a:rPr>
              <a:t>Сендердің кітап</a:t>
            </a:r>
            <a:r>
              <a:rPr lang="kk-KZ" dirty="0">
                <a:solidFill>
                  <a:srgbClr val="FF0000"/>
                </a:solidFill>
                <a:latin typeface="Times New Roman" panose="02020603050405020304" pitchFamily="18" charset="0"/>
                <a:cs typeface="Times New Roman" panose="02020603050405020304" pitchFamily="18" charset="0"/>
              </a:rPr>
              <a:t>тарың</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дерің</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Сіздердің</a:t>
            </a:r>
            <a:r>
              <a:rPr lang="kk-KZ" dirty="0">
                <a:latin typeface="Times New Roman" panose="02020603050405020304" pitchFamily="18" charset="0"/>
                <a:cs typeface="Times New Roman" panose="02020603050405020304" pitchFamily="18" charset="0"/>
              </a:rPr>
              <a:t> кітап</a:t>
            </a:r>
            <a:r>
              <a:rPr lang="kk-KZ" dirty="0">
                <a:solidFill>
                  <a:srgbClr val="FF0000"/>
                </a:solidFill>
                <a:latin typeface="Times New Roman" panose="02020603050405020304" pitchFamily="18" charset="0"/>
                <a:cs typeface="Times New Roman" panose="02020603050405020304" pitchFamily="18" charset="0"/>
              </a:rPr>
              <a:t>тарыңыз</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деріңіз</a:t>
            </a:r>
            <a:br>
              <a:rPr lang="kk-KZ" dirty="0">
                <a:latin typeface="Times New Roman" panose="02020603050405020304" pitchFamily="18" charset="0"/>
                <a:cs typeface="Times New Roman" panose="02020603050405020304" pitchFamily="18" charset="0"/>
              </a:rPr>
            </a:br>
            <a:r>
              <a:rPr lang="kk-KZ" dirty="0">
                <a:solidFill>
                  <a:srgbClr val="FF0000"/>
                </a:solidFill>
                <a:latin typeface="Times New Roman" panose="02020603050405020304" pitchFamily="18" charset="0"/>
                <a:cs typeface="Times New Roman" panose="02020603050405020304" pitchFamily="18" charset="0"/>
              </a:rPr>
              <a:t>ІІІ жақ. </a:t>
            </a:r>
            <a:r>
              <a:rPr lang="kk-KZ" dirty="0">
                <a:latin typeface="Times New Roman" panose="02020603050405020304" pitchFamily="18" charset="0"/>
                <a:cs typeface="Times New Roman" panose="02020603050405020304" pitchFamily="18" charset="0"/>
              </a:rPr>
              <a:t>Олардың кітап</a:t>
            </a:r>
            <a:r>
              <a:rPr lang="kk-KZ" dirty="0">
                <a:solidFill>
                  <a:srgbClr val="FF0000"/>
                </a:solidFill>
                <a:latin typeface="Times New Roman" panose="02020603050405020304" pitchFamily="18" charset="0"/>
                <a:cs typeface="Times New Roman" panose="02020603050405020304" pitchFamily="18" charset="0"/>
              </a:rPr>
              <a:t>тары</a:t>
            </a:r>
            <a:r>
              <a:rPr lang="kk-KZ" dirty="0">
                <a:latin typeface="Times New Roman" panose="02020603050405020304" pitchFamily="18" charset="0"/>
                <a:cs typeface="Times New Roman" panose="02020603050405020304" pitchFamily="18" charset="0"/>
              </a:rPr>
              <a:t>, гүл</a:t>
            </a:r>
            <a:r>
              <a:rPr lang="kk-KZ" dirty="0">
                <a:solidFill>
                  <a:srgbClr val="FF0000"/>
                </a:solidFill>
                <a:latin typeface="Times New Roman" panose="02020603050405020304" pitchFamily="18" charset="0"/>
                <a:cs typeface="Times New Roman" panose="02020603050405020304" pitchFamily="18" charset="0"/>
              </a:rPr>
              <a:t>дері</a:t>
            </a:r>
            <a:endParaRPr lang="ru-KZ" dirty="0">
              <a:latin typeface="Times New Roman" panose="02020603050405020304" pitchFamily="18" charset="0"/>
              <a:cs typeface="Times New Roman" panose="02020603050405020304" pitchFamily="18" charset="0"/>
            </a:endParaRPr>
          </a:p>
        </p:txBody>
      </p:sp>
      <p:pic>
        <p:nvPicPr>
          <p:cNvPr id="3" name="Picture 6" descr="Изображение 717">
            <a:extLst>
              <a:ext uri="{FF2B5EF4-FFF2-40B4-BE49-F238E27FC236}">
                <a16:creationId xmlns:a16="http://schemas.microsoft.com/office/drawing/2014/main" id="{05FFB81D-69F6-4277-BB21-0BEC580A85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БАЛАНЫ КІТАП ОҚУҒА БАУЛУДЫҢ ЖОЛДАРЫ">
            <a:extLst>
              <a:ext uri="{FF2B5EF4-FFF2-40B4-BE49-F238E27FC236}">
                <a16:creationId xmlns:a16="http://schemas.microsoft.com/office/drawing/2014/main" id="{40BFDB7D-550C-4BD3-A8FE-6BA395B5B4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49997">
            <a:off x="5531005" y="5255304"/>
            <a:ext cx="1203970" cy="149006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2 сынып Қазақ тілі 18 тақырып – «Атамұра»">
            <a:extLst>
              <a:ext uri="{FF2B5EF4-FFF2-40B4-BE49-F238E27FC236}">
                <a16:creationId xmlns:a16="http://schemas.microsoft.com/office/drawing/2014/main" id="{74B32FF1-A82B-4D67-A3C4-31E4D3797B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1961" y="5142670"/>
            <a:ext cx="20478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56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ᐈ Акулы рисунки, фото акула рисунок | скачать на Depositphotos®">
            <a:extLst>
              <a:ext uri="{FF2B5EF4-FFF2-40B4-BE49-F238E27FC236}">
                <a16:creationId xmlns:a16="http://schemas.microsoft.com/office/drawing/2014/main" id="{467E3369-A306-4CF3-8921-4CC0D22E1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46646">
            <a:off x="6129871" y="4834130"/>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84A7484B-E27F-4624-B71F-7EB73E5D83A6}"/>
              </a:ext>
            </a:extLst>
          </p:cNvPr>
          <p:cNvSpPr>
            <a:spLocks noGrp="1"/>
          </p:cNvSpPr>
          <p:nvPr>
            <p:ph type="title"/>
          </p:nvPr>
        </p:nvSpPr>
        <p:spPr>
          <a:xfrm>
            <a:off x="611560" y="2437632"/>
            <a:ext cx="8229600" cy="1495424"/>
          </a:xfrm>
        </p:spPr>
        <p:txBody>
          <a:bodyPr>
            <a:normAutofit fontScale="90000"/>
          </a:bodyPr>
          <a:lstStyle/>
          <a:p>
            <a:pPr marL="0" marR="0" indent="0" algn="l">
              <a:spcBef>
                <a:spcPts val="100"/>
              </a:spcBef>
              <a:spcAft>
                <a:spcPts val="100"/>
              </a:spcAft>
            </a:pPr>
            <a:r>
              <a:rPr lang="kk-KZ" dirty="0">
                <a:solidFill>
                  <a:srgbClr val="FF0000"/>
                </a:solidFill>
                <a:latin typeface="Times New Roman" panose="02020603050405020304" pitchFamily="18" charset="0"/>
                <a:cs typeface="Times New Roman" panose="02020603050405020304" pitchFamily="18" charset="0"/>
              </a:rPr>
              <a:t>                         Акула</a:t>
            </a:r>
            <a:br>
              <a:rPr lang="kk-KZ" dirty="0">
                <a:latin typeface="Times New Roman" panose="02020603050405020304" pitchFamily="18" charset="0"/>
                <a:cs typeface="Times New Roman" panose="02020603050405020304" pitchFamily="18" charset="0"/>
              </a:rPr>
            </a:br>
            <a:r>
              <a:rPr lang="kk-KZ" dirty="0">
                <a:latin typeface="Times New Roman" panose="02020603050405020304" pitchFamily="18" charset="0"/>
                <a:cs typeface="Times New Roman" panose="02020603050405020304" pitchFamily="18" charset="0"/>
              </a:rPr>
              <a:t>   </a:t>
            </a:r>
            <a:r>
              <a:rPr lang="kk-KZ" sz="2800" dirty="0" err="1">
                <a:latin typeface="Times New Roman" panose="02020603050405020304" pitchFamily="18" charset="0"/>
                <a:cs typeface="Times New Roman" panose="02020603050405020304" pitchFamily="18" charset="0"/>
              </a:rPr>
              <a:t>Акула</a:t>
            </a:r>
            <a:r>
              <a:rPr lang="kk-KZ" sz="2800" dirty="0">
                <a:latin typeface="Times New Roman" panose="02020603050405020304" pitchFamily="18" charset="0"/>
                <a:cs typeface="Times New Roman" panose="02020603050405020304" pitchFamily="18" charset="0"/>
              </a:rPr>
              <a:t> ешқашан тоймайды, ауызына не түссе, соны жұта береді. Оның асқазаны өте мықты. Жұтқанының бәрін қорытып үлгермесе де, өзіне ешқандай зиян келмейді. </a:t>
            </a:r>
            <a:br>
              <a:rPr lang="kk-KZ"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    Бір акуланың асқазанынан неше түрлі </a:t>
            </a:r>
            <a:r>
              <a:rPr lang="kk-KZ" sz="2800" b="1" dirty="0">
                <a:latin typeface="Times New Roman" panose="02020603050405020304" pitchFamily="18" charset="0"/>
                <a:cs typeface="Times New Roman" panose="02020603050405020304" pitchFamily="18" charset="0"/>
              </a:rPr>
              <a:t>заттар </a:t>
            </a:r>
            <a:r>
              <a:rPr lang="kk-KZ" sz="2800" dirty="0">
                <a:latin typeface="Times New Roman" panose="02020603050405020304" pitchFamily="18" charset="0"/>
                <a:cs typeface="Times New Roman" panose="02020603050405020304" pitchFamily="18" charset="0"/>
              </a:rPr>
              <a:t>табылған. Мысалы, акуланың ішінен пошта жәшігі, бірнеше консерві банкісі, алтын теңге мен қымбат әшекейлер, </a:t>
            </a:r>
            <a:r>
              <a:rPr lang="kk-KZ" sz="2800" b="1" dirty="0">
                <a:latin typeface="Times New Roman" panose="02020603050405020304" pitchFamily="18" charset="0"/>
                <a:cs typeface="Times New Roman" panose="02020603050405020304" pitchFamily="18" charset="0"/>
              </a:rPr>
              <a:t>көзілдірік</a:t>
            </a:r>
            <a:r>
              <a:rPr lang="kk-KZ" sz="2800" dirty="0">
                <a:latin typeface="Times New Roman" panose="02020603050405020304" pitchFamily="18" charset="0"/>
                <a:cs typeface="Times New Roman" panose="02020603050405020304" pitchFamily="18" charset="0"/>
              </a:rPr>
              <a:t>, қол сағат, кастрөл, шеге, аттың тағасы шыққан.</a:t>
            </a:r>
            <a:br>
              <a:rPr lang="kk-KZ" sz="2800" dirty="0">
                <a:latin typeface="Times New Roman" panose="02020603050405020304" pitchFamily="18" charset="0"/>
                <a:cs typeface="Times New Roman" panose="02020603050405020304" pitchFamily="18" charset="0"/>
              </a:rPr>
            </a:br>
            <a:br>
              <a:rPr lang="kk-KZ" sz="2800" dirty="0">
                <a:latin typeface="Times New Roman" panose="02020603050405020304" pitchFamily="18" charset="0"/>
                <a:cs typeface="Times New Roman" panose="02020603050405020304" pitchFamily="18" charset="0"/>
              </a:rPr>
            </a:br>
            <a:r>
              <a:rPr lang="kk-KZ" sz="2800" dirty="0">
                <a:latin typeface="Times New Roman" panose="02020603050405020304" pitchFamily="18" charset="0"/>
                <a:cs typeface="Times New Roman" panose="02020603050405020304" pitchFamily="18" charset="0"/>
              </a:rPr>
              <a:t>Тапсырма: </a:t>
            </a:r>
            <a:r>
              <a:rPr lang="ru-RU" sz="2000" b="0" dirty="0" err="1">
                <a:solidFill>
                  <a:srgbClr val="000000"/>
                </a:solidFill>
                <a:effectLst/>
                <a:latin typeface="Times New Roman" panose="02020603050405020304" pitchFamily="18" charset="0"/>
              </a:rPr>
              <a:t>Мәтіндегі</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қарамен</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жазылған</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сөздерді</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үш</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жақта</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тәуелдеп</a:t>
            </a:r>
            <a:r>
              <a:rPr lang="ru-RU" sz="2000" b="0" dirty="0">
                <a:solidFill>
                  <a:srgbClr val="000000"/>
                </a:solidFill>
                <a:effectLst/>
                <a:latin typeface="Times New Roman" panose="02020603050405020304" pitchFamily="18" charset="0"/>
              </a:rPr>
              <a:t> </a:t>
            </a:r>
            <a:r>
              <a:rPr lang="ru-RU" sz="2000" b="0" dirty="0" err="1">
                <a:solidFill>
                  <a:srgbClr val="000000"/>
                </a:solidFill>
                <a:effectLst/>
                <a:latin typeface="Times New Roman" panose="02020603050405020304" pitchFamily="18" charset="0"/>
              </a:rPr>
              <a:t>жаз</a:t>
            </a:r>
            <a:r>
              <a:rPr lang="ru-RU" sz="1800" b="0" dirty="0">
                <a:solidFill>
                  <a:srgbClr val="000000"/>
                </a:solidFill>
                <a:effectLst/>
                <a:latin typeface="Times New Roman" panose="02020603050405020304" pitchFamily="18" charset="0"/>
              </a:rPr>
              <a:t>.</a:t>
            </a:r>
            <a:br>
              <a:rPr lang="ru-RU" sz="1800" b="0" dirty="0">
                <a:solidFill>
                  <a:srgbClr val="000000"/>
                </a:solidFill>
                <a:effectLst/>
                <a:latin typeface="Times New Roman" panose="02020603050405020304" pitchFamily="18" charset="0"/>
              </a:rPr>
            </a:br>
            <a:r>
              <a:rPr lang="ru-RU" sz="1800" b="0" dirty="0">
                <a:solidFill>
                  <a:srgbClr val="000000"/>
                </a:solidFill>
                <a:effectLst/>
                <a:latin typeface="Times New Roman" panose="02020603050405020304" pitchFamily="18" charset="0"/>
              </a:rPr>
              <a:t> </a:t>
            </a:r>
            <a:br>
              <a:rPr lang="ru-RU" sz="1800" b="0" dirty="0">
                <a:solidFill>
                  <a:srgbClr val="000000"/>
                </a:solidFill>
                <a:effectLst/>
                <a:latin typeface="Times New Roman" panose="02020603050405020304" pitchFamily="18" charset="0"/>
              </a:rPr>
            </a:br>
            <a:r>
              <a:rPr lang="ru-RU" sz="1800" b="1" dirty="0">
                <a:solidFill>
                  <a:srgbClr val="000000"/>
                </a:solidFill>
                <a:effectLst/>
                <a:latin typeface="Times New Roman" panose="02020603050405020304" pitchFamily="18" charset="0"/>
              </a:rPr>
              <a:t>Дескриптор</a:t>
            </a:r>
            <a:br>
              <a:rPr lang="ru-RU" sz="1800" b="1" dirty="0">
                <a:solidFill>
                  <a:srgbClr val="000000"/>
                </a:solidFill>
                <a:effectLst/>
                <a:latin typeface="Times New Roman" panose="02020603050405020304" pitchFamily="18" charset="0"/>
              </a:rPr>
            </a:br>
            <a:r>
              <a:rPr lang="ru-RU" sz="1800" b="0" dirty="0">
                <a:solidFill>
                  <a:srgbClr val="000000"/>
                </a:solidFill>
                <a:effectLst/>
                <a:latin typeface="Times New Roman" panose="02020603050405020304" pitchFamily="18" charset="0"/>
              </a:rPr>
              <a:t>1.Мәтіндегі </a:t>
            </a:r>
            <a:r>
              <a:rPr lang="ru-RU" sz="1800" b="0" dirty="0" err="1">
                <a:solidFill>
                  <a:srgbClr val="000000"/>
                </a:solidFill>
                <a:effectLst/>
                <a:latin typeface="Times New Roman" panose="02020603050405020304" pitchFamily="18" charset="0"/>
              </a:rPr>
              <a:t>қарамен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жазылған</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сөздерді</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табады</a:t>
            </a:r>
            <a:r>
              <a:rPr lang="ru-RU" sz="1800" b="0" dirty="0">
                <a:solidFill>
                  <a:srgbClr val="000000"/>
                </a:solidFill>
                <a:effectLst/>
                <a:latin typeface="Times New Roman" panose="02020603050405020304" pitchFamily="18" charset="0"/>
              </a:rPr>
              <a:t>.</a:t>
            </a:r>
            <a:br>
              <a:rPr lang="ru-RU" sz="1800" b="0" dirty="0">
                <a:solidFill>
                  <a:srgbClr val="000000"/>
                </a:solidFill>
                <a:effectLst/>
                <a:latin typeface="Times New Roman" panose="02020603050405020304" pitchFamily="18" charset="0"/>
              </a:rPr>
            </a:br>
            <a:r>
              <a:rPr lang="ru-RU" sz="1800" b="0" dirty="0">
                <a:solidFill>
                  <a:srgbClr val="000000"/>
                </a:solidFill>
                <a:effectLst/>
                <a:latin typeface="Times New Roman" panose="02020603050405020304" pitchFamily="18" charset="0"/>
              </a:rPr>
              <a:t>2. </a:t>
            </a:r>
            <a:r>
              <a:rPr lang="ru-RU" sz="1800" b="0" dirty="0" err="1">
                <a:solidFill>
                  <a:srgbClr val="000000"/>
                </a:solidFill>
                <a:effectLst/>
                <a:latin typeface="Times New Roman" panose="02020603050405020304" pitchFamily="18" charset="0"/>
              </a:rPr>
              <a:t>Жекеше</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және</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көпше</a:t>
            </a:r>
            <a:r>
              <a:rPr lang="ru-RU" sz="1800" dirty="0">
                <a:solidFill>
                  <a:srgbClr val="000000"/>
                </a:solidFill>
                <a:latin typeface="Times New Roman" panose="02020603050405020304" pitchFamily="18" charset="0"/>
              </a:rPr>
              <a:t> </a:t>
            </a:r>
            <a:r>
              <a:rPr lang="ru-RU" sz="1800" dirty="0" err="1">
                <a:solidFill>
                  <a:srgbClr val="000000"/>
                </a:solidFill>
                <a:latin typeface="Times New Roman" panose="02020603050405020304" pitchFamily="18" charset="0"/>
              </a:rPr>
              <a:t>тәуелдеп</a:t>
            </a:r>
            <a:r>
              <a:rPr lang="ru-RU" sz="1800" dirty="0">
                <a:solidFill>
                  <a:srgbClr val="000000"/>
                </a:solidFill>
                <a:latin typeface="Times New Roman" panose="02020603050405020304" pitchFamily="18" charset="0"/>
              </a:rPr>
              <a:t> </a:t>
            </a:r>
            <a:r>
              <a:rPr lang="ru-RU" sz="1800" dirty="0" err="1">
                <a:solidFill>
                  <a:srgbClr val="000000"/>
                </a:solidFill>
                <a:latin typeface="Times New Roman" panose="02020603050405020304" pitchFamily="18" charset="0"/>
              </a:rPr>
              <a:t>жазады</a:t>
            </a:r>
            <a:r>
              <a:rPr lang="ru-RU" sz="1800" b="0" dirty="0">
                <a:solidFill>
                  <a:srgbClr val="000000"/>
                </a:solidFill>
                <a:effectLst/>
                <a:latin typeface="Times New Roman" panose="02020603050405020304" pitchFamily="18" charset="0"/>
              </a:rPr>
              <a:t>.</a:t>
            </a:r>
            <a:br>
              <a:rPr lang="ru-RU" sz="1800" b="0" dirty="0">
                <a:solidFill>
                  <a:srgbClr val="000000"/>
                </a:solidFill>
                <a:effectLst/>
                <a:latin typeface="Times New Roman" panose="02020603050405020304" pitchFamily="18" charset="0"/>
              </a:rPr>
            </a:br>
            <a:endParaRPr lang="ru-KZ" dirty="0">
              <a:latin typeface="Times New Roman" panose="02020603050405020304" pitchFamily="18" charset="0"/>
              <a:cs typeface="Times New Roman" panose="02020603050405020304" pitchFamily="18" charset="0"/>
            </a:endParaRPr>
          </a:p>
        </p:txBody>
      </p:sp>
      <p:pic>
        <p:nvPicPr>
          <p:cNvPr id="3" name="Picture 6" descr="Изображение 717">
            <a:extLst>
              <a:ext uri="{FF2B5EF4-FFF2-40B4-BE49-F238E27FC236}">
                <a16:creationId xmlns:a16="http://schemas.microsoft.com/office/drawing/2014/main" id="{15CEE300-990E-40E3-8A04-79280EBF3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48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B638698-A637-4B2B-97DB-2B0934D071D7}"/>
              </a:ext>
            </a:extLst>
          </p:cNvPr>
          <p:cNvSpPr txBox="1"/>
          <p:nvPr/>
        </p:nvSpPr>
        <p:spPr>
          <a:xfrm>
            <a:off x="683568" y="1786666"/>
            <a:ext cx="7344816" cy="1862048"/>
          </a:xfrm>
          <a:prstGeom prst="rect">
            <a:avLst/>
          </a:prstGeom>
          <a:noFill/>
        </p:spPr>
        <p:txBody>
          <a:bodyPr wrap="square">
            <a:spAutoFit/>
          </a:bodyPr>
          <a:lstStyle/>
          <a:p>
            <a:pPr marL="0" marR="0" indent="0">
              <a:spcBef>
                <a:spcPts val="100"/>
              </a:spcBef>
              <a:spcAft>
                <a:spcPts val="100"/>
              </a:spcAft>
            </a:pPr>
            <a:r>
              <a:rPr lang="ru-RU" sz="2800" b="0" dirty="0" err="1">
                <a:solidFill>
                  <a:srgbClr val="000000"/>
                </a:solidFill>
                <a:effectLst/>
                <a:latin typeface="Times New Roman" panose="02020603050405020304" pitchFamily="18" charset="0"/>
              </a:rPr>
              <a:t>Мақалдың</a:t>
            </a:r>
            <a:r>
              <a:rPr lang="ru-RU" sz="2800" b="0" dirty="0">
                <a:solidFill>
                  <a:srgbClr val="000000"/>
                </a:solidFill>
                <a:effectLst/>
                <a:latin typeface="Times New Roman" panose="02020603050405020304" pitchFamily="18" charset="0"/>
              </a:rPr>
              <a:t> </a:t>
            </a:r>
            <a:r>
              <a:rPr lang="ru-RU" sz="2800" b="0" dirty="0" err="1">
                <a:solidFill>
                  <a:srgbClr val="000000"/>
                </a:solidFill>
                <a:effectLst/>
                <a:latin typeface="Times New Roman" panose="02020603050405020304" pitchFamily="18" charset="0"/>
              </a:rPr>
              <a:t>қатесін</a:t>
            </a:r>
            <a:r>
              <a:rPr lang="ru-RU" sz="2800" b="0" dirty="0">
                <a:solidFill>
                  <a:srgbClr val="000000"/>
                </a:solidFill>
                <a:effectLst/>
                <a:latin typeface="Times New Roman" panose="02020603050405020304" pitchFamily="18" charset="0"/>
              </a:rPr>
              <a:t> </a:t>
            </a:r>
            <a:r>
              <a:rPr lang="ru-RU" sz="2800" b="0" dirty="0" err="1">
                <a:solidFill>
                  <a:srgbClr val="000000"/>
                </a:solidFill>
                <a:effectLst/>
                <a:latin typeface="Times New Roman" panose="02020603050405020304" pitchFamily="18" charset="0"/>
              </a:rPr>
              <a:t>түзеп</a:t>
            </a:r>
            <a:r>
              <a:rPr lang="ru-RU" sz="2800" b="0" dirty="0">
                <a:solidFill>
                  <a:srgbClr val="000000"/>
                </a:solidFill>
                <a:effectLst/>
                <a:latin typeface="Times New Roman" panose="02020603050405020304" pitchFamily="18" charset="0"/>
              </a:rPr>
              <a:t>, </a:t>
            </a:r>
            <a:r>
              <a:rPr lang="ru-RU" sz="2800" b="0" dirty="0" err="1">
                <a:solidFill>
                  <a:srgbClr val="000000"/>
                </a:solidFill>
                <a:effectLst/>
                <a:latin typeface="Times New Roman" panose="02020603050405020304" pitchFamily="18" charset="0"/>
              </a:rPr>
              <a:t>көшіріп</a:t>
            </a:r>
            <a:r>
              <a:rPr lang="ru-RU" sz="2800" b="0" dirty="0">
                <a:solidFill>
                  <a:srgbClr val="000000"/>
                </a:solidFill>
                <a:effectLst/>
                <a:latin typeface="Times New Roman" panose="02020603050405020304" pitchFamily="18" charset="0"/>
              </a:rPr>
              <a:t>  </a:t>
            </a:r>
            <a:r>
              <a:rPr lang="ru-RU" sz="2800" b="0" dirty="0" err="1">
                <a:solidFill>
                  <a:srgbClr val="000000"/>
                </a:solidFill>
                <a:effectLst/>
                <a:latin typeface="Times New Roman" panose="02020603050405020304" pitchFamily="18" charset="0"/>
              </a:rPr>
              <a:t>жаз</a:t>
            </a:r>
            <a:r>
              <a:rPr lang="ru-RU" sz="2800" b="0" dirty="0">
                <a:solidFill>
                  <a:srgbClr val="000000"/>
                </a:solidFill>
                <a:effectLst/>
                <a:latin typeface="Times New Roman" panose="02020603050405020304" pitchFamily="18" charset="0"/>
              </a:rPr>
              <a:t>.</a:t>
            </a:r>
          </a:p>
          <a:p>
            <a:pPr marL="0" marR="0" indent="0">
              <a:spcBef>
                <a:spcPts val="100"/>
              </a:spcBef>
              <a:spcAft>
                <a:spcPts val="100"/>
              </a:spcAft>
            </a:pPr>
            <a:endParaRPr lang="ru-RU" b="0" dirty="0">
              <a:solidFill>
                <a:srgbClr val="000000"/>
              </a:solidFill>
              <a:effectLst/>
              <a:latin typeface="Times New Roman" panose="02020603050405020304" pitchFamily="18" charset="0"/>
            </a:endParaRPr>
          </a:p>
          <a:p>
            <a:pPr marL="0" marR="0" indent="0" algn="ctr">
              <a:spcBef>
                <a:spcPts val="100"/>
              </a:spcBef>
              <a:spcAft>
                <a:spcPts val="100"/>
              </a:spcAft>
            </a:pP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Өсер</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елдің</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баласы</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жанжалшыл</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келеді</a:t>
            </a:r>
            <a:r>
              <a:rPr lang="ru-RU" sz="3200" b="0" dirty="0">
                <a:solidFill>
                  <a:srgbClr val="000000"/>
                </a:solidFill>
                <a:effectLst/>
                <a:latin typeface="Times New Roman" panose="02020603050405020304" pitchFamily="18" charset="0"/>
              </a:rPr>
              <a:t>,</a:t>
            </a:r>
            <a:endParaRPr lang="ru-RU" sz="2000" b="0" dirty="0">
              <a:solidFill>
                <a:srgbClr val="000000"/>
              </a:solidFill>
              <a:effectLst/>
              <a:latin typeface="Times New Roman" panose="02020603050405020304" pitchFamily="18" charset="0"/>
            </a:endParaRPr>
          </a:p>
          <a:p>
            <a:pPr marL="0" marR="0" indent="0" algn="ctr">
              <a:spcBef>
                <a:spcPts val="100"/>
              </a:spcBef>
              <a:spcAft>
                <a:spcPts val="100"/>
              </a:spcAft>
            </a:pPr>
            <a:r>
              <a:rPr lang="ru-RU" sz="3200" b="0" dirty="0" err="1">
                <a:solidFill>
                  <a:srgbClr val="000000"/>
                </a:solidFill>
                <a:effectLst/>
                <a:latin typeface="Times New Roman" panose="02020603050405020304" pitchFamily="18" charset="0"/>
              </a:rPr>
              <a:t>Өшер</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елдің</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баласы</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арманшыл</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келеді</a:t>
            </a:r>
            <a:r>
              <a:rPr lang="ru-RU" sz="3200" b="0" dirty="0">
                <a:solidFill>
                  <a:srgbClr val="000000"/>
                </a:solidFill>
                <a:effectLst/>
                <a:latin typeface="Times New Roman" panose="02020603050405020304" pitchFamily="18" charset="0"/>
              </a:rPr>
              <a:t>.</a:t>
            </a:r>
            <a:endParaRPr lang="ru-RU" sz="2000" b="0" dirty="0">
              <a:solidFill>
                <a:srgbClr val="000000"/>
              </a:solidFill>
              <a:effectLst/>
              <a:latin typeface="Times New Roman" panose="02020603050405020304" pitchFamily="18" charset="0"/>
            </a:endParaRPr>
          </a:p>
        </p:txBody>
      </p:sp>
      <p:pic>
        <p:nvPicPr>
          <p:cNvPr id="5" name="Picture 6" descr="Изображение 717">
            <a:extLst>
              <a:ext uri="{FF2B5EF4-FFF2-40B4-BE49-F238E27FC236}">
                <a16:creationId xmlns:a16="http://schemas.microsoft.com/office/drawing/2014/main" id="{D0FFA071-6B16-4786-8811-3BC3FF8C1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63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Заголовок 1">
            <a:extLst>
              <a:ext uri="{FF2B5EF4-FFF2-40B4-BE49-F238E27FC236}">
                <a16:creationId xmlns:a16="http://schemas.microsoft.com/office/drawing/2014/main" id="{05433E51-7EEC-4F48-839D-1F35407EC7B2}"/>
              </a:ext>
            </a:extLst>
          </p:cNvPr>
          <p:cNvSpPr>
            <a:spLocks noGrp="1"/>
          </p:cNvSpPr>
          <p:nvPr>
            <p:ph type="title"/>
          </p:nvPr>
        </p:nvSpPr>
        <p:spPr>
          <a:xfrm>
            <a:off x="8828" y="1224592"/>
            <a:ext cx="8229600" cy="562074"/>
          </a:xfrm>
        </p:spPr>
        <p:txBody>
          <a:bodyPr>
            <a:normAutofit fontScale="90000"/>
          </a:bodyPr>
          <a:lstStyle/>
          <a:p>
            <a:pPr>
              <a:spcBef>
                <a:spcPts val="0"/>
              </a:spcBef>
              <a:defRPr/>
            </a:pPr>
            <a:r>
              <a:rPr lang="kk-KZ" b="1" dirty="0">
                <a:solidFill>
                  <a:srgbClr val="C00000"/>
                </a:solidFill>
                <a:latin typeface="Times New Roman" pitchFamily="18" charset="0"/>
                <a:cs typeface="Times New Roman" pitchFamily="18" charset="0"/>
              </a:rPr>
              <a:t>Өздік жұмыс</a:t>
            </a:r>
            <a:br>
              <a:rPr lang="ru-RU" b="1" dirty="0">
                <a:solidFill>
                  <a:srgbClr val="C00000"/>
                </a:solidFill>
                <a:latin typeface="Times New Roman" pitchFamily="18" charset="0"/>
                <a:cs typeface="Times New Roman" pitchFamily="18" charset="0"/>
              </a:rPr>
            </a:br>
            <a:endParaRPr lang="ru-KZ" dirty="0"/>
          </a:p>
        </p:txBody>
      </p:sp>
      <p:sp>
        <p:nvSpPr>
          <p:cNvPr id="7" name="Прямоугольник 6">
            <a:extLst>
              <a:ext uri="{FF2B5EF4-FFF2-40B4-BE49-F238E27FC236}">
                <a16:creationId xmlns:a16="http://schemas.microsoft.com/office/drawing/2014/main" id="{27C57445-3EDE-4CEF-8B22-DC9FA31DE6CB}"/>
              </a:ext>
            </a:extLst>
          </p:cNvPr>
          <p:cNvSpPr/>
          <p:nvPr/>
        </p:nvSpPr>
        <p:spPr>
          <a:xfrm>
            <a:off x="5292080" y="188913"/>
            <a:ext cx="3563888" cy="861774"/>
          </a:xfrm>
          <a:prstGeom prst="rect">
            <a:avLst/>
          </a:prstGeom>
        </p:spPr>
        <p:txBody>
          <a:bodyPr wrap="square">
            <a:spAutoFit/>
          </a:bodyPr>
          <a:lstStyle/>
          <a:p>
            <a:pPr algn="ctr"/>
            <a:r>
              <a:rPr lang="ru-RU" sz="1600" b="1" dirty="0" err="1">
                <a:solidFill>
                  <a:srgbClr val="0070C0"/>
                </a:solidFill>
                <a:latin typeface="Times New Roman" pitchFamily="18" charset="0"/>
                <a:cs typeface="Times New Roman" pitchFamily="18" charset="0"/>
              </a:rPr>
              <a:t>Қазақ</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тілі</a:t>
            </a:r>
            <a:r>
              <a:rPr lang="ru-RU" sz="1600" b="1" dirty="0">
                <a:solidFill>
                  <a:srgbClr val="0070C0"/>
                </a:solidFill>
                <a:latin typeface="Times New Roman" pitchFamily="18" charset="0"/>
                <a:cs typeface="Times New Roman" pitchFamily="18" charset="0"/>
              </a:rPr>
              <a:t> 4 </a:t>
            </a:r>
            <a:r>
              <a:rPr lang="ru-RU" sz="1600" b="1" dirty="0" err="1">
                <a:solidFill>
                  <a:srgbClr val="0070C0"/>
                </a:solidFill>
                <a:latin typeface="Times New Roman" pitchFamily="18" charset="0"/>
                <a:cs typeface="Times New Roman" pitchFamily="18" charset="0"/>
              </a:rPr>
              <a:t>сынып</a:t>
            </a:r>
            <a:r>
              <a:rPr lang="ru-RU" sz="1600" b="1" dirty="0">
                <a:solidFill>
                  <a:srgbClr val="0070C0"/>
                </a:solidFill>
                <a:latin typeface="Times New Roman" pitchFamily="18" charset="0"/>
                <a:cs typeface="Times New Roman" pitchFamily="18" charset="0"/>
              </a:rPr>
              <a:t> ІІІ-</a:t>
            </a:r>
            <a:r>
              <a:rPr lang="ru-RU" sz="1600" b="1" dirty="0" err="1">
                <a:solidFill>
                  <a:srgbClr val="0070C0"/>
                </a:solidFill>
                <a:latin typeface="Times New Roman" pitchFamily="18" charset="0"/>
                <a:cs typeface="Times New Roman" pitchFamily="18" charset="0"/>
              </a:rPr>
              <a:t>тоқсан</a:t>
            </a:r>
            <a:br>
              <a:rPr lang="ru-RU" sz="1600" b="1" dirty="0">
                <a:solidFill>
                  <a:srgbClr val="0070C0"/>
                </a:solidFill>
                <a:latin typeface="Times New Roman" pitchFamily="18" charset="0"/>
                <a:cs typeface="Times New Roman" pitchFamily="18" charset="0"/>
              </a:rPr>
            </a:br>
            <a:r>
              <a:rPr lang="ru-RU" sz="1600" b="1" dirty="0" err="1">
                <a:solidFill>
                  <a:srgbClr val="0070C0"/>
                </a:solidFill>
                <a:latin typeface="Times New Roman" pitchFamily="18" charset="0"/>
                <a:cs typeface="Times New Roman" pitchFamily="18" charset="0"/>
              </a:rPr>
              <a:t>Бөлім</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атауы</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Табиғат</a:t>
            </a:r>
            <a:r>
              <a:rPr lang="ru-RU" sz="1600" b="1" dirty="0">
                <a:solidFill>
                  <a:srgbClr val="0070C0"/>
                </a:solidFill>
                <a:latin typeface="Times New Roman" pitchFamily="18" charset="0"/>
                <a:cs typeface="Times New Roman" pitchFamily="18" charset="0"/>
              </a:rPr>
              <a:t> </a:t>
            </a:r>
            <a:r>
              <a:rPr lang="ru-RU" sz="1600" b="1" dirty="0" err="1">
                <a:solidFill>
                  <a:srgbClr val="0070C0"/>
                </a:solidFill>
                <a:latin typeface="Times New Roman" pitchFamily="18" charset="0"/>
                <a:cs typeface="Times New Roman" pitchFamily="18" charset="0"/>
              </a:rPr>
              <a:t>құбылыстары</a:t>
            </a:r>
            <a:endParaRPr lang="ru-RU" sz="1600" b="1" dirty="0">
              <a:solidFill>
                <a:srgbClr val="0070C0"/>
              </a:solidFill>
              <a:latin typeface="Times New Roman" pitchFamily="18" charset="0"/>
              <a:cs typeface="Times New Roman" pitchFamily="18" charset="0"/>
            </a:endParaRPr>
          </a:p>
          <a:p>
            <a:pPr algn="ctr"/>
            <a:r>
              <a:rPr lang="ru-RU" sz="1600" b="1" dirty="0">
                <a:solidFill>
                  <a:srgbClr val="0070C0"/>
                </a:solidFill>
                <a:latin typeface="Times New Roman" panose="02020603050405020304" pitchFamily="18" charset="0"/>
              </a:rPr>
              <a:t>19-жаттығу  </a:t>
            </a:r>
            <a:r>
              <a:rPr lang="kk-KZ" sz="1600" b="1" dirty="0">
                <a:solidFill>
                  <a:srgbClr val="0070C0"/>
                </a:solidFill>
                <a:latin typeface="Times New Roman" pitchFamily="18" charset="0"/>
                <a:cs typeface="Times New Roman" pitchFamily="18" charset="0"/>
              </a:rPr>
              <a:t>13 бет</a:t>
            </a:r>
            <a:endParaRPr lang="ru-RU" sz="1600" b="1" dirty="0">
              <a:solidFill>
                <a:srgbClr val="0070C0"/>
              </a:solidFill>
              <a:latin typeface="Times New Roman" pitchFamily="18" charset="0"/>
              <a:cs typeface="Times New Roman" pitchFamily="18" charset="0"/>
            </a:endParaRPr>
          </a:p>
        </p:txBody>
      </p:sp>
      <p:sp>
        <p:nvSpPr>
          <p:cNvPr id="9" name="TextBox 8">
            <a:extLst>
              <a:ext uri="{FF2B5EF4-FFF2-40B4-BE49-F238E27FC236}">
                <a16:creationId xmlns:a16="http://schemas.microsoft.com/office/drawing/2014/main" id="{42A3B724-AD52-44B8-8C56-313EB0D4A826}"/>
              </a:ext>
            </a:extLst>
          </p:cNvPr>
          <p:cNvSpPr txBox="1"/>
          <p:nvPr/>
        </p:nvSpPr>
        <p:spPr>
          <a:xfrm>
            <a:off x="909123" y="4448468"/>
            <a:ext cx="4572000" cy="1277273"/>
          </a:xfrm>
          <a:prstGeom prst="rect">
            <a:avLst/>
          </a:prstGeom>
          <a:noFill/>
        </p:spPr>
        <p:txBody>
          <a:bodyPr wrap="square">
            <a:spAutoFit/>
          </a:bodyPr>
          <a:lstStyle/>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1" dirty="0">
                <a:solidFill>
                  <a:srgbClr val="000000"/>
                </a:solidFill>
                <a:effectLst/>
                <a:latin typeface="Times New Roman" panose="02020603050405020304" pitchFamily="18" charset="0"/>
              </a:rPr>
              <a:t>Дескриптор:</a:t>
            </a:r>
            <a:endParaRPr lang="ru-RU" sz="1200" b="0" dirty="0">
              <a:solidFill>
                <a:srgbClr val="000000"/>
              </a:solidFill>
              <a:effectLst/>
              <a:latin typeface="Times New Roman" panose="02020603050405020304" pitchFamily="18" charset="0"/>
            </a:endParaRPr>
          </a:p>
          <a:p>
            <a:pPr>
              <a:spcBef>
                <a:spcPts val="100"/>
              </a:spcBef>
              <a:spcAft>
                <a:spcPts val="100"/>
              </a:spcAft>
            </a:pPr>
            <a:r>
              <a:rPr lang="ru-RU" sz="1800" b="0" dirty="0">
                <a:solidFill>
                  <a:srgbClr val="000000"/>
                </a:solidFill>
                <a:effectLst/>
                <a:latin typeface="Times New Roman" panose="02020603050405020304" pitchFamily="18" charset="0"/>
              </a:rPr>
              <a:t>- </a:t>
            </a:r>
            <a:r>
              <a:rPr lang="ru-RU" dirty="0" err="1">
                <a:solidFill>
                  <a:srgbClr val="000000"/>
                </a:solidFill>
                <a:latin typeface="Times New Roman" panose="02020603050405020304" pitchFamily="18" charset="0"/>
              </a:rPr>
              <a:t>қатесін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дұрыс</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табады</a:t>
            </a:r>
            <a:r>
              <a:rPr lang="ru-RU" dirty="0">
                <a:solidFill>
                  <a:srgbClr val="000000"/>
                </a:solidFill>
                <a:latin typeface="Times New Roman" panose="02020603050405020304" pitchFamily="18" charset="0"/>
              </a:rPr>
              <a:t>;</a:t>
            </a:r>
            <a:endParaRPr lang="ru-RU" sz="1200" dirty="0">
              <a:solidFill>
                <a:srgbClr val="000000"/>
              </a:solidFill>
              <a:latin typeface="Times New Roman" panose="02020603050405020304" pitchFamily="18" charset="0"/>
            </a:endParaRPr>
          </a:p>
          <a:p>
            <a:pPr marL="0" marR="0" indent="0">
              <a:spcBef>
                <a:spcPts val="100"/>
              </a:spcBef>
              <a:spcAft>
                <a:spcPts val="100"/>
              </a:spcAft>
            </a:pP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мақалды</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көшіріп</a:t>
            </a:r>
            <a:r>
              <a:rPr lang="ru-RU" sz="1800" b="0" dirty="0">
                <a:solidFill>
                  <a:srgbClr val="000000"/>
                </a:solidFill>
                <a:effectLst/>
                <a:latin typeface="Times New Roman" panose="02020603050405020304" pitchFamily="18" charset="0"/>
              </a:rPr>
              <a:t> </a:t>
            </a:r>
            <a:r>
              <a:rPr lang="ru-RU" sz="1800" b="0" dirty="0" err="1">
                <a:solidFill>
                  <a:srgbClr val="000000"/>
                </a:solidFill>
                <a:effectLst/>
                <a:latin typeface="Times New Roman" panose="02020603050405020304" pitchFamily="18" charset="0"/>
              </a:rPr>
              <a:t>жазады</a:t>
            </a:r>
            <a:r>
              <a:rPr lang="ru-RU" sz="1800" b="0" dirty="0">
                <a:solidFill>
                  <a:srgbClr val="000000"/>
                </a:solidFill>
                <a:effectLst/>
                <a:latin typeface="Times New Roman" panose="02020603050405020304" pitchFamily="18" charset="0"/>
              </a:rPr>
              <a:t>;</a:t>
            </a:r>
            <a:endParaRPr lang="ru-RU" sz="1200" b="0" dirty="0">
              <a:solidFill>
                <a:srgbClr val="000000"/>
              </a:solidFill>
              <a:effectLst/>
              <a:latin typeface="Times New Roman" panose="02020603050405020304" pitchFamily="18" charset="0"/>
            </a:endParaRPr>
          </a:p>
          <a:p>
            <a:pPr marL="0" marR="0" indent="0">
              <a:spcBef>
                <a:spcPts val="100"/>
              </a:spcBef>
              <a:spcAft>
                <a:spcPts val="100"/>
              </a:spcAft>
            </a:pPr>
            <a:r>
              <a:rPr lang="ru-RU" sz="1800" b="1" dirty="0">
                <a:solidFill>
                  <a:srgbClr val="000000"/>
                </a:solidFill>
                <a:effectLst/>
                <a:latin typeface="Times New Roman" panose="02020603050405020304" pitchFamily="18" charset="0"/>
              </a:rPr>
              <a:t> </a:t>
            </a:r>
            <a:r>
              <a:rPr lang="ru-RU" sz="1200" b="0" dirty="0">
                <a:solidFill>
                  <a:srgbClr val="000000"/>
                </a:solidFill>
                <a:effectLst/>
                <a:latin typeface="Times New Roman" panose="02020603050405020304" pitchFamily="18" charset="0"/>
              </a:rPr>
              <a:t> </a:t>
            </a:r>
          </a:p>
        </p:txBody>
      </p:sp>
    </p:spTree>
    <p:extLst>
      <p:ext uri="{BB962C8B-B14F-4D97-AF65-F5344CB8AC3E}">
        <p14:creationId xmlns:p14="http://schemas.microsoft.com/office/powerpoint/2010/main" val="262650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a:extLst>
              <a:ext uri="{FF2B5EF4-FFF2-40B4-BE49-F238E27FC236}">
                <a16:creationId xmlns:a16="http://schemas.microsoft.com/office/drawing/2014/main" id="{F7438F7D-AB54-41D7-8B09-E0E24BBC07F9}"/>
              </a:ext>
            </a:extLst>
          </p:cNvPr>
          <p:cNvSpPr>
            <a:spLocks noGrp="1"/>
          </p:cNvSpPr>
          <p:nvPr>
            <p:ph type="title"/>
          </p:nvPr>
        </p:nvSpPr>
        <p:spPr>
          <a:xfrm>
            <a:off x="457200" y="274638"/>
            <a:ext cx="8229600" cy="1143000"/>
          </a:xfrm>
        </p:spPr>
        <p:txBody>
          <a:bodyPr>
            <a:normAutofit fontScale="90000"/>
          </a:bodyPr>
          <a:lstStyle/>
          <a:p>
            <a:pPr>
              <a:spcBef>
                <a:spcPts val="0"/>
              </a:spcBef>
              <a:defRPr/>
            </a:pPr>
            <a:r>
              <a:rPr lang="kk-KZ" b="1" dirty="0">
                <a:solidFill>
                  <a:srgbClr val="C00000"/>
                </a:solidFill>
                <a:latin typeface="Times New Roman" pitchFamily="18" charset="0"/>
                <a:cs typeface="Times New Roman" pitchFamily="18" charset="0"/>
              </a:rPr>
              <a:t>Өзіңді тексер:</a:t>
            </a:r>
            <a:br>
              <a:rPr lang="ru-RU" b="1" dirty="0">
                <a:solidFill>
                  <a:srgbClr val="C00000"/>
                </a:solidFill>
                <a:latin typeface="Times New Roman" pitchFamily="18" charset="0"/>
                <a:cs typeface="Times New Roman" pitchFamily="18" charset="0"/>
              </a:rPr>
            </a:br>
            <a:endParaRPr lang="ru-KZ" dirty="0"/>
          </a:p>
        </p:txBody>
      </p:sp>
      <p:pic>
        <p:nvPicPr>
          <p:cNvPr id="14" name="Рисунок 13">
            <a:extLst>
              <a:ext uri="{FF2B5EF4-FFF2-40B4-BE49-F238E27FC236}">
                <a16:creationId xmlns:a16="http://schemas.microsoft.com/office/drawing/2014/main" id="{E24A78E5-781B-4330-A0D0-2C1C6EC6FCFA}"/>
              </a:ext>
            </a:extLst>
          </p:cNvPr>
          <p:cNvPicPr>
            <a:picLocks noChangeAspect="1"/>
          </p:cNvPicPr>
          <p:nvPr/>
        </p:nvPicPr>
        <p:blipFill>
          <a:blip r:embed="rId2"/>
          <a:stretch>
            <a:fillRect/>
          </a:stretch>
        </p:blipFill>
        <p:spPr>
          <a:xfrm>
            <a:off x="34690" y="96265"/>
            <a:ext cx="865707" cy="749873"/>
          </a:xfrm>
          <a:prstGeom prst="rect">
            <a:avLst/>
          </a:prstGeom>
        </p:spPr>
      </p:pic>
      <p:pic>
        <p:nvPicPr>
          <p:cNvPr id="8194" name="Picture 2" descr="Сабақ жоспары. Тақырыбы: &quot;Ертегілер&quot;">
            <a:extLst>
              <a:ext uri="{FF2B5EF4-FFF2-40B4-BE49-F238E27FC236}">
                <a16:creationId xmlns:a16="http://schemas.microsoft.com/office/drawing/2014/main" id="{3C5F4D94-265B-486C-8B9F-52C7F73B6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7466" y="5189063"/>
            <a:ext cx="1524000" cy="1524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F52F90CC-FD2F-44F3-9460-AD76F605FF77}"/>
              </a:ext>
            </a:extLst>
          </p:cNvPr>
          <p:cNvSpPr txBox="1"/>
          <p:nvPr/>
        </p:nvSpPr>
        <p:spPr>
          <a:xfrm>
            <a:off x="1115616" y="2492896"/>
            <a:ext cx="7344816" cy="1102866"/>
          </a:xfrm>
          <a:prstGeom prst="rect">
            <a:avLst/>
          </a:prstGeom>
          <a:noFill/>
        </p:spPr>
        <p:txBody>
          <a:bodyPr wrap="square">
            <a:spAutoFit/>
          </a:bodyPr>
          <a:lstStyle/>
          <a:p>
            <a:pPr marL="0" marR="0" indent="0">
              <a:spcBef>
                <a:spcPts val="100"/>
              </a:spcBef>
              <a:spcAft>
                <a:spcPts val="100"/>
              </a:spcAft>
            </a:pPr>
            <a:r>
              <a:rPr lang="ru-RU" sz="3200" b="0" dirty="0" err="1">
                <a:solidFill>
                  <a:srgbClr val="000000"/>
                </a:solidFill>
                <a:effectLst/>
                <a:latin typeface="Times New Roman" panose="02020603050405020304" pitchFamily="18" charset="0"/>
              </a:rPr>
              <a:t>Өсер</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елдің</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баласы</a:t>
            </a:r>
            <a:r>
              <a:rPr lang="ru-RU" sz="3200" b="0" dirty="0">
                <a:solidFill>
                  <a:srgbClr val="000000"/>
                </a:solidFill>
                <a:effectLst/>
                <a:latin typeface="Times New Roman" panose="02020603050405020304" pitchFamily="18" charset="0"/>
              </a:rPr>
              <a:t> </a:t>
            </a:r>
            <a:r>
              <a:rPr lang="ru-RU" sz="3200" b="1" dirty="0" err="1">
                <a:solidFill>
                  <a:srgbClr val="000000"/>
                </a:solidFill>
                <a:effectLst/>
                <a:latin typeface="Times New Roman" panose="02020603050405020304" pitchFamily="18" charset="0"/>
              </a:rPr>
              <a:t>арманшыл</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келеді</a:t>
            </a:r>
            <a:r>
              <a:rPr lang="ru-RU" sz="3200" b="0" dirty="0">
                <a:solidFill>
                  <a:srgbClr val="000000"/>
                </a:solidFill>
                <a:effectLst/>
                <a:latin typeface="Times New Roman" panose="02020603050405020304" pitchFamily="18" charset="0"/>
              </a:rPr>
              <a:t>,</a:t>
            </a:r>
            <a:endParaRPr lang="ru-RU" sz="2000" b="0" dirty="0">
              <a:solidFill>
                <a:srgbClr val="000000"/>
              </a:solidFill>
              <a:effectLst/>
              <a:latin typeface="Times New Roman" panose="02020603050405020304" pitchFamily="18" charset="0"/>
            </a:endParaRPr>
          </a:p>
          <a:p>
            <a:pPr marL="0" marR="0" indent="0">
              <a:spcBef>
                <a:spcPts val="100"/>
              </a:spcBef>
              <a:spcAft>
                <a:spcPts val="100"/>
              </a:spcAft>
            </a:pPr>
            <a:r>
              <a:rPr lang="ru-RU" sz="3200" b="0" dirty="0" err="1">
                <a:solidFill>
                  <a:srgbClr val="000000"/>
                </a:solidFill>
                <a:effectLst/>
                <a:latin typeface="Times New Roman" panose="02020603050405020304" pitchFamily="18" charset="0"/>
              </a:rPr>
              <a:t>Өшер</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елдің</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баласы</a:t>
            </a:r>
            <a:r>
              <a:rPr lang="ru-RU" sz="3200" b="0" dirty="0">
                <a:solidFill>
                  <a:srgbClr val="000000"/>
                </a:solidFill>
                <a:effectLst/>
                <a:latin typeface="Times New Roman" panose="02020603050405020304" pitchFamily="18" charset="0"/>
              </a:rPr>
              <a:t> </a:t>
            </a:r>
            <a:r>
              <a:rPr lang="ru-RU" sz="3200" b="1" dirty="0" err="1">
                <a:solidFill>
                  <a:srgbClr val="000000"/>
                </a:solidFill>
                <a:effectLst/>
                <a:latin typeface="Times New Roman" panose="02020603050405020304" pitchFamily="18" charset="0"/>
              </a:rPr>
              <a:t>жанжалшыл</a:t>
            </a:r>
            <a:r>
              <a:rPr lang="ru-RU" sz="3200" b="0" dirty="0">
                <a:solidFill>
                  <a:srgbClr val="000000"/>
                </a:solidFill>
                <a:effectLst/>
                <a:latin typeface="Times New Roman" panose="02020603050405020304" pitchFamily="18" charset="0"/>
              </a:rPr>
              <a:t> </a:t>
            </a:r>
            <a:r>
              <a:rPr lang="ru-RU" sz="3200" b="0" dirty="0" err="1">
                <a:solidFill>
                  <a:srgbClr val="000000"/>
                </a:solidFill>
                <a:effectLst/>
                <a:latin typeface="Times New Roman" panose="02020603050405020304" pitchFamily="18" charset="0"/>
              </a:rPr>
              <a:t>келеді</a:t>
            </a:r>
            <a:r>
              <a:rPr lang="ru-RU" sz="3200" b="0" dirty="0">
                <a:solidFill>
                  <a:srgbClr val="000000"/>
                </a:solidFill>
                <a:effectLst/>
                <a:latin typeface="Times New Roman" panose="02020603050405020304" pitchFamily="18" charset="0"/>
              </a:rPr>
              <a:t>.</a:t>
            </a:r>
            <a:endParaRPr lang="ru-RU" sz="2000" b="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223497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C4C8B1B-99A7-4BC2-BE38-F33D22F7CE6D}"/>
              </a:ext>
            </a:extLst>
          </p:cNvPr>
          <p:cNvSpPr>
            <a:spLocks noGrp="1"/>
          </p:cNvSpPr>
          <p:nvPr>
            <p:ph idx="1"/>
          </p:nvPr>
        </p:nvSpPr>
        <p:spPr>
          <a:xfrm>
            <a:off x="425227" y="71225"/>
            <a:ext cx="8229600" cy="5937523"/>
          </a:xfrm>
        </p:spPr>
        <p:txBody>
          <a:bodyPr/>
          <a:lstStyle/>
          <a:p>
            <a:pPr marL="0" indent="0" algn="ctr">
              <a:buNone/>
            </a:pPr>
            <a:r>
              <a:rPr lang="ru-RU" sz="4000" b="1" i="1" dirty="0" err="1">
                <a:solidFill>
                  <a:srgbClr val="FF0000"/>
                </a:solidFill>
                <a:effectLst/>
                <a:latin typeface="Times New Roman" panose="02020603050405020304" pitchFamily="18" charset="0"/>
                <a:cs typeface="Times New Roman" panose="02020603050405020304" pitchFamily="18" charset="0"/>
              </a:rPr>
              <a:t>Кел</a:t>
            </a:r>
            <a:r>
              <a:rPr lang="ru-RU" sz="4000" b="1" i="1" dirty="0">
                <a:solidFill>
                  <a:srgbClr val="FF0000"/>
                </a:solidFill>
                <a:effectLst/>
                <a:latin typeface="Times New Roman" panose="02020603050405020304" pitchFamily="18" charset="0"/>
                <a:cs typeface="Times New Roman" panose="02020603050405020304" pitchFamily="18" charset="0"/>
              </a:rPr>
              <a:t> </a:t>
            </a:r>
            <a:r>
              <a:rPr lang="ru-RU" sz="4000" b="1" i="1" dirty="0" err="1">
                <a:solidFill>
                  <a:srgbClr val="FF0000"/>
                </a:solidFill>
                <a:effectLst/>
                <a:latin typeface="Times New Roman" panose="02020603050405020304" pitchFamily="18" charset="0"/>
                <a:cs typeface="Times New Roman" panose="02020603050405020304" pitchFamily="18" charset="0"/>
              </a:rPr>
              <a:t>ойнайық</a:t>
            </a:r>
            <a:r>
              <a:rPr lang="ru-RU" sz="4000" b="1" i="1" dirty="0">
                <a:solidFill>
                  <a:srgbClr val="FF0000"/>
                </a:solidFill>
                <a:effectLst/>
                <a:latin typeface="Times New Roman" panose="02020603050405020304" pitchFamily="18" charset="0"/>
                <a:cs typeface="Times New Roman" panose="02020603050405020304" pitchFamily="18" charset="0"/>
              </a:rPr>
              <a:t>….</a:t>
            </a:r>
            <a:endParaRPr lang="ru-RU" sz="4000" b="1" i="1" dirty="0">
              <a:solidFill>
                <a:srgbClr val="7030A0"/>
              </a:solidFill>
              <a:latin typeface="Times New Roman" panose="02020603050405020304" pitchFamily="18" charset="0"/>
              <a:cs typeface="Times New Roman" panose="02020603050405020304" pitchFamily="18" charset="0"/>
            </a:endParaRPr>
          </a:p>
          <a:p>
            <a:pPr marL="0" indent="0" algn="ctr">
              <a:buNone/>
            </a:pPr>
            <a:r>
              <a:rPr lang="ru-RU" sz="4000" b="1" dirty="0">
                <a:solidFill>
                  <a:srgbClr val="7030A0"/>
                </a:solidFill>
                <a:effectLst/>
                <a:latin typeface="Times New Roman" panose="02020603050405020304" pitchFamily="18" charset="0"/>
                <a:cs typeface="Times New Roman" panose="02020603050405020304" pitchFamily="18" charset="0"/>
              </a:rPr>
              <a:t>«</a:t>
            </a:r>
            <a:r>
              <a:rPr lang="ru-RU" sz="4000" dirty="0">
                <a:solidFill>
                  <a:srgbClr val="7030A0"/>
                </a:solidFill>
                <a:effectLst/>
                <a:latin typeface="Times New Roman" panose="02020603050405020304" pitchFamily="18" charset="0"/>
                <a:cs typeface="Times New Roman" panose="02020603050405020304" pitchFamily="18" charset="0"/>
              </a:rPr>
              <a:t>Тез </a:t>
            </a:r>
            <a:r>
              <a:rPr lang="ru-RU" sz="4000" dirty="0" err="1">
                <a:solidFill>
                  <a:srgbClr val="7030A0"/>
                </a:solidFill>
                <a:effectLst/>
                <a:latin typeface="Times New Roman" panose="02020603050405020304" pitchFamily="18" charset="0"/>
                <a:cs typeface="Times New Roman" panose="02020603050405020304" pitchFamily="18" charset="0"/>
              </a:rPr>
              <a:t>ойлан</a:t>
            </a:r>
            <a:r>
              <a:rPr lang="ru-RU" sz="4000" dirty="0">
                <a:solidFill>
                  <a:srgbClr val="7030A0"/>
                </a:solidFill>
                <a:effectLst/>
                <a:latin typeface="Times New Roman" panose="02020603050405020304" pitchFamily="18" charset="0"/>
                <a:cs typeface="Times New Roman" panose="02020603050405020304" pitchFamily="18" charset="0"/>
              </a:rPr>
              <a:t>?</a:t>
            </a:r>
            <a:r>
              <a:rPr lang="ru-RU" sz="4000" b="1" dirty="0">
                <a:solidFill>
                  <a:srgbClr val="7030A0"/>
                </a:solidFill>
                <a:effectLst/>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a:p>
            <a:pPr marL="0" indent="0">
              <a:buNone/>
            </a:pPr>
            <a:r>
              <a:rPr lang="ru-RU" sz="2800" dirty="0">
                <a:solidFill>
                  <a:srgbClr val="0070C0"/>
                </a:solidFill>
                <a:effectLst/>
                <a:latin typeface="Times New Roman" panose="02020603050405020304" pitchFamily="18" charset="0"/>
                <a:cs typeface="Times New Roman" panose="02020603050405020304" pitchFamily="18" charset="0"/>
              </a:rPr>
              <a:t> </a:t>
            </a:r>
            <a:r>
              <a:rPr lang="ru-RU" sz="2000" dirty="0">
                <a:solidFill>
                  <a:srgbClr val="0070C0"/>
                </a:solidFill>
                <a:effectLst/>
                <a:latin typeface="Times New Roman" panose="02020603050405020304" pitchFamily="18" charset="0"/>
                <a:cs typeface="Times New Roman" panose="02020603050405020304" pitchFamily="18" charset="0"/>
              </a:rPr>
              <a:t>1-минутта </a:t>
            </a:r>
            <a:r>
              <a:rPr lang="ru-RU" sz="2000" dirty="0" err="1">
                <a:solidFill>
                  <a:srgbClr val="0070C0"/>
                </a:solidFill>
                <a:effectLst/>
                <a:latin typeface="Times New Roman" panose="02020603050405020304" pitchFamily="18" charset="0"/>
                <a:cs typeface="Times New Roman" panose="02020603050405020304" pitchFamily="18" charset="0"/>
              </a:rPr>
              <a:t>атауын</a:t>
            </a:r>
            <a:r>
              <a:rPr lang="ru-RU" sz="2000" dirty="0">
                <a:solidFill>
                  <a:srgbClr val="0070C0"/>
                </a:solidFill>
                <a:effectLst/>
                <a:latin typeface="Times New Roman" panose="02020603050405020304" pitchFamily="18" charset="0"/>
                <a:cs typeface="Times New Roman" panose="02020603050405020304" pitchFamily="18" charset="0"/>
              </a:rPr>
              <a:t>,</a:t>
            </a:r>
            <a:r>
              <a:rPr lang="ru-RU" sz="2000" dirty="0">
                <a:solidFill>
                  <a:srgbClr val="0070C0"/>
                </a:solidFill>
                <a:latin typeface="Times New Roman" panose="02020603050405020304" pitchFamily="18" charset="0"/>
                <a:cs typeface="Times New Roman" panose="02020603050405020304" pitchFamily="18" charset="0"/>
              </a:rPr>
              <a:t> І </a:t>
            </a:r>
            <a:r>
              <a:rPr lang="ru-RU" sz="2000" dirty="0" err="1">
                <a:solidFill>
                  <a:srgbClr val="0070C0"/>
                </a:solidFill>
                <a:latin typeface="Times New Roman" panose="02020603050405020304" pitchFamily="18" charset="0"/>
                <a:cs typeface="Times New Roman" panose="02020603050405020304" pitchFamily="18" charset="0"/>
              </a:rPr>
              <a:t>жақта</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жекеше</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және</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көпше</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тәуелдеп</a:t>
            </a:r>
            <a:r>
              <a:rPr lang="ru-RU" sz="2000" dirty="0">
                <a:solidFill>
                  <a:srgbClr val="0070C0"/>
                </a:solidFill>
                <a:latin typeface="Times New Roman" panose="02020603050405020304" pitchFamily="18" charset="0"/>
                <a:cs typeface="Times New Roman" panose="02020603050405020304" pitchFamily="18" charset="0"/>
              </a:rPr>
              <a:t> </a:t>
            </a:r>
            <a:r>
              <a:rPr lang="ru-RU" sz="2000" dirty="0" err="1">
                <a:solidFill>
                  <a:srgbClr val="0070C0"/>
                </a:solidFill>
                <a:latin typeface="Times New Roman" panose="02020603050405020304" pitchFamily="18" charset="0"/>
                <a:cs typeface="Times New Roman" panose="02020603050405020304" pitchFamily="18" charset="0"/>
              </a:rPr>
              <a:t>жаз</a:t>
            </a:r>
            <a:endParaRPr lang="ru-RU" sz="2000" dirty="0">
              <a:solidFill>
                <a:srgbClr val="0070C0"/>
              </a:solidFill>
              <a:effectLst/>
              <a:latin typeface="Times New Roman" panose="02020603050405020304" pitchFamily="18" charset="0"/>
              <a:cs typeface="Times New Roman" panose="02020603050405020304" pitchFamily="18" charset="0"/>
            </a:endParaRPr>
          </a:p>
          <a:p>
            <a:pPr marL="0" indent="0">
              <a:buNone/>
            </a:pPr>
            <a:r>
              <a:rPr lang="ru-RU" sz="2000" dirty="0">
                <a:solidFill>
                  <a:srgbClr val="0070C0"/>
                </a:solidFill>
                <a:latin typeface="Times New Roman" panose="02020603050405020304" pitchFamily="18" charset="0"/>
                <a:cs typeface="Times New Roman" panose="02020603050405020304" pitchFamily="18" charset="0"/>
              </a:rPr>
              <a:t>  </a:t>
            </a:r>
          </a:p>
        </p:txBody>
      </p:sp>
      <p:pic>
        <p:nvPicPr>
          <p:cNvPr id="3080" name="Picture 8" descr="БІЛІМ БЕРУ БАСҚАРМАСЫ БІЛІМ БЕРУДІ ДАМЫТУДЫҢ ИННОВАЦИЯЛЫҚ ОРТАЛЫҒЫ М">
            <a:extLst>
              <a:ext uri="{FF2B5EF4-FFF2-40B4-BE49-F238E27FC236}">
                <a16:creationId xmlns:a16="http://schemas.microsoft.com/office/drawing/2014/main" id="{B23DE861-5F91-4950-9F67-90F844D629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1249760" cy="123317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201-ге дейінгі бейнелермен 50 түрлі сағат сағаттары Өмірдегі стильдер -  Сұлулық және сән - 2021">
            <a:extLst>
              <a:ext uri="{FF2B5EF4-FFF2-40B4-BE49-F238E27FC236}">
                <a16:creationId xmlns:a16="http://schemas.microsoft.com/office/drawing/2014/main" id="{EF792344-4603-4185-883E-4C19E0C0EE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523749"/>
            <a:ext cx="1268664" cy="126302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a:extLst>
              <a:ext uri="{FF2B5EF4-FFF2-40B4-BE49-F238E27FC236}">
                <a16:creationId xmlns:a16="http://schemas.microsoft.com/office/drawing/2014/main" id="{90FE7D6F-C42C-4430-9315-CAB81CC152C0}"/>
              </a:ext>
            </a:extLst>
          </p:cNvPr>
          <p:cNvGraphicFramePr>
            <a:graphicFrameLocks noGrp="1"/>
          </p:cNvGraphicFramePr>
          <p:nvPr>
            <p:extLst>
              <p:ext uri="{D42A27DB-BD31-4B8C-83A1-F6EECF244321}">
                <p14:modId xmlns:p14="http://schemas.microsoft.com/office/powerpoint/2010/main" val="1428571021"/>
              </p:ext>
            </p:extLst>
          </p:nvPr>
        </p:nvGraphicFramePr>
        <p:xfrm>
          <a:off x="661939" y="2060848"/>
          <a:ext cx="7992888" cy="3732098"/>
        </p:xfrm>
        <a:graphic>
          <a:graphicData uri="http://schemas.openxmlformats.org/drawingml/2006/table">
            <a:tbl>
              <a:tblPr firstRow="1" bandRow="1">
                <a:tableStyleId>{5940675A-B579-460E-94D1-54222C63F5DA}</a:tableStyleId>
              </a:tblPr>
              <a:tblGrid>
                <a:gridCol w="1998222">
                  <a:extLst>
                    <a:ext uri="{9D8B030D-6E8A-4147-A177-3AD203B41FA5}">
                      <a16:colId xmlns:a16="http://schemas.microsoft.com/office/drawing/2014/main" val="490947374"/>
                    </a:ext>
                  </a:extLst>
                </a:gridCol>
                <a:gridCol w="1998222">
                  <a:extLst>
                    <a:ext uri="{9D8B030D-6E8A-4147-A177-3AD203B41FA5}">
                      <a16:colId xmlns:a16="http://schemas.microsoft.com/office/drawing/2014/main" val="675591809"/>
                    </a:ext>
                  </a:extLst>
                </a:gridCol>
                <a:gridCol w="1998222">
                  <a:extLst>
                    <a:ext uri="{9D8B030D-6E8A-4147-A177-3AD203B41FA5}">
                      <a16:colId xmlns:a16="http://schemas.microsoft.com/office/drawing/2014/main" val="4088871524"/>
                    </a:ext>
                  </a:extLst>
                </a:gridCol>
                <a:gridCol w="1998222">
                  <a:extLst>
                    <a:ext uri="{9D8B030D-6E8A-4147-A177-3AD203B41FA5}">
                      <a16:colId xmlns:a16="http://schemas.microsoft.com/office/drawing/2014/main" val="888032965"/>
                    </a:ext>
                  </a:extLst>
                </a:gridCol>
              </a:tblGrid>
              <a:tr h="988898">
                <a:tc>
                  <a:txBody>
                    <a:bodyPr/>
                    <a:lstStyle/>
                    <a:p>
                      <a:r>
                        <a:rPr lang="kk-KZ" sz="2800" b="1" dirty="0">
                          <a:solidFill>
                            <a:srgbClr val="0070C0"/>
                          </a:solidFill>
                          <a:latin typeface="Times New Roman" panose="02020603050405020304" pitchFamily="18" charset="0"/>
                          <a:cs typeface="Times New Roman" panose="02020603050405020304" pitchFamily="18" charset="0"/>
                        </a:rPr>
                        <a:t>Суреті</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a:solidFill>
                            <a:srgbClr val="0070C0"/>
                          </a:solidFill>
                          <a:latin typeface="Times New Roman" panose="02020603050405020304" pitchFamily="18" charset="0"/>
                          <a:cs typeface="Times New Roman" panose="02020603050405020304" pitchFamily="18" charset="0"/>
                        </a:rPr>
                        <a:t>Атауы</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dirty="0">
                          <a:solidFill>
                            <a:srgbClr val="0070C0"/>
                          </a:solidFill>
                          <a:latin typeface="Times New Roman" panose="02020603050405020304" pitchFamily="18" charset="0"/>
                          <a:cs typeface="Times New Roman" panose="02020603050405020304" pitchFamily="18" charset="0"/>
                        </a:rPr>
                        <a:t>Жекеше</a:t>
                      </a:r>
                      <a:endParaRPr lang="ru-KZ" sz="2800" b="1"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kk-KZ" sz="2800" b="1">
                          <a:solidFill>
                            <a:srgbClr val="0070C0"/>
                          </a:solidFill>
                          <a:latin typeface="Times New Roman" panose="02020603050405020304" pitchFamily="18" charset="0"/>
                          <a:cs typeface="Times New Roman" panose="02020603050405020304" pitchFamily="18" charset="0"/>
                        </a:rPr>
                        <a:t>Көпше</a:t>
                      </a:r>
                      <a:endParaRPr lang="ru-KZ" sz="2800" b="1"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13439104"/>
                  </a:ext>
                </a:extLst>
              </a:tr>
              <a:tr h="707741">
                <a:tc>
                  <a:txBody>
                    <a:bodyPr/>
                    <a:lstStyle/>
                    <a:p>
                      <a:endParaRPr lang="ru-KZ" dirty="0"/>
                    </a:p>
                  </a:txBody>
                  <a:tcPr/>
                </a:tc>
                <a:tc>
                  <a:txBody>
                    <a:bodyPr/>
                    <a:lstStyle/>
                    <a:p>
                      <a:endParaRPr lang="ru-KZ" dirty="0"/>
                    </a:p>
                  </a:txBody>
                  <a:tcPr/>
                </a:tc>
                <a:tc>
                  <a:txBody>
                    <a:bodyPr/>
                    <a:lstStyle/>
                    <a:p>
                      <a:endParaRPr lang="kk-KZ" dirty="0"/>
                    </a:p>
                    <a:p>
                      <a:endParaRPr lang="kk-KZ" dirty="0"/>
                    </a:p>
                    <a:p>
                      <a:endParaRPr lang="ru-KZ" dirty="0"/>
                    </a:p>
                  </a:txBody>
                  <a:tcPr/>
                </a:tc>
                <a:tc>
                  <a:txBody>
                    <a:bodyPr/>
                    <a:lstStyle/>
                    <a:p>
                      <a:endParaRPr lang="ru-KZ" dirty="0"/>
                    </a:p>
                  </a:txBody>
                  <a:tcPr/>
                </a:tc>
                <a:extLst>
                  <a:ext uri="{0D108BD9-81ED-4DB2-BD59-A6C34878D82A}">
                    <a16:rowId xmlns:a16="http://schemas.microsoft.com/office/drawing/2014/main" val="2818383402"/>
                  </a:ext>
                </a:extLst>
              </a:tr>
              <a:tr h="707741">
                <a:tc>
                  <a:txBody>
                    <a:bodyPr/>
                    <a:lstStyle/>
                    <a:p>
                      <a:endParaRPr lang="ru-KZ" dirty="0"/>
                    </a:p>
                  </a:txBody>
                  <a:tcPr/>
                </a:tc>
                <a:tc>
                  <a:txBody>
                    <a:bodyPr/>
                    <a:lstStyle/>
                    <a:p>
                      <a:endParaRPr lang="kk-KZ"/>
                    </a:p>
                    <a:p>
                      <a:endParaRPr lang="kk-KZ"/>
                    </a:p>
                    <a:p>
                      <a:endParaRPr lang="kk-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755768334"/>
                  </a:ext>
                </a:extLst>
              </a:tr>
              <a:tr h="707741">
                <a:tc>
                  <a:txBody>
                    <a:bodyPr/>
                    <a:lstStyle/>
                    <a:p>
                      <a:endParaRPr lang="ru-KZ" dirty="0"/>
                    </a:p>
                  </a:txBody>
                  <a:tcPr/>
                </a:tc>
                <a:tc>
                  <a:txBody>
                    <a:bodyPr/>
                    <a:lstStyle/>
                    <a:p>
                      <a:endParaRPr lang="kk-KZ" dirty="0"/>
                    </a:p>
                    <a:p>
                      <a:endParaRPr lang="kk-KZ" dirty="0"/>
                    </a:p>
                    <a:p>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3909630254"/>
                  </a:ext>
                </a:extLst>
              </a:tr>
            </a:tbl>
          </a:graphicData>
        </a:graphic>
      </p:graphicFrame>
      <p:pic>
        <p:nvPicPr>
          <p:cNvPr id="26" name="Picture 4" descr="Үй жануарлары» - дошкольное образование, прочее">
            <a:extLst>
              <a:ext uri="{FF2B5EF4-FFF2-40B4-BE49-F238E27FC236}">
                <a16:creationId xmlns:a16="http://schemas.microsoft.com/office/drawing/2014/main" id="{84023CAE-7899-4892-84B1-3FA535D75A3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3226" r="71928" b="41248"/>
          <a:stretch/>
        </p:blipFill>
        <p:spPr bwMode="auto">
          <a:xfrm>
            <a:off x="857701" y="3071676"/>
            <a:ext cx="1601935" cy="87556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Жануарлар қайда тұрады - дошкольное образование, уроки">
            <a:extLst>
              <a:ext uri="{FF2B5EF4-FFF2-40B4-BE49-F238E27FC236}">
                <a16:creationId xmlns:a16="http://schemas.microsoft.com/office/drawing/2014/main" id="{C90E3E29-A2A7-4F3E-B61A-EC666F6E718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49510" r="50920" b="25174"/>
          <a:stretch/>
        </p:blipFill>
        <p:spPr bwMode="auto">
          <a:xfrm>
            <a:off x="789400" y="4022658"/>
            <a:ext cx="1738536" cy="73155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Жануарлар қайда тұрады - дошкольное образование, уроки">
            <a:extLst>
              <a:ext uri="{FF2B5EF4-FFF2-40B4-BE49-F238E27FC236}">
                <a16:creationId xmlns:a16="http://schemas.microsoft.com/office/drawing/2014/main" id="{2D7BF535-6232-47B8-9233-E37046044CB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1153" t="50266" r="2985" b="25943"/>
          <a:stretch/>
        </p:blipFill>
        <p:spPr bwMode="auto">
          <a:xfrm>
            <a:off x="721100" y="5033629"/>
            <a:ext cx="1738536" cy="731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4305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413</Words>
  <Application>Microsoft Office PowerPoint</Application>
  <PresentationFormat>Экран (4:3)</PresentationFormat>
  <Paragraphs>57</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Times New Roman</vt:lpstr>
      <vt:lpstr>Wingdings</vt:lpstr>
      <vt:lpstr>Тема Office</vt:lpstr>
      <vt:lpstr> Сабақтың тақырыбы:    Зат есім Сабақтың мақсаты: Зат есімнің тәуелдік жалғауларын, олардың түбірге жалғану ерекшеліктерін біліп, мәтіннің қатесін тауып, түзетесің. </vt:lpstr>
      <vt:lpstr>Қайталайық...</vt:lpstr>
      <vt:lpstr> Мысалы: Кітап, гүл сөздерін жекеше және көпше түрінде тәуелдеп көрейік. </vt:lpstr>
      <vt:lpstr> Зат есімнің тәуелденуі Жекеше  І жақ. Менің кітабым, гүлім  ІІ жақ. Сенің кітабың, гүлің Сіздің кітабыңыз, гүліңіз ІІІ жақ. Оның кітабы, гүлі</vt:lpstr>
      <vt:lpstr> Зат есімнің тәуелденуі Көпше  І жақ. Біздің кітабымыз, гүліміз  ІІ жақ. Сендердің кітаптарың, гүлдерің Сіздердің кітаптарыңыз, гүлдеріңіз ІІІ жақ. Олардың кітаптары, гүлдері</vt:lpstr>
      <vt:lpstr>                         Акула    Акула ешқашан тоймайды, ауызына не түссе, соны жұта береді. Оның асқазаны өте мықты. Жұтқанының бәрін қорытып үлгермесе де, өзіне ешқандай зиян келмейді.      Бір акуланың асқазанынан неше түрлі заттар табылған. Мысалы, акуланың ішінен пошта жәшігі, бірнеше консерві банкісі, алтын теңге мен қымбат әшекейлер, көзілдірік, қол сағат, кастрөл, шеге, аттың тағасы шыққан.  Тапсырма: Мәтіндегі қарамен жазылған сөздерді үш жақта тәуелдеп жаз.   Дескриптор 1.Мәтіндегі қарамен жазылған сөздерді табады. 2. Жекеше және көпше тәуелдеп жазады. </vt:lpstr>
      <vt:lpstr>Өздік жұмыс </vt:lpstr>
      <vt:lpstr>Өзіңді тексер: </vt:lpstr>
      <vt:lpstr>Презентация PowerPoint</vt:lpstr>
      <vt:lpstr>Өзіңді тексер: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Сабақтың тақырыбы:  Тұрақты сөз тіркестері Сабақтың мақсаты: Тұрақты сөз тіркестерді  ажыратып, олардың мағынасын түсінесің. </dc:title>
  <dc:creator>1</dc:creator>
  <cp:lastModifiedBy>1</cp:lastModifiedBy>
  <cp:revision>73</cp:revision>
  <dcterms:created xsi:type="dcterms:W3CDTF">2020-11-17T16:31:08Z</dcterms:created>
  <dcterms:modified xsi:type="dcterms:W3CDTF">2021-01-10T23:59:16Z</dcterms:modified>
</cp:coreProperties>
</file>