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C93056-27B9-416F-A924-32557FDD158A}" v="184" dt="2021-01-11T14:11:44.978"/>
    <p1510:client id="{8BB88BA7-1194-4498-AD59-D685173F2878}" v="1" dt="2021-01-11T13:43:47.941"/>
    <p1510:client id="{ECE105DE-75EA-441C-B542-B608A54E8419}" v="148" dt="2021-01-11T13:37:16.6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34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F775C93-0E32-4450-A0E8-48B20CCD4621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77AB49E-BEFD-41B0-A097-9E7C50FC96D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err="1">
                <a:solidFill>
                  <a:srgbClr val="FF0000"/>
                </a:solidFill>
              </a:rPr>
              <a:t>Сабақтың</a:t>
            </a:r>
            <a:r>
              <a:rPr lang="ru-RU" sz="4800" b="1" dirty="0">
                <a:solidFill>
                  <a:srgbClr val="FF0000"/>
                </a:solidFill>
              </a:rPr>
              <a:t> </a:t>
            </a:r>
            <a:r>
              <a:rPr lang="ru-RU" sz="4800" b="1" dirty="0" err="1">
                <a:solidFill>
                  <a:srgbClr val="FF0000"/>
                </a:solidFill>
              </a:rPr>
              <a:t>тақырыбы</a:t>
            </a:r>
            <a:r>
              <a:rPr lang="kk-KZ" sz="4800" b="1" dirty="0">
                <a:solidFill>
                  <a:srgbClr val="FF0000"/>
                </a:solidFill>
              </a:rPr>
              <a:t>: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dirty="0"/>
              <a:t>:</a:t>
            </a:r>
            <a:r>
              <a:rPr lang="ru-RU" dirty="0">
                <a:ea typeface="+mn-lt"/>
                <a:cs typeface="+mn-lt"/>
              </a:rPr>
              <a:t> №101 -</a:t>
            </a:r>
            <a:r>
              <a:rPr lang="ru-RU" dirty="0" err="1">
                <a:ea typeface="+mn-lt"/>
                <a:cs typeface="+mn-lt"/>
              </a:rPr>
              <a:t>сабақ</a:t>
            </a:r>
            <a:r>
              <a:rPr lang="ru-RU" dirty="0">
                <a:ea typeface="+mn-lt"/>
                <a:cs typeface="+mn-lt"/>
              </a:rPr>
              <a:t>.</a:t>
            </a:r>
          </a:p>
          <a:p>
            <a:pPr marL="68580" indent="0">
              <a:buNone/>
            </a:pPr>
            <a:r>
              <a:rPr lang="ru-RU" sz="4800" b="1" dirty="0">
                <a:solidFill>
                  <a:srgbClr val="92D050"/>
                </a:solidFill>
              </a:rPr>
              <a:t>   </a:t>
            </a:r>
            <a:r>
              <a:rPr lang="ru-RU" sz="4800" b="1" dirty="0">
                <a:solidFill>
                  <a:srgbClr val="00B0F0"/>
                </a:solidFill>
                <a:ea typeface="+mn-lt"/>
                <a:cs typeface="+mn-lt"/>
              </a:rPr>
              <a:t>Мен не </a:t>
            </a:r>
            <a:r>
              <a:rPr lang="ru-RU" sz="4800" b="1" dirty="0" err="1">
                <a:solidFill>
                  <a:srgbClr val="00B0F0"/>
                </a:solidFill>
                <a:ea typeface="+mn-lt"/>
                <a:cs typeface="+mn-lt"/>
              </a:rPr>
              <a:t>үйрендім</a:t>
            </a:r>
            <a:endParaRPr lang="ru-RU" sz="4800" b="1" dirty="0" err="1">
              <a:solidFill>
                <a:srgbClr val="92D050"/>
              </a:solidFill>
            </a:endParaRPr>
          </a:p>
          <a:p>
            <a:pPr marL="68580" indent="0">
              <a:buNone/>
            </a:pPr>
            <a:endParaRPr lang="kk-KZ" sz="4800" b="1" dirty="0">
              <a:solidFill>
                <a:srgbClr val="92D050"/>
              </a:solidFill>
            </a:endParaRPr>
          </a:p>
          <a:p>
            <a:pPr marL="68580" indent="0">
              <a:buNone/>
            </a:pPr>
            <a:endParaRPr lang="kk-KZ" sz="4800" b="1" dirty="0">
              <a:solidFill>
                <a:srgbClr val="92D050"/>
              </a:solidFill>
            </a:endParaRPr>
          </a:p>
          <a:p>
            <a:pPr marL="68580" indent="0">
              <a:buNone/>
            </a:pPr>
            <a:r>
              <a:rPr lang="kk-KZ" b="1" dirty="0">
                <a:solidFill>
                  <a:srgbClr val="92D050"/>
                </a:solidFill>
              </a:rPr>
              <a:t>            </a:t>
            </a:r>
          </a:p>
          <a:p>
            <a:pPr marL="68580" indent="0">
              <a:buNone/>
            </a:pPr>
            <a:endParaRPr lang="kk-KZ" b="1" dirty="0">
              <a:solidFill>
                <a:srgbClr val="92D050"/>
              </a:solidFill>
            </a:endParaRPr>
          </a:p>
          <a:p>
            <a:pPr marL="68580" indent="0">
              <a:buNone/>
            </a:pPr>
            <a:r>
              <a:rPr lang="kk-KZ" b="1" dirty="0">
                <a:solidFill>
                  <a:srgbClr val="92D050"/>
                </a:solidFill>
              </a:rPr>
              <a:t>                   </a:t>
            </a:r>
            <a:r>
              <a:rPr lang="kk-KZ" b="1">
                <a:solidFill>
                  <a:srgbClr val="92D050"/>
                </a:solidFill>
              </a:rPr>
              <a:t>Мұғалім</a:t>
            </a:r>
            <a:r>
              <a:rPr lang="kk-KZ" b="1" smtClean="0">
                <a:solidFill>
                  <a:srgbClr val="92D050"/>
                </a:solidFill>
              </a:rPr>
              <a:t>:</a:t>
            </a:r>
            <a:endParaRPr lang="ru-RU" sz="4800" b="1" dirty="0">
              <a:solidFill>
                <a:srgbClr val="92D050"/>
              </a:solidFill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410508"/>
            <a:ext cx="476250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171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/>
              <a:t>  Сабақтың мақсаты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ru-RU" sz="2800" b="1" dirty="0">
                <a:solidFill>
                  <a:srgbClr val="00B0F0"/>
                </a:solidFill>
                <a:ea typeface="+mn-lt"/>
                <a:cs typeface="+mn-lt"/>
              </a:rPr>
              <a:t>4.4.2.2 – </a:t>
            </a:r>
            <a:r>
              <a:rPr lang="ru-RU" sz="2800" b="1" dirty="0" err="1">
                <a:solidFill>
                  <a:srgbClr val="00B0F0"/>
                </a:solidFill>
                <a:ea typeface="+mn-lt"/>
                <a:cs typeface="+mn-lt"/>
              </a:rPr>
              <a:t>Зат</a:t>
            </a:r>
            <a:r>
              <a:rPr lang="ru-RU" sz="2800" b="1" dirty="0">
                <a:solidFill>
                  <a:srgbClr val="00B0F0"/>
                </a:solidFill>
                <a:ea typeface="+mn-lt"/>
                <a:cs typeface="+mn-lt"/>
              </a:rPr>
              <a:t> </a:t>
            </a:r>
            <a:r>
              <a:rPr lang="ru-RU" sz="2800" b="1" dirty="0" err="1">
                <a:solidFill>
                  <a:srgbClr val="00B0F0"/>
                </a:solidFill>
                <a:ea typeface="+mn-lt"/>
                <a:cs typeface="+mn-lt"/>
              </a:rPr>
              <a:t>есімді</a:t>
            </a:r>
            <a:r>
              <a:rPr lang="ru-RU" sz="2800" b="1" dirty="0">
                <a:solidFill>
                  <a:srgbClr val="00B0F0"/>
                </a:solidFill>
                <a:ea typeface="+mn-lt"/>
                <a:cs typeface="+mn-lt"/>
              </a:rPr>
              <a:t> </a:t>
            </a:r>
            <a:r>
              <a:rPr lang="ru-RU" sz="2800" b="1" dirty="0" err="1">
                <a:solidFill>
                  <a:srgbClr val="00B0F0"/>
                </a:solidFill>
                <a:ea typeface="+mn-lt"/>
                <a:cs typeface="+mn-lt"/>
              </a:rPr>
              <a:t>септеу</a:t>
            </a:r>
            <a:r>
              <a:rPr lang="ru-RU" sz="2800" b="1" dirty="0">
                <a:solidFill>
                  <a:srgbClr val="00B0F0"/>
                </a:solidFill>
                <a:ea typeface="+mn-lt"/>
                <a:cs typeface="+mn-lt"/>
              </a:rPr>
              <a:t>, </a:t>
            </a:r>
            <a:r>
              <a:rPr lang="ru-RU" sz="2800" b="1" dirty="0" err="1">
                <a:solidFill>
                  <a:srgbClr val="00B0F0"/>
                </a:solidFill>
                <a:ea typeface="+mn-lt"/>
                <a:cs typeface="+mn-lt"/>
              </a:rPr>
              <a:t>тәуелденген</a:t>
            </a:r>
            <a:r>
              <a:rPr lang="ru-RU" sz="2800" b="1" dirty="0">
                <a:solidFill>
                  <a:srgbClr val="00B0F0"/>
                </a:solidFill>
                <a:ea typeface="+mn-lt"/>
                <a:cs typeface="+mn-lt"/>
              </a:rPr>
              <a:t> </a:t>
            </a:r>
            <a:r>
              <a:rPr lang="ru-RU" sz="2800" b="1" dirty="0" err="1">
                <a:solidFill>
                  <a:srgbClr val="00B0F0"/>
                </a:solidFill>
                <a:ea typeface="+mn-lt"/>
                <a:cs typeface="+mn-lt"/>
              </a:rPr>
              <a:t>саздердің</a:t>
            </a:r>
            <a:r>
              <a:rPr lang="ru-RU" sz="2800" b="1" dirty="0">
                <a:solidFill>
                  <a:srgbClr val="00B0F0"/>
                </a:solidFill>
                <a:ea typeface="+mn-lt"/>
                <a:cs typeface="+mn-lt"/>
              </a:rPr>
              <a:t> </a:t>
            </a:r>
            <a:r>
              <a:rPr lang="ru-RU" sz="2800" b="1" dirty="0" err="1">
                <a:solidFill>
                  <a:srgbClr val="00B0F0"/>
                </a:solidFill>
                <a:ea typeface="+mn-lt"/>
                <a:cs typeface="+mn-lt"/>
              </a:rPr>
              <a:t>септеуін</a:t>
            </a:r>
            <a:r>
              <a:rPr lang="ru-RU" sz="2800" b="1" dirty="0">
                <a:solidFill>
                  <a:srgbClr val="00B0F0"/>
                </a:solidFill>
                <a:ea typeface="+mn-lt"/>
                <a:cs typeface="+mn-lt"/>
              </a:rPr>
              <a:t> </a:t>
            </a:r>
            <a:r>
              <a:rPr lang="ru-RU" sz="2800" b="1" dirty="0" err="1">
                <a:solidFill>
                  <a:srgbClr val="00B0F0"/>
                </a:solidFill>
                <a:ea typeface="+mn-lt"/>
                <a:cs typeface="+mn-lt"/>
              </a:rPr>
              <a:t>білу</a:t>
            </a:r>
            <a:endParaRPr lang="ru-RU" sz="2800" b="1">
              <a:solidFill>
                <a:srgbClr val="00B0F0"/>
              </a:solidFill>
              <a:ea typeface="+mn-lt"/>
              <a:cs typeface="+mn-lt"/>
            </a:endParaRPr>
          </a:p>
          <a:p>
            <a:endParaRPr lang="kk-KZ" sz="2800" b="1" dirty="0">
              <a:solidFill>
                <a:srgbClr val="00B0F0"/>
              </a:solidFill>
            </a:endParaRPr>
          </a:p>
          <a:p>
            <a:r>
              <a:rPr lang="ru-RU" sz="4000" b="1" dirty="0">
                <a:solidFill>
                  <a:srgbClr val="92D050"/>
                </a:solidFill>
              </a:rPr>
              <a:t>Дескриптор:</a:t>
            </a:r>
            <a:endParaRPr lang="ru-RU"/>
          </a:p>
          <a:p>
            <a:r>
              <a:rPr lang="kk-KZ" sz="3000" dirty="0">
                <a:solidFill>
                  <a:srgbClr val="0070C0"/>
                </a:solidFill>
                <a:ea typeface="+mn-lt"/>
                <a:cs typeface="+mn-lt"/>
              </a:rPr>
              <a:t>Тақырыпқа сәйкес ат таңдауды</a:t>
            </a:r>
            <a:endParaRPr lang="en-US" sz="3000" dirty="0">
              <a:ea typeface="+mn-lt"/>
              <a:cs typeface="+mn-lt"/>
            </a:endParaRPr>
          </a:p>
          <a:p>
            <a:r>
              <a:rPr lang="kk-KZ" sz="3000" dirty="0">
                <a:solidFill>
                  <a:srgbClr val="0070C0"/>
                </a:solidFill>
                <a:ea typeface="+mn-lt"/>
                <a:cs typeface="+mn-lt"/>
              </a:rPr>
              <a:t>Өз ойын жазбаша білдіреді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525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A4B3D452-C804-4CB0-946F-40E17EF12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080" y="334229"/>
            <a:ext cx="8149085" cy="623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89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 descr="Изображение выглядит как стол&#10;&#10;Автоматически созданное описание">
            <a:extLst>
              <a:ext uri="{FF2B5EF4-FFF2-40B4-BE49-F238E27FC236}">
                <a16:creationId xmlns:a16="http://schemas.microsoft.com/office/drawing/2014/main" xmlns="" id="{B868126E-F15C-4371-B121-047DED83F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25" y="284969"/>
            <a:ext cx="8278482" cy="6302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139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867" y="409438"/>
            <a:ext cx="7024744" cy="1143000"/>
          </a:xfrm>
        </p:spPr>
        <p:txBody>
          <a:bodyPr/>
          <a:lstStyle/>
          <a:p>
            <a:r>
              <a:rPr lang="kk-KZ" b="1" dirty="0">
                <a:solidFill>
                  <a:srgbClr val="92D050"/>
                </a:solidFill>
              </a:rPr>
              <a:t>1-жаттығу</a:t>
            </a:r>
            <a:r>
              <a:rPr lang="kk-KZ" dirty="0"/>
              <a:t> </a:t>
            </a:r>
            <a:r>
              <a:rPr lang="kk-KZ" sz="1800" b="1" dirty="0"/>
              <a:t>73-бет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473" y="1762935"/>
            <a:ext cx="6777317" cy="412720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pPr marL="68580" indent="0">
              <a:buNone/>
            </a:pPr>
            <a:endParaRPr lang="kk-KZ" sz="2900" b="1" dirty="0">
              <a:solidFill>
                <a:srgbClr val="00B050"/>
              </a:solidFill>
              <a:ea typeface="+mn-lt"/>
              <a:cs typeface="+mn-lt"/>
            </a:endParaRPr>
          </a:p>
          <a:p>
            <a:r>
              <a:rPr lang="kk-KZ" sz="4200" b="1" dirty="0">
                <a:solidFill>
                  <a:srgbClr val="00B050"/>
                </a:solidFill>
                <a:ea typeface="+mn-lt"/>
                <a:cs typeface="+mn-lt"/>
              </a:rPr>
              <a:t>Мәтін не туралы </a:t>
            </a:r>
            <a:endParaRPr lang="en-US" sz="4200" b="1">
              <a:ea typeface="+mn-lt"/>
              <a:cs typeface="+mn-lt"/>
            </a:endParaRPr>
          </a:p>
          <a:p>
            <a:r>
              <a:rPr lang="kk-KZ" sz="4200" b="1" dirty="0">
                <a:solidFill>
                  <a:srgbClr val="00B050"/>
                </a:solidFill>
                <a:ea typeface="+mn-lt"/>
                <a:cs typeface="+mn-lt"/>
              </a:rPr>
              <a:t>Мәтінге ат қой  </a:t>
            </a:r>
            <a:endParaRPr lang="kk-KZ" sz="2900" b="1" dirty="0">
              <a:solidFill>
                <a:srgbClr val="3E3D2D"/>
              </a:solidFill>
              <a:ea typeface="+mn-lt"/>
              <a:cs typeface="+mn-lt"/>
            </a:endParaRPr>
          </a:p>
          <a:p>
            <a:pPr marL="68580" indent="0">
              <a:buNone/>
            </a:pPr>
            <a:endParaRPr lang="kk-KZ" sz="4200" b="1" dirty="0">
              <a:solidFill>
                <a:srgbClr val="00B050"/>
              </a:solidFill>
            </a:endParaRPr>
          </a:p>
          <a:p>
            <a:pPr marL="68580" indent="0">
              <a:buNone/>
            </a:pPr>
            <a:r>
              <a:rPr lang="kk-KZ" sz="3800" dirty="0">
                <a:solidFill>
                  <a:schemeClr val="tx1"/>
                </a:solidFill>
                <a:ea typeface="+mn-lt"/>
                <a:cs typeface="+mn-lt"/>
              </a:rPr>
              <a:t>Адам- табиғаттың бір </a:t>
            </a:r>
            <a:r>
              <a:rPr lang="kk-KZ" sz="3800" dirty="0" err="1">
                <a:solidFill>
                  <a:schemeClr val="tx1"/>
                </a:solidFill>
                <a:ea typeface="+mn-lt"/>
                <a:cs typeface="+mn-lt"/>
              </a:rPr>
              <a:t>болшегі</a:t>
            </a:r>
            <a:r>
              <a:rPr lang="kk-KZ" sz="3800" dirty="0">
                <a:solidFill>
                  <a:schemeClr val="tx1"/>
                </a:solidFill>
                <a:ea typeface="+mn-lt"/>
                <a:cs typeface="+mn-lt"/>
              </a:rPr>
              <a:t> әрі ғажайып туындысы. Табиғатқа адамның жанаршылықпен, </a:t>
            </a:r>
            <a:r>
              <a:rPr lang="kk-KZ" sz="3800" dirty="0" err="1">
                <a:solidFill>
                  <a:schemeClr val="tx1"/>
                </a:solidFill>
                <a:ea typeface="+mn-lt"/>
                <a:cs typeface="+mn-lt"/>
              </a:rPr>
              <a:t>аяалай</a:t>
            </a:r>
            <a:r>
              <a:rPr lang="kk-KZ" sz="3800" dirty="0">
                <a:solidFill>
                  <a:schemeClr val="tx1"/>
                </a:solidFill>
                <a:ea typeface="+mn-lt"/>
                <a:cs typeface="+mn-lt"/>
              </a:rPr>
              <a:t>, есіркей қарауы - оның перзенттік міндеті. Дария, теңіз, көлдер мен орман- тоғай, асқар таулар мен жан-жануарлар - табиғаттың ажар- көркі ғана емес, оның білінуден, азудан сақтайтын </a:t>
            </a:r>
            <a:r>
              <a:rPr lang="kk-KZ" sz="3800" dirty="0" err="1">
                <a:solidFill>
                  <a:schemeClr val="tx1"/>
                </a:solidFill>
                <a:ea typeface="+mn-lt"/>
                <a:cs typeface="+mn-lt"/>
              </a:rPr>
              <a:t>құдыретті</a:t>
            </a:r>
            <a:r>
              <a:rPr lang="kk-KZ" sz="3800" dirty="0">
                <a:solidFill>
                  <a:schemeClr val="tx1"/>
                </a:solidFill>
                <a:ea typeface="+mn-lt"/>
                <a:cs typeface="+mn-lt"/>
              </a:rPr>
              <a:t> күш те.</a:t>
            </a:r>
            <a:endParaRPr lang="en-US" sz="3800">
              <a:solidFill>
                <a:schemeClr val="tx1"/>
              </a:solidFill>
              <a:ea typeface="+mn-lt"/>
              <a:cs typeface="+mn-lt"/>
            </a:endParaRPr>
          </a:p>
          <a:p>
            <a:pPr marL="68580" indent="0">
              <a:buNone/>
            </a:pPr>
            <a:r>
              <a:rPr lang="kk-KZ" sz="3800" dirty="0">
                <a:solidFill>
                  <a:schemeClr val="tx1"/>
                </a:solidFill>
                <a:ea typeface="+mn-lt"/>
                <a:cs typeface="+mn-lt"/>
              </a:rPr>
              <a:t>Табиғатта басы артық ештеңе жоқ. Не бір құс, не бір </a:t>
            </a:r>
            <a:r>
              <a:rPr lang="kk-KZ" sz="3800" dirty="0" err="1">
                <a:solidFill>
                  <a:schemeClr val="tx1"/>
                </a:solidFill>
                <a:ea typeface="+mn-lt"/>
                <a:cs typeface="+mn-lt"/>
              </a:rPr>
              <a:t>хайуаннат</a:t>
            </a:r>
            <a:r>
              <a:rPr lang="kk-KZ" sz="3800" dirty="0">
                <a:solidFill>
                  <a:schemeClr val="tx1"/>
                </a:solidFill>
                <a:ea typeface="+mn-lt"/>
                <a:cs typeface="+mn-lt"/>
              </a:rPr>
              <a:t>, не бір өсімдік немесе жәндік артық емес. Соның бірі табиғаттағы тепе- теңдікті </a:t>
            </a:r>
            <a:r>
              <a:rPr lang="kk-KZ" sz="3800" dirty="0" err="1">
                <a:solidFill>
                  <a:schemeClr val="tx1"/>
                </a:solidFill>
                <a:ea typeface="+mn-lt"/>
                <a:cs typeface="+mn-lt"/>
              </a:rPr>
              <a:t>сақтаптұру</a:t>
            </a:r>
            <a:r>
              <a:rPr lang="kk-KZ" sz="3800" dirty="0">
                <a:solidFill>
                  <a:schemeClr val="tx1"/>
                </a:solidFill>
                <a:ea typeface="+mn-lt"/>
                <a:cs typeface="+mn-lt"/>
              </a:rPr>
              <a:t> үшін керек. Ал ол тепе- теңдіктің бұзылуы күндердің күнінде ойран-апатқа соқтырары сөзсіз. Олай болса, табиғаттың өзінен үйреніп, оны қорғауға тиіспіз...</a:t>
            </a:r>
            <a:endParaRPr lang="kk-KZ" sz="380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kk-KZ" sz="2900" b="1" dirty="0">
              <a:solidFill>
                <a:srgbClr val="00B0F0"/>
              </a:solidFill>
            </a:endParaRPr>
          </a:p>
          <a:p>
            <a:endParaRPr lang="ru-RU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394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92D050"/>
                </a:solidFill>
              </a:rPr>
              <a:t>77-жаттығу</a:t>
            </a:r>
            <a:r>
              <a:rPr lang="kk-KZ" dirty="0"/>
              <a:t> </a:t>
            </a:r>
            <a:r>
              <a:rPr lang="kk-KZ" sz="2200" b="1" dirty="0"/>
              <a:t>70-бет</a:t>
            </a:r>
            <a:r>
              <a:rPr lang="kk-KZ" dirty="0"/>
              <a:t> </a:t>
            </a:r>
            <a:r>
              <a:rPr lang="kk-KZ" sz="4400" b="1" dirty="0">
                <a:solidFill>
                  <a:srgbClr val="00B0F0"/>
                </a:solidFill>
              </a:rPr>
              <a:t>Сөйлемдерді оқы</a:t>
            </a:r>
            <a:endParaRPr lang="ru-RU" sz="4400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k-KZ" dirty="0">
                <a:solidFill>
                  <a:srgbClr val="002060"/>
                </a:solidFill>
              </a:rPr>
              <a:t>Мен баптаймын /Біз баптаймыз</a:t>
            </a:r>
          </a:p>
          <a:p>
            <a:r>
              <a:rPr lang="kk-KZ" dirty="0">
                <a:solidFill>
                  <a:srgbClr val="002060"/>
                </a:solidFill>
              </a:rPr>
              <a:t>Сен баптайсың /Сендер баптайсыңдар</a:t>
            </a:r>
          </a:p>
          <a:p>
            <a:r>
              <a:rPr lang="kk-KZ" dirty="0">
                <a:solidFill>
                  <a:srgbClr val="002060"/>
                </a:solidFill>
              </a:rPr>
              <a:t>Ол баптайды/Олар баптайды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5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>
                <a:solidFill>
                  <a:srgbClr val="92D050"/>
                </a:solidFill>
              </a:rPr>
              <a:t>    </a:t>
            </a:r>
            <a:br>
              <a:rPr lang="ru-RU" b="1" dirty="0">
                <a:solidFill>
                  <a:srgbClr val="92D050"/>
                </a:solidFill>
              </a:rPr>
            </a:br>
            <a:r>
              <a:rPr lang="ru-RU" b="1" dirty="0">
                <a:solidFill>
                  <a:srgbClr val="92D050"/>
                </a:solidFill>
              </a:rPr>
              <a:t> </a:t>
            </a:r>
            <a:r>
              <a:rPr lang="ru-RU" b="1" dirty="0" err="1">
                <a:solidFill>
                  <a:srgbClr val="92D050"/>
                </a:solidFill>
              </a:rPr>
              <a:t>Қорытынды</a:t>
            </a:r>
            <a:r>
              <a:rPr lang="ru-RU" b="1" dirty="0">
                <a:solidFill>
                  <a:srgbClr val="92D050"/>
                </a:solidFill>
              </a:rPr>
              <a:t> </a:t>
            </a:r>
            <a:r>
              <a:rPr lang="ru-RU" b="1" dirty="0" err="1">
                <a:solidFill>
                  <a:srgbClr val="92D050"/>
                </a:solidFill>
              </a:rPr>
              <a:t>тапсырма</a:t>
            </a:r>
            <a:r>
              <a:rPr lang="ru-RU" b="1" dirty="0">
                <a:solidFill>
                  <a:srgbClr val="92D050"/>
                </a:solidFill>
              </a:rPr>
              <a:t> :</a:t>
            </a:r>
            <a:br>
              <a:rPr lang="ru-RU" b="1" dirty="0">
                <a:solidFill>
                  <a:srgbClr val="92D050"/>
                </a:solidFill>
              </a:rPr>
            </a:b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360" y="1719803"/>
            <a:ext cx="6777317" cy="35089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68580" indent="0">
              <a:buNone/>
            </a:pPr>
            <a:r>
              <a:rPr lang="ru-RU" sz="2800" b="1" dirty="0">
                <a:solidFill>
                  <a:srgbClr val="00B050"/>
                </a:solidFill>
              </a:rPr>
              <a:t>78-жаттығу</a:t>
            </a:r>
            <a:r>
              <a:rPr lang="ru-RU" dirty="0"/>
              <a:t> </a:t>
            </a:r>
            <a:r>
              <a:rPr lang="ru-RU" sz="1800" b="1" dirty="0"/>
              <a:t>70-бет </a:t>
            </a:r>
          </a:p>
          <a:p>
            <a:pPr marL="68580" indent="0">
              <a:buNone/>
            </a:pPr>
            <a:r>
              <a:rPr lang="ru-RU" dirty="0" err="1">
                <a:solidFill>
                  <a:srgbClr val="002060"/>
                </a:solidFill>
              </a:rPr>
              <a:t>Жіктік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жалғаулы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сөздерді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қатыстырып</a:t>
            </a:r>
            <a:r>
              <a:rPr lang="ru-RU" dirty="0">
                <a:solidFill>
                  <a:srgbClr val="002060"/>
                </a:solidFill>
              </a:rPr>
              <a:t> , </a:t>
            </a:r>
            <a:r>
              <a:rPr lang="ru-RU" dirty="0" err="1">
                <a:solidFill>
                  <a:srgbClr val="002060"/>
                </a:solidFill>
              </a:rPr>
              <a:t>сөйлем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құрап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жаз</a:t>
            </a:r>
            <a:r>
              <a:rPr lang="ru-RU" dirty="0">
                <a:solidFill>
                  <a:srgbClr val="002060"/>
                </a:solidFill>
              </a:rPr>
              <a:t>: </a:t>
            </a:r>
            <a:r>
              <a:rPr lang="ru-RU" dirty="0" err="1">
                <a:solidFill>
                  <a:srgbClr val="002060"/>
                </a:solidFill>
              </a:rPr>
              <a:t>Тазалаймын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үйренесің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біледі</a:t>
            </a:r>
            <a:endParaRPr lang="ru-RU">
              <a:solidFill>
                <a:srgbClr val="002060"/>
              </a:solidFill>
            </a:endParaRPr>
          </a:p>
          <a:p>
            <a:pPr marL="68580" indent="0">
              <a:buNone/>
            </a:pPr>
            <a:endParaRPr lang="kk-KZ" b="1" dirty="0">
              <a:solidFill>
                <a:srgbClr val="002060"/>
              </a:solidFill>
            </a:endParaRPr>
          </a:p>
          <a:p>
            <a:pPr marL="68580" indent="0"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21" y="3717032"/>
            <a:ext cx="8194535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209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38</TotalTime>
  <Words>53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Остин</vt:lpstr>
      <vt:lpstr>Сабақтың тақырыбы:</vt:lpstr>
      <vt:lpstr>  Сабақтың мақсаты</vt:lpstr>
      <vt:lpstr>Презентация PowerPoint</vt:lpstr>
      <vt:lpstr>Презентация PowerPoint</vt:lpstr>
      <vt:lpstr>1-жаттығу 73-бет</vt:lpstr>
      <vt:lpstr>77-жаттығу 70-бет Сөйлемдерді оқы</vt:lpstr>
      <vt:lpstr>      Қорытынды тапсырма 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dc:creator>Асель</dc:creator>
  <cp:lastModifiedBy>Huawei</cp:lastModifiedBy>
  <cp:revision>94</cp:revision>
  <dcterms:created xsi:type="dcterms:W3CDTF">2021-01-10T08:32:38Z</dcterms:created>
  <dcterms:modified xsi:type="dcterms:W3CDTF">2024-10-13T04:13:27Z</dcterms:modified>
</cp:coreProperties>
</file>