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73" r:id="rId3"/>
    <p:sldId id="282" r:id="rId4"/>
    <p:sldId id="283" r:id="rId5"/>
    <p:sldId id="284" r:id="rId6"/>
    <p:sldId id="287" r:id="rId7"/>
    <p:sldId id="288" r:id="rId8"/>
    <p:sldId id="290" r:id="rId9"/>
    <p:sldId id="26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Заголовок 5"/>
          <p:cNvSpPr>
            <a:spLocks noGrp="1"/>
          </p:cNvSpPr>
          <p:nvPr>
            <p:ph type="title"/>
          </p:nvPr>
        </p:nvSpPr>
        <p:spPr>
          <a:xfrm>
            <a:off x="457200" y="1484784"/>
            <a:ext cx="8229600" cy="2232249"/>
          </a:xfrm>
        </p:spPr>
        <p:txBody>
          <a:bodyPr>
            <a:normAutofit fontScale="90000"/>
          </a:bodyPr>
          <a:lstStyle/>
          <a:p>
            <a:br>
              <a:rPr lang="kk-KZ" sz="3200" dirty="0">
                <a:latin typeface="Times New Roman" pitchFamily="18" charset="0"/>
                <a:cs typeface="Times New Roman" pitchFamily="18" charset="0"/>
              </a:rPr>
            </a:br>
            <a:r>
              <a:rPr lang="kk-KZ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Сабақтың тақырыбы: </a:t>
            </a:r>
            <a:r>
              <a:rPr lang="kk-KZ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kk-KZ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kk-KZ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Сөз таптары</a:t>
            </a:r>
            <a:br>
              <a:rPr lang="kk-KZ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Сабақтың мақсаты:</a:t>
            </a:r>
            <a:br>
              <a:rPr lang="kk-KZ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Сөз таптарының сөйлемдегі қызметін және дереккөздерден ақпарат табасың, жаңа сөздің мағынасын анықтайсың.</a:t>
            </a:r>
            <a:endParaRPr lang="ru-RU" sz="3200" b="0" dirty="0">
              <a:solidFill>
                <a:srgbClr val="0070C0"/>
              </a:solidFill>
            </a:endParaRPr>
          </a:p>
        </p:txBody>
      </p:sp>
      <p:pic>
        <p:nvPicPr>
          <p:cNvPr id="7173" name="Picture 6" descr="Изображение 7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-3013"/>
            <a:ext cx="863600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292080" y="188913"/>
            <a:ext cx="3563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тілі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ІІІ-</a:t>
            </a:r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тоқсан</a:t>
            </a:r>
            <a:b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Бөлім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атауы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Табиғат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атаулары</a:t>
            </a:r>
            <a:endParaRPr lang="ru-RU" sz="1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7-8 бет</a:t>
            </a:r>
            <a:endParaRPr lang="ru-RU" sz="1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232478"/>
      </p:ext>
    </p:extLst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1D670A5-0AE1-4D7B-ADA3-46753FF881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90" y="96265"/>
            <a:ext cx="865707" cy="749873"/>
          </a:xfrm>
          <a:prstGeom prst="rect">
            <a:avLst/>
          </a:prstGeom>
        </p:spPr>
      </p:pic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3030521-864E-440A-9B0B-62BECFC139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552" y="379800"/>
            <a:ext cx="8294665" cy="735013"/>
          </a:xfrm>
        </p:spPr>
        <p:txBody>
          <a:bodyPr>
            <a:normAutofit fontScale="90000"/>
          </a:bodyPr>
          <a:lstStyle/>
          <a:p>
            <a:r>
              <a:rPr lang="kk-KZ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«Қысқы ойын» </a:t>
            </a:r>
            <a:br>
              <a:rPr lang="kk-KZ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Суретке қарап отырып  барлық заттардың атауын, қимылын, түсін жаз.</a:t>
            </a:r>
            <a:endParaRPr lang="ru-K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Изображение1">
            <a:extLst>
              <a:ext uri="{FF2B5EF4-FFF2-40B4-BE49-F238E27FC236}">
                <a16:creationId xmlns:a16="http://schemas.microsoft.com/office/drawing/2014/main" id="{14FE34DB-7E03-4E7B-925C-BBA6F8A2C422}"/>
              </a:ext>
            </a:extLst>
          </p:cNvPr>
          <p:cNvPicPr>
            <a:extLst>
              <a:ext uri="smNativeData">
                <sm:smNativeData xmlns="" xmlns:lc="http://schemas.openxmlformats.org/drawingml/2006/lockedCanvas" xmlns:sm="smNativeData" val="SMDATA_18_rb7QuhMAAAAlAAAAEQAAAA0AAAAAAAAAAAAAAAAAAAAAAAAAAAAAAAAAAAAAAAAAAAEAAABQAAAAAAAAAAAA4D8AAAAAAADgPwAAAAAAAOA/AAAAAAAA4D8AAAAAAADgPwAAAAAAAOA/AAAAAAAA4D8AAAAAAADgPwAAAAAAAOA/AAAAAAAA4D8CAAAAjAAAAAAAAAAAAAAA////AAAAAAAAAAAAAAAAAAAAAAAAAAAAAAAAAAAAAAAAAAAAZAAAAAEAAABAAAAAAAAAAAAAAAAAAAAAAAAAAAAAAAAAAAAAAAAAAAAAAAAAAAAAAAAAAAAAAAAAAAAAAAAAAAAAAAAAAAAAAAAAAAAAAAAAAAAAAAAAAAAAAAAAAAAAFAAAADwAAAAAAAAAAAAAAAAAAAAUAAAAAQAAABQAAAAUAAAAFAAAAAEAAAAAAAAAZAAAAGQAAAAAAAAAZAAAAGQAAAAVAAAAYAAAAAAAAAAAAAAADwAAACADAAAAAAAAAAAAAAEAAACgMgAAVgcAAKr4//8BAAAAf39/AAEAAABkAAAAAAAAABQAAABAHwAAAAAAACYAAAAAAAAAwOD//wAAAAAmAAAAZAAAABYAAABMAAAAAAAAAAAAAAAEAAAAAAAAAAEAAAB/f38AAAAAACgAAAAoAAAAZAAAAGQAAAAAAAAAzMzMAAAAAABQAAAAUAAAAGQAAABkAAAAAAAAAAcAAAA4AAAAAAAAAAAAAAAAAAAA////AAAAAAAAAAAAAAAAAAAAAAAAAAAAAAAAAAAAAABkAAAAZAAAAAAAAAAjAAAABAAAAGQAAAAXAAAAFAAAADQIAAClDwAANAgAAKUPAAAAAAAACQAAAAQAAAAAAAAA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hAAAAQAAAADwAAAABAAAAByAAAAAAAAABAAAAAAAAAAAAAAAAAAAAAAAAAAAAAAAAAAAANAgAAKUPAAAAAAAAAAAAAAAAAAAoAAAACAAAAAEAAAABAAAAMAAAABQAAAAAAAAAAAD//wAAAQAAAP//AAABAA=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1061817" y="1486860"/>
            <a:ext cx="7344816" cy="3512477"/>
          </a:xfrm>
          <a:prstGeom prst="rect">
            <a:avLst/>
          </a:prstGeom>
          <a:noFill/>
          <a:ln w="12700">
            <a:noFill/>
          </a:ln>
          <a:effectLst/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33F6D14-8846-4CAB-86B0-C970B05F9E3D}"/>
              </a:ext>
            </a:extLst>
          </p:cNvPr>
          <p:cNvSpPr txBox="1"/>
          <p:nvPr/>
        </p:nvSpPr>
        <p:spPr>
          <a:xfrm>
            <a:off x="1259632" y="5008418"/>
            <a:ext cx="6624736" cy="18184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 err="1">
                <a:effectLst/>
                <a:latin typeface="Times New Roman" panose="02020603050405020304" pitchFamily="18" charset="0"/>
              </a:rPr>
              <a:t>Дескрипторлар</a:t>
            </a:r>
            <a:r>
              <a:rPr lang="ru-RU" sz="1800" b="1" dirty="0">
                <a:effectLst/>
                <a:latin typeface="Times New Roman" panose="02020603050405020304" pitchFamily="18" charset="0"/>
              </a:rPr>
              <a:t>: 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</a:rPr>
              <a:t>-    Сурет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бойынша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заттардың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атауларын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</a:rPr>
              <a:t>жазады</a:t>
            </a:r>
            <a:r>
              <a:rPr lang="ru-RU" sz="1800" dirty="0">
                <a:effectLst/>
                <a:latin typeface="Times New Roman" panose="02020603050405020304" pitchFamily="18" charset="0"/>
              </a:rPr>
              <a:t>; </a:t>
            </a:r>
          </a:p>
          <a:p>
            <a:pPr marL="285750" marR="0" indent="-285750">
              <a:spcBef>
                <a:spcPts val="100"/>
              </a:spcBef>
              <a:spcAft>
                <a:spcPts val="100"/>
              </a:spcAft>
              <a:buFontTx/>
              <a:buChar char="-"/>
            </a:pP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Жазған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сөздеріне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сұрақ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қояды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marL="285750" indent="-285750">
              <a:spcBef>
                <a:spcPts val="100"/>
              </a:spcBef>
              <a:spcAft>
                <a:spcPts val="100"/>
              </a:spcAft>
              <a:buFontTx/>
              <a:buChar char="-"/>
            </a:pP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Сөз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таптарының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атаулары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сұрақтары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арқылы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топқа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біріктіреді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;</a:t>
            </a:r>
            <a:endParaRPr lang="ru-RU" sz="12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marR="0" indent="-285750">
              <a:spcBef>
                <a:spcPts val="100"/>
              </a:spcBef>
              <a:spcAft>
                <a:spcPts val="100"/>
              </a:spcAft>
              <a:buFontTx/>
              <a:buChar char="-"/>
            </a:pPr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31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8F0FDD-B88B-4BC9-B63D-2DE480B99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spcBef>
                <a:spcPts val="0"/>
              </a:spcBef>
              <a:defRPr/>
            </a:pPr>
            <a:r>
              <a:rPr lang="kk-KZ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Өзіңді тексер:</a:t>
            </a:r>
            <a:b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355EE8-DEBA-486F-9273-BDC46749A0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74974"/>
            <a:ext cx="8229600" cy="3751189"/>
          </a:xfrm>
        </p:spPr>
        <p:txBody>
          <a:bodyPr/>
          <a:lstStyle/>
          <a:p>
            <a:pPr marL="0" indent="0">
              <a:buNone/>
            </a:pPr>
            <a:r>
              <a:rPr lang="ru-RU" sz="3600" b="0" dirty="0" err="1">
                <a:solidFill>
                  <a:srgbClr val="00B0F0"/>
                </a:solidFill>
                <a:effectLst/>
                <a:latin typeface="Times New Roman" panose="02020603050405020304" pitchFamily="18" charset="0"/>
              </a:rPr>
              <a:t>Мысалы</a:t>
            </a:r>
            <a:r>
              <a:rPr lang="ru-RU" sz="3600" b="0" dirty="0">
                <a:solidFill>
                  <a:srgbClr val="00B0F0"/>
                </a:solidFill>
                <a:effectLst/>
                <a:latin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ru-RU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Үйлер, </a:t>
            </a:r>
            <a:r>
              <a:rPr lang="ru-RU" sz="36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балалар</a:t>
            </a:r>
            <a:r>
              <a:rPr lang="ru-RU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36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қыздар</a:t>
            </a:r>
            <a:r>
              <a:rPr lang="ru-RU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36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ұлдар</a:t>
            </a:r>
            <a:r>
              <a:rPr lang="ru-RU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36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қар</a:t>
            </a:r>
            <a:r>
              <a:rPr lang="ru-RU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36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үш</a:t>
            </a:r>
            <a:r>
              <a:rPr lang="ru-RU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36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екі</a:t>
            </a:r>
            <a:r>
              <a:rPr lang="ru-RU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36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бір</a:t>
            </a:r>
            <a:r>
              <a:rPr lang="ru-RU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36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аппақ</a:t>
            </a:r>
            <a:r>
              <a:rPr lang="ru-RU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36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мұз</a:t>
            </a:r>
            <a:r>
              <a:rPr lang="ru-RU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36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ағаш</a:t>
            </a:r>
            <a:r>
              <a:rPr lang="ru-RU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36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ағаштар,сырғанақ</a:t>
            </a:r>
            <a:r>
              <a:rPr lang="ru-RU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36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жылтыр</a:t>
            </a:r>
            <a:r>
              <a:rPr lang="ru-RU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36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жасады</a:t>
            </a:r>
            <a:r>
              <a:rPr lang="ru-RU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36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сырғанады</a:t>
            </a:r>
            <a:r>
              <a:rPr lang="ru-RU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36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тепті</a:t>
            </a:r>
            <a:r>
              <a:rPr lang="ru-RU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36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көңілді</a:t>
            </a:r>
            <a:r>
              <a:rPr lang="ru-RU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KZ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0B109B4-D4B6-4AF9-85F8-04601711E9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44" y="0"/>
            <a:ext cx="865707" cy="74987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1639B70-06B6-4D01-8284-1AD6E8FB826A}"/>
              </a:ext>
            </a:extLst>
          </p:cNvPr>
          <p:cNvSpPr txBox="1"/>
          <p:nvPr/>
        </p:nvSpPr>
        <p:spPr>
          <a:xfrm>
            <a:off x="457200" y="770808"/>
            <a:ext cx="82296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«Қысқы ойын» </a:t>
            </a:r>
          </a:p>
          <a:p>
            <a:pPr algn="ctr"/>
            <a:br>
              <a:rPr lang="kk-KZ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Суретке қарап отырып  барлық заттардың атауын, қимылын, түсін жаз.</a:t>
            </a:r>
            <a:endParaRPr lang="ru-KZ" sz="2000" dirty="0"/>
          </a:p>
        </p:txBody>
      </p:sp>
      <p:pic>
        <p:nvPicPr>
          <p:cNvPr id="7" name="Изображение1">
            <a:extLst>
              <a:ext uri="{FF2B5EF4-FFF2-40B4-BE49-F238E27FC236}">
                <a16:creationId xmlns:a16="http://schemas.microsoft.com/office/drawing/2014/main" id="{A3A95FD6-5BB6-486C-988B-E340AA77268C}"/>
              </a:ext>
            </a:extLst>
          </p:cNvPr>
          <p:cNvPicPr>
            <a:extLst>
              <a:ext uri="smNativeData">
                <sm:smNativeData xmlns="" xmlns:lc="http://schemas.openxmlformats.org/drawingml/2006/lockedCanvas" xmlns:sm="smNativeData" val="SMDATA_18_rb7QuhMAAAAlAAAAEQAAAA0AAAAAAAAAAAAAAAAAAAAAAAAAAAAAAAAAAAAAAAAAAAEAAABQAAAAAAAAAAAA4D8AAAAAAADgPwAAAAAAAOA/AAAAAAAA4D8AAAAAAADgPwAAAAAAAOA/AAAAAAAA4D8AAAAAAADgPwAAAAAAAOA/AAAAAAAA4D8CAAAAjAAAAAAAAAAAAAAA////AAAAAAAAAAAAAAAAAAAAAAAAAAAAAAAAAAAAAAAAAAAAZAAAAAEAAABAAAAAAAAAAAAAAAAAAAAAAAAAAAAAAAAAAAAAAAAAAAAAAAAAAAAAAAAAAAAAAAAAAAAAAAAAAAAAAAAAAAAAAAAAAAAAAAAAAAAAAAAAAAAAAAAAAAAAFAAAADwAAAAAAAAAAAAAAAAAAAAUAAAAAQAAABQAAAAUAAAAFAAAAAEAAAAAAAAAZAAAAGQAAAAAAAAAZAAAAGQAAAAVAAAAYAAAAAAAAAAAAAAADwAAACADAAAAAAAAAAAAAAEAAACgMgAAVgcAAKr4//8BAAAAf39/AAEAAABkAAAAAAAAABQAAABAHwAAAAAAACYAAAAAAAAAwOD//wAAAAAmAAAAZAAAABYAAABMAAAAAAAAAAAAAAAEAAAAAAAAAAEAAAB/f38AAAAAACgAAAAoAAAAZAAAAGQAAAAAAAAAzMzMAAAAAABQAAAAUAAAAGQAAABkAAAAAAAAAAcAAAA4AAAAAAAAAAAAAAAAAAAA////AAAAAAAAAAAAAAAAAAAAAAAAAAAAAAAAAAAAAABkAAAAZAAAAAAAAAAjAAAABAAAAGQAAAAXAAAAFAAAADQIAAClDwAANAgAAKUPAAAAAAAACQAAAAQAAAAAAAAA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hAAAAQAAAADwAAAABAAAAByAAAAAAAAABAAAAAAAAAAAAAAAAAAAAAAAAAAAAAAAAAAAANAgAAKUPAAAAAAAAAAAAAAAAAAAoAAAACAAAAAEAAAABAAAAMAAAABQAAAAAAAAAAAD//wAAAQAAAP//AAABAA=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6256737" y="4753461"/>
            <a:ext cx="2430063" cy="1909028"/>
          </a:xfrm>
          <a:prstGeom prst="rect">
            <a:avLst/>
          </a:prstGeom>
          <a:noFill/>
          <a:ln w="1270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212670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FE3BB7-80A8-4031-B8D0-31FEA92FF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934" y="274638"/>
            <a:ext cx="7776865" cy="1143000"/>
          </a:xfrm>
        </p:spPr>
        <p:txBody>
          <a:bodyPr>
            <a:noAutofit/>
          </a:bodyPr>
          <a:lstStyle/>
          <a:p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Сөз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таптарының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атаулары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мен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сұрақтары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арқылы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топқа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біріктіреді</a:t>
            </a:r>
            <a:b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ru-KZ" sz="3200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B41017F9-134F-4E3C-B9AF-BA4E34C2AA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3508007"/>
              </p:ext>
            </p:extLst>
          </p:nvPr>
        </p:nvGraphicFramePr>
        <p:xfrm>
          <a:off x="755576" y="1412510"/>
          <a:ext cx="7776864" cy="5059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0200">
                  <a:extLst>
                    <a:ext uri="{9D8B030D-6E8A-4147-A177-3AD203B41FA5}">
                      <a16:colId xmlns:a16="http://schemas.microsoft.com/office/drawing/2014/main" val="666384775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874271979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1546792675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41374758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2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 есім</a:t>
                      </a:r>
                    </a:p>
                    <a:p>
                      <a:r>
                        <a:rPr lang="kk-KZ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Кім? Не? Кімдер? </a:t>
                      </a:r>
                    </a:p>
                    <a:p>
                      <a:r>
                        <a:rPr lang="kk-KZ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Нелер?</a:t>
                      </a:r>
                      <a:endParaRPr lang="ru-KZ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Етістік</a:t>
                      </a:r>
                    </a:p>
                    <a:p>
                      <a:r>
                        <a:rPr lang="kk-KZ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істеді? </a:t>
                      </a:r>
                    </a:p>
                    <a:p>
                      <a:r>
                        <a:rPr lang="kk-KZ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қылды?</a:t>
                      </a:r>
                    </a:p>
                    <a:p>
                      <a:r>
                        <a:rPr lang="kk-KZ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Қайтты?</a:t>
                      </a:r>
                      <a:endParaRPr lang="ru-KZ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 есім</a:t>
                      </a:r>
                    </a:p>
                    <a:p>
                      <a:r>
                        <a:rPr lang="kk-KZ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Қандай? Қай?</a:t>
                      </a:r>
                    </a:p>
                    <a:p>
                      <a:endParaRPr lang="ru-KZ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 есім</a:t>
                      </a:r>
                    </a:p>
                    <a:p>
                      <a:r>
                        <a:rPr lang="kk-KZ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Қанша ?</a:t>
                      </a:r>
                    </a:p>
                    <a:p>
                      <a:r>
                        <a:rPr lang="kk-KZ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Неше?  Нешінші?</a:t>
                      </a:r>
                      <a:endParaRPr lang="ru-KZ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3174256"/>
                  </a:ext>
                </a:extLst>
              </a:tr>
              <a:tr h="1975440">
                <a:tc>
                  <a:txBody>
                    <a:bodyPr/>
                    <a:lstStyle/>
                    <a:p>
                      <a:r>
                        <a:rPr lang="ru-RU" sz="28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Үйлер, </a:t>
                      </a:r>
                      <a:r>
                        <a:rPr lang="ru-RU" sz="28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қар</a:t>
                      </a:r>
                      <a:r>
                        <a:rPr lang="ru-RU" sz="28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28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мұз</a:t>
                      </a:r>
                      <a:r>
                        <a:rPr lang="ru-RU" sz="28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 </a:t>
                      </a:r>
                      <a:r>
                        <a:rPr lang="ru-RU" sz="28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ағаш</a:t>
                      </a:r>
                      <a:r>
                        <a:rPr lang="ru-RU" sz="28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28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сырғанақ</a:t>
                      </a:r>
                      <a:r>
                        <a:rPr lang="ru-RU" sz="28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</a:p>
                    <a:p>
                      <a:r>
                        <a:rPr lang="ru-RU" sz="28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балалар</a:t>
                      </a:r>
                      <a:r>
                        <a:rPr lang="ru-RU" sz="28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</a:t>
                      </a:r>
                    </a:p>
                    <a:p>
                      <a:r>
                        <a:rPr lang="ru-RU" sz="28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қыздар</a:t>
                      </a:r>
                      <a:endParaRPr lang="ru-RU" sz="28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r>
                        <a:rPr lang="ru-RU" sz="28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ұлдар</a:t>
                      </a:r>
                      <a:r>
                        <a:rPr lang="ru-RU" sz="28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28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ағаштар</a:t>
                      </a:r>
                      <a:endParaRPr lang="ru-K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сырғанады</a:t>
                      </a:r>
                    </a:p>
                    <a:p>
                      <a:r>
                        <a:rPr lang="ru-RU" sz="28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жасады</a:t>
                      </a:r>
                      <a:r>
                        <a:rPr lang="ru-RU" sz="28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28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тепті</a:t>
                      </a:r>
                      <a:endParaRPr lang="ru-K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аппақ</a:t>
                      </a:r>
                      <a:r>
                        <a:rPr lang="ru-RU" sz="28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28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жылтыр</a:t>
                      </a:r>
                      <a:r>
                        <a:rPr lang="ru-RU" sz="2800" b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endParaRPr lang="ru-K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үш</a:t>
                      </a:r>
                      <a:r>
                        <a:rPr lang="ru-RU" sz="28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28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екі</a:t>
                      </a:r>
                      <a:r>
                        <a:rPr lang="ru-RU" sz="28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r>
                        <a:rPr lang="ru-RU" sz="2800" b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бір</a:t>
                      </a:r>
                      <a:endParaRPr lang="ru-KZ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1836568"/>
                  </a:ext>
                </a:extLst>
              </a:tr>
            </a:tbl>
          </a:graphicData>
        </a:graphic>
      </p:graphicFrame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4BC20F6-9D82-40D6-9415-BBD3250969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44" y="0"/>
            <a:ext cx="865707" cy="74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02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94922AF-575A-4184-B7B4-E51CC0485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5696" y="1600201"/>
            <a:ext cx="6851104" cy="4349080"/>
          </a:xfrm>
        </p:spPr>
        <p:txBody>
          <a:bodyPr/>
          <a:lstStyle/>
          <a:p>
            <a:pPr marL="0" marR="0" indent="0" algn="ctr">
              <a:spcBef>
                <a:spcPts val="100"/>
              </a:spcBef>
              <a:spcAft>
                <a:spcPts val="100"/>
              </a:spcAft>
              <a:buNone/>
            </a:pPr>
            <a:r>
              <a:rPr lang="ru-RU" sz="3600" b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Жұмбақ</a:t>
            </a:r>
            <a:endParaRPr lang="ru-RU" sz="3600" b="0" dirty="0">
              <a:solidFill>
                <a:srgbClr val="FF0000"/>
              </a:solidFill>
              <a:effectLst/>
              <a:latin typeface="Times New Roman" panose="02020603050405020304" pitchFamily="18" charset="0"/>
            </a:endParaRPr>
          </a:p>
          <a:p>
            <a:pPr marL="0" marR="0" indent="0">
              <a:spcBef>
                <a:spcPts val="100"/>
              </a:spcBef>
              <a:spcAft>
                <a:spcPts val="100"/>
              </a:spcAft>
              <a:buNone/>
            </a:pPr>
            <a:r>
              <a:rPr lang="ru-RU" sz="36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Жарқылдан</a:t>
            </a:r>
            <a:r>
              <a:rPr lang="ru-RU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6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соң</a:t>
            </a:r>
            <a:r>
              <a:rPr lang="ru-RU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6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жаңағы</a:t>
            </a:r>
            <a:r>
              <a:rPr lang="ru-RU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</a:p>
          <a:p>
            <a:pPr marL="0" marR="0" indent="0">
              <a:spcBef>
                <a:spcPts val="100"/>
              </a:spcBef>
              <a:spcAft>
                <a:spcPts val="100"/>
              </a:spcAft>
              <a:buNone/>
            </a:pPr>
            <a:r>
              <a:rPr lang="ru-RU" sz="36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Суға</a:t>
            </a:r>
            <a:r>
              <a:rPr lang="ru-RU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6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бөкті</a:t>
            </a:r>
            <a:r>
              <a:rPr lang="ru-RU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бар </a:t>
            </a:r>
            <a:r>
              <a:rPr lang="ru-RU" sz="36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алап</a:t>
            </a:r>
            <a:r>
              <a:rPr lang="ru-RU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marL="0" marR="0" indent="0">
              <a:spcBef>
                <a:spcPts val="100"/>
              </a:spcBef>
              <a:spcAft>
                <a:spcPts val="100"/>
              </a:spcAft>
              <a:buNone/>
            </a:pPr>
            <a:r>
              <a:rPr lang="ru-RU" sz="36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Көкте</a:t>
            </a:r>
            <a:r>
              <a:rPr lang="ru-RU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6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түрлі</a:t>
            </a:r>
            <a:r>
              <a:rPr lang="ru-RU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6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жолақты</a:t>
            </a:r>
            <a:endParaRPr lang="ru-RU" sz="36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marR="0" indent="0">
              <a:spcBef>
                <a:spcPts val="100"/>
              </a:spcBef>
              <a:spcAft>
                <a:spcPts val="100"/>
              </a:spcAft>
              <a:buNone/>
            </a:pPr>
            <a:r>
              <a:rPr lang="ru-RU" sz="36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Өрнек</a:t>
            </a:r>
            <a:r>
              <a:rPr lang="ru-RU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6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тұрды</a:t>
            </a:r>
            <a:r>
              <a:rPr lang="ru-RU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36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ғаламат</a:t>
            </a:r>
            <a:r>
              <a:rPr lang="ru-RU" sz="3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endParaRPr lang="ru-KZ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8DB219D-5A75-4E79-B460-1A195DBA0A98}"/>
              </a:ext>
            </a:extLst>
          </p:cNvPr>
          <p:cNvSpPr/>
          <p:nvPr/>
        </p:nvSpPr>
        <p:spPr>
          <a:xfrm>
            <a:off x="5292080" y="188913"/>
            <a:ext cx="3563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тілі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ІІІ-</a:t>
            </a:r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тоқсан</a:t>
            </a:r>
            <a:b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Бөлім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атауы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Табиғат</a:t>
            </a:r>
            <a:r>
              <a:rPr lang="ru-RU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атаулары</a:t>
            </a:r>
            <a:endParaRPr lang="ru-RU" sz="1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1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7-жаттығу  8 бет</a:t>
            </a:r>
            <a:endParaRPr lang="ru-RU" sz="1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870EC80-FC24-44F3-93F8-8E7E7421D0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44" y="0"/>
            <a:ext cx="865707" cy="74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821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5A3FDC0B-6A83-46C8-A497-8F0E1CF7EC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807490"/>
            <a:ext cx="7772400" cy="1008111"/>
          </a:xfrm>
        </p:spPr>
        <p:txBody>
          <a:bodyPr>
            <a:normAutofit/>
          </a:bodyPr>
          <a:lstStyle/>
          <a:p>
            <a:r>
              <a:rPr lang="kk-KZ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Жұмбақтың  шешуі</a:t>
            </a:r>
            <a:endParaRPr lang="ru-KZ" sz="32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F917E2E1-EB0C-40D9-844B-A9E7E533D1E8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Өзіңді тексер: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082B727F-B629-4B7E-AE48-EF8E818576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18" y="58190"/>
            <a:ext cx="865187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Изображение2">
            <a:extLst>
              <a:ext uri="{FF2B5EF4-FFF2-40B4-BE49-F238E27FC236}">
                <a16:creationId xmlns:a16="http://schemas.microsoft.com/office/drawing/2014/main" id="{1E6C3C53-B410-4DA5-84FC-5CDF7B43A4C6}"/>
              </a:ext>
            </a:extLst>
          </p:cNvPr>
          <p:cNvPicPr>
            <a:extLst>
              <a:ext uri="smNativeData">
                <sm:smNativeData xmlns:sm="smNativeData" xmlns:lc="http://schemas.openxmlformats.org/drawingml/2006/lockedCanvas" xmlns="" val="SMDATA_18_rb7QuhMAAAAlAAAAEQAAAA0AAAAAAAAAAAAAAAAAAAAAAAAAAAAAAAAAAAAAAAAAAAEAAABQAAAAAAAAAAAA4D8AAAAAAADgPwAAAAAAAOA/AAAAAAAA4D8AAAAAAADgPwAAAAAAAOA/AAAAAAAA4D8AAAAAAADgPwAAAAAAAOA/AAAAAAAA4D8CAAAAjAAAAAAAAAAAAAAA////AAAAAAAAAAAAAAAAAAAAAAAAAAAAAAAAAAAAAAAAAAAAZAAAAAEAAABAAAAAAAAAAAAAAAAAAAAAAAAAAAAAAAAAAAAAAAAAAAAAAAAAAAAAAAAAAAAAAAAAAAAAAAAAAAAAAAAAAAAAAAAAAAAAAAAAAAAAAAAAAAAAAAAAAAAAFAAAADwAAAAAAAAAAAAAAAAAAAAUAAAAAQAAABQAAAAUAAAAFAAAAAEAAAAAAAAAZAAAAGQAAAAAAAAAZAAAAGQAAAAVAAAAYAAAAAAAAAAAAAAADwAAACADAAAAAAAAAAAAAAEAAACgMgAAVgcAAKr4//8BAAAAf39/AAEAAABkAAAAAAAAABQAAABAHwAAAAAAACYAAAAAAAAAwOD//wAAAAAmAAAAZAAAABYAAABMAAAAAAAAAAAAAAAEAAAAAAAAAAEAAAB/f38AAAAAACgAAAAoAAAAZAAAAGQAAAAAAAAAzMzMAAAAAABQAAAAUAAAAGQAAABkAAAAAAAAAAcAAAA4AAAAAAAAAAAAAAAAAAAA////AAAAAAAAAAAA9wcAAGP///+NCAAAAAAAAAAAAABkAAAAZAAAAAAAAAAjAAAABAAAAGQAAAAXAAAAFAAAADUHAAB8CwAANQcAAHwLAAAAAAAACQAAAAQAAAAAAAAA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hAAAAQAAAADwAAAABAAAAByAAAAAAAAABAAAAAAAAAAAAAAAAAAAAAAAAAAAAAAAAAAAANQcAAHwLAAAAAAAAAAAAAAAAAAAoAAAACAAAAAEAAAABAAAAMAAAABQAAAAAAAAAAAD//wAAAQAAAP//AAABAA=="/>
              </a:ext>
            </a:extLst>
          </p:cNvPicPr>
          <p:nvPr/>
        </p:nvPicPr>
        <p:blipFill rotWithShape="1">
          <a:blip r:embed="rId3"/>
          <a:srcRect l="21500" t="-1570" r="21890"/>
          <a:stretch/>
        </p:blipFill>
        <p:spPr>
          <a:xfrm>
            <a:off x="2843808" y="1815601"/>
            <a:ext cx="3240360" cy="2909543"/>
          </a:xfrm>
          <a:prstGeom prst="rect">
            <a:avLst/>
          </a:prstGeom>
          <a:noFill/>
          <a:ln w="12700">
            <a:noFill/>
          </a:ln>
          <a:effectLst/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C66EB33-E995-4BF8-B394-F3B4B1811570}"/>
              </a:ext>
            </a:extLst>
          </p:cNvPr>
          <p:cNvSpPr txBox="1"/>
          <p:nvPr/>
        </p:nvSpPr>
        <p:spPr>
          <a:xfrm>
            <a:off x="3023828" y="4078813"/>
            <a:ext cx="30963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>
              <a:spcBef>
                <a:spcPts val="100"/>
              </a:spcBef>
              <a:spcAft>
                <a:spcPts val="100"/>
              </a:spcAft>
            </a:pPr>
            <a:r>
              <a:rPr lang="ru-RU" sz="3600" b="0" dirty="0">
                <a:solidFill>
                  <a:srgbClr val="002060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ru-RU" sz="3600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К</a:t>
            </a:r>
            <a:r>
              <a:rPr lang="ru-RU" sz="3600" b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</a:rPr>
              <a:t>емпірқосақ</a:t>
            </a:r>
            <a:r>
              <a:rPr lang="ru-RU" sz="3600" b="0" dirty="0">
                <a:solidFill>
                  <a:srgbClr val="002060"/>
                </a:solidFill>
                <a:effectLst/>
                <a:latin typeface="Times New Roman" panose="02020603050405020304" pitchFamily="18" charset="0"/>
              </a:rPr>
              <a:t>) </a:t>
            </a:r>
          </a:p>
        </p:txBody>
      </p:sp>
      <p:pic>
        <p:nvPicPr>
          <p:cNvPr id="1026" name="Picture 2" descr="Смайлики в нашей жизни.. | Otbasym">
            <a:extLst>
              <a:ext uri="{FF2B5EF4-FFF2-40B4-BE49-F238E27FC236}">
                <a16:creationId xmlns:a16="http://schemas.microsoft.com/office/drawing/2014/main" id="{1E9C8749-7C1F-48E8-AB45-E5D4A94116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105" y="5020920"/>
            <a:ext cx="1725960" cy="1353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229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F6BE51-18AD-481E-9AA9-8B53F667E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94521"/>
            <a:ext cx="5301124" cy="473061"/>
          </a:xfrm>
        </p:spPr>
        <p:txBody>
          <a:bodyPr>
            <a:normAutofit fontScale="90000"/>
          </a:bodyPr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Тірек сызба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нак ''минус'' 3">
            <a:extLst>
              <a:ext uri="{FF2B5EF4-FFF2-40B4-BE49-F238E27FC236}">
                <a16:creationId xmlns:a16="http://schemas.microsoft.com/office/drawing/2014/main" id="{575FB2B3-6AE2-4355-AC09-B8B1455C421C}"/>
              </a:ext>
            </a:extLst>
          </p:cNvPr>
          <p:cNvSpPr/>
          <p:nvPr/>
        </p:nvSpPr>
        <p:spPr>
          <a:xfrm>
            <a:off x="540562" y="1244244"/>
            <a:ext cx="2880320" cy="1526481"/>
          </a:xfrm>
          <a:prstGeom prst="mathMinu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Сан есім</a:t>
            </a:r>
            <a:endParaRPr lang="ru-KZ" dirty="0"/>
          </a:p>
        </p:txBody>
      </p:sp>
      <p:sp>
        <p:nvSpPr>
          <p:cNvPr id="5" name="Знак ''минус'' 4">
            <a:extLst>
              <a:ext uri="{FF2B5EF4-FFF2-40B4-BE49-F238E27FC236}">
                <a16:creationId xmlns:a16="http://schemas.microsoft.com/office/drawing/2014/main" id="{2AE642CC-C03E-4AE9-87E6-E0DA7D77B71E}"/>
              </a:ext>
            </a:extLst>
          </p:cNvPr>
          <p:cNvSpPr/>
          <p:nvPr/>
        </p:nvSpPr>
        <p:spPr>
          <a:xfrm>
            <a:off x="539552" y="1784479"/>
            <a:ext cx="2880320" cy="1526481"/>
          </a:xfrm>
          <a:prstGeom prst="mathMinu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Сын есім</a:t>
            </a:r>
            <a:endParaRPr lang="ru-KZ" dirty="0"/>
          </a:p>
        </p:txBody>
      </p:sp>
      <p:sp>
        <p:nvSpPr>
          <p:cNvPr id="6" name="Знак ''минус'' 5">
            <a:extLst>
              <a:ext uri="{FF2B5EF4-FFF2-40B4-BE49-F238E27FC236}">
                <a16:creationId xmlns:a16="http://schemas.microsoft.com/office/drawing/2014/main" id="{E58805E3-C17E-42BF-B9C2-F2FF5422100C}"/>
              </a:ext>
            </a:extLst>
          </p:cNvPr>
          <p:cNvSpPr/>
          <p:nvPr/>
        </p:nvSpPr>
        <p:spPr>
          <a:xfrm>
            <a:off x="522454" y="2281024"/>
            <a:ext cx="2880320" cy="1526481"/>
          </a:xfrm>
          <a:prstGeom prst="mathMinu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Етістік</a:t>
            </a:r>
            <a:endParaRPr lang="ru-KZ" dirty="0"/>
          </a:p>
        </p:txBody>
      </p:sp>
      <p:sp>
        <p:nvSpPr>
          <p:cNvPr id="7" name="Знак ''минус'' 6">
            <a:extLst>
              <a:ext uri="{FF2B5EF4-FFF2-40B4-BE49-F238E27FC236}">
                <a16:creationId xmlns:a16="http://schemas.microsoft.com/office/drawing/2014/main" id="{B5B6F24C-937B-483C-88C0-3EB6A38EB726}"/>
              </a:ext>
            </a:extLst>
          </p:cNvPr>
          <p:cNvSpPr/>
          <p:nvPr/>
        </p:nvSpPr>
        <p:spPr>
          <a:xfrm>
            <a:off x="522454" y="2778221"/>
            <a:ext cx="2880320" cy="1526481"/>
          </a:xfrm>
          <a:prstGeom prst="mathMinu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Есімдік</a:t>
            </a:r>
            <a:endParaRPr lang="ru-KZ" dirty="0"/>
          </a:p>
        </p:txBody>
      </p:sp>
      <p:sp>
        <p:nvSpPr>
          <p:cNvPr id="8" name="Знак ''минус'' 7">
            <a:extLst>
              <a:ext uri="{FF2B5EF4-FFF2-40B4-BE49-F238E27FC236}">
                <a16:creationId xmlns:a16="http://schemas.microsoft.com/office/drawing/2014/main" id="{43FC44A9-AF94-43FE-A726-5AD14EE1D45F}"/>
              </a:ext>
            </a:extLst>
          </p:cNvPr>
          <p:cNvSpPr/>
          <p:nvPr/>
        </p:nvSpPr>
        <p:spPr>
          <a:xfrm>
            <a:off x="522454" y="3347838"/>
            <a:ext cx="2880320" cy="1526481"/>
          </a:xfrm>
          <a:prstGeom prst="mathMinu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Үстеу</a:t>
            </a:r>
            <a:endParaRPr lang="ru-KZ" dirty="0"/>
          </a:p>
        </p:txBody>
      </p:sp>
      <p:sp>
        <p:nvSpPr>
          <p:cNvPr id="9" name="Знак ''минус'' 8">
            <a:extLst>
              <a:ext uri="{FF2B5EF4-FFF2-40B4-BE49-F238E27FC236}">
                <a16:creationId xmlns:a16="http://schemas.microsoft.com/office/drawing/2014/main" id="{49EB78A2-BCAE-4BD7-A43F-8763724349C1}"/>
              </a:ext>
            </a:extLst>
          </p:cNvPr>
          <p:cNvSpPr/>
          <p:nvPr/>
        </p:nvSpPr>
        <p:spPr>
          <a:xfrm>
            <a:off x="522454" y="3944911"/>
            <a:ext cx="2880320" cy="1526481"/>
          </a:xfrm>
          <a:prstGeom prst="mathMinu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Шылау</a:t>
            </a:r>
            <a:endParaRPr lang="ru-KZ" dirty="0"/>
          </a:p>
        </p:txBody>
      </p:sp>
      <p:sp>
        <p:nvSpPr>
          <p:cNvPr id="10" name="Знак ''минус'' 9">
            <a:extLst>
              <a:ext uri="{FF2B5EF4-FFF2-40B4-BE49-F238E27FC236}">
                <a16:creationId xmlns:a16="http://schemas.microsoft.com/office/drawing/2014/main" id="{AA04AC16-BC69-4FCB-917D-62A7D76873A4}"/>
              </a:ext>
            </a:extLst>
          </p:cNvPr>
          <p:cNvSpPr/>
          <p:nvPr/>
        </p:nvSpPr>
        <p:spPr>
          <a:xfrm>
            <a:off x="505356" y="4615739"/>
            <a:ext cx="2880320" cy="1526481"/>
          </a:xfrm>
          <a:prstGeom prst="mathMinu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Одағай</a:t>
            </a:r>
            <a:endParaRPr lang="ru-KZ" dirty="0"/>
          </a:p>
        </p:txBody>
      </p:sp>
      <p:sp>
        <p:nvSpPr>
          <p:cNvPr id="11" name="Знак ''минус'' 10">
            <a:extLst>
              <a:ext uri="{FF2B5EF4-FFF2-40B4-BE49-F238E27FC236}">
                <a16:creationId xmlns:a16="http://schemas.microsoft.com/office/drawing/2014/main" id="{42780B75-4764-4B07-9DE4-D707430355CC}"/>
              </a:ext>
            </a:extLst>
          </p:cNvPr>
          <p:cNvSpPr/>
          <p:nvPr/>
        </p:nvSpPr>
        <p:spPr>
          <a:xfrm>
            <a:off x="539552" y="5331519"/>
            <a:ext cx="2880320" cy="1526481"/>
          </a:xfrm>
          <a:prstGeom prst="mathMinu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Еліктеу сөздер</a:t>
            </a:r>
            <a:endParaRPr lang="ru-KZ" dirty="0"/>
          </a:p>
        </p:txBody>
      </p:sp>
      <p:sp>
        <p:nvSpPr>
          <p:cNvPr id="12" name="Знак ''минус'' 11">
            <a:extLst>
              <a:ext uri="{FF2B5EF4-FFF2-40B4-BE49-F238E27FC236}">
                <a16:creationId xmlns:a16="http://schemas.microsoft.com/office/drawing/2014/main" id="{43F88C72-13E9-49AB-99C3-FA4AFE08165C}"/>
              </a:ext>
            </a:extLst>
          </p:cNvPr>
          <p:cNvSpPr/>
          <p:nvPr/>
        </p:nvSpPr>
        <p:spPr>
          <a:xfrm>
            <a:off x="523317" y="723101"/>
            <a:ext cx="2880320" cy="1526481"/>
          </a:xfrm>
          <a:prstGeom prst="mathMinu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Зат есім</a:t>
            </a:r>
            <a:endParaRPr lang="ru-KZ" dirty="0"/>
          </a:p>
        </p:txBody>
      </p:sp>
      <p:sp>
        <p:nvSpPr>
          <p:cNvPr id="13" name="Знак ''минус'' 12">
            <a:extLst>
              <a:ext uri="{FF2B5EF4-FFF2-40B4-BE49-F238E27FC236}">
                <a16:creationId xmlns:a16="http://schemas.microsoft.com/office/drawing/2014/main" id="{808475D2-8C1D-4791-B6F6-46749E0F2B4E}"/>
              </a:ext>
            </a:extLst>
          </p:cNvPr>
          <p:cNvSpPr/>
          <p:nvPr/>
        </p:nvSpPr>
        <p:spPr>
          <a:xfrm>
            <a:off x="4193292" y="3389466"/>
            <a:ext cx="4907209" cy="1526481"/>
          </a:xfrm>
          <a:prstGeom prst="mathMinu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Қашан? Қайда? Қанша? Қалай?</a:t>
            </a:r>
            <a:endParaRPr lang="ru-KZ" dirty="0"/>
          </a:p>
        </p:txBody>
      </p:sp>
      <p:sp>
        <p:nvSpPr>
          <p:cNvPr id="14" name="Знак ''минус'' 13">
            <a:extLst>
              <a:ext uri="{FF2B5EF4-FFF2-40B4-BE49-F238E27FC236}">
                <a16:creationId xmlns:a16="http://schemas.microsoft.com/office/drawing/2014/main" id="{F7994362-3307-4B5B-B53E-50DCA9D730E7}"/>
              </a:ext>
            </a:extLst>
          </p:cNvPr>
          <p:cNvSpPr/>
          <p:nvPr/>
        </p:nvSpPr>
        <p:spPr>
          <a:xfrm>
            <a:off x="4227185" y="1856430"/>
            <a:ext cx="3842228" cy="1382578"/>
          </a:xfrm>
          <a:prstGeom prst="mathMinu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dirty="0"/>
              <a:t>Қандай? Қай?</a:t>
            </a:r>
            <a:endParaRPr lang="ru-KZ" dirty="0"/>
          </a:p>
        </p:txBody>
      </p:sp>
      <p:sp>
        <p:nvSpPr>
          <p:cNvPr id="15" name="Знак ''минус'' 14">
            <a:extLst>
              <a:ext uri="{FF2B5EF4-FFF2-40B4-BE49-F238E27FC236}">
                <a16:creationId xmlns:a16="http://schemas.microsoft.com/office/drawing/2014/main" id="{DAAE1857-7F27-4EF1-A44C-BFDFA5A66A62}"/>
              </a:ext>
            </a:extLst>
          </p:cNvPr>
          <p:cNvSpPr/>
          <p:nvPr/>
        </p:nvSpPr>
        <p:spPr>
          <a:xfrm>
            <a:off x="4210950" y="1244243"/>
            <a:ext cx="3998580" cy="1526481"/>
          </a:xfrm>
          <a:prstGeom prst="mathMinu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Қанша? Неше? </a:t>
            </a:r>
            <a:r>
              <a:rPr lang="kk-KZ"/>
              <a:t>Нешінші?</a:t>
            </a:r>
            <a:endParaRPr lang="ru-KZ" dirty="0"/>
          </a:p>
        </p:txBody>
      </p:sp>
      <p:sp>
        <p:nvSpPr>
          <p:cNvPr id="16" name="Знак ''минус'' 15">
            <a:extLst>
              <a:ext uri="{FF2B5EF4-FFF2-40B4-BE49-F238E27FC236}">
                <a16:creationId xmlns:a16="http://schemas.microsoft.com/office/drawing/2014/main" id="{B0124371-CB14-43C7-8BEF-78404BFA2B8B}"/>
              </a:ext>
            </a:extLst>
          </p:cNvPr>
          <p:cNvSpPr/>
          <p:nvPr/>
        </p:nvSpPr>
        <p:spPr>
          <a:xfrm>
            <a:off x="4211960" y="811714"/>
            <a:ext cx="3857453" cy="1382578"/>
          </a:xfrm>
          <a:prstGeom prst="mathMinu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Кім? Не? Кімдер? Нелер?</a:t>
            </a:r>
            <a:endParaRPr lang="ru-KZ" dirty="0"/>
          </a:p>
        </p:txBody>
      </p:sp>
      <p:sp>
        <p:nvSpPr>
          <p:cNvPr id="17" name="Знак ''минус'' 16">
            <a:extLst>
              <a:ext uri="{FF2B5EF4-FFF2-40B4-BE49-F238E27FC236}">
                <a16:creationId xmlns:a16="http://schemas.microsoft.com/office/drawing/2014/main" id="{E6D1ED3F-4154-4A19-AE95-723A40F73328}"/>
              </a:ext>
            </a:extLst>
          </p:cNvPr>
          <p:cNvSpPr/>
          <p:nvPr/>
        </p:nvSpPr>
        <p:spPr>
          <a:xfrm>
            <a:off x="4414250" y="184946"/>
            <a:ext cx="2880320" cy="1526481"/>
          </a:xfrm>
          <a:prstGeom prst="mathMinus">
            <a:avLst/>
          </a:prstGeom>
          <a:solidFill>
            <a:srgbClr val="FFC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Сұрақтары</a:t>
            </a:r>
            <a:endParaRPr lang="ru-KZ" dirty="0"/>
          </a:p>
        </p:txBody>
      </p:sp>
      <p:sp>
        <p:nvSpPr>
          <p:cNvPr id="18" name="Знак ''минус'' 17">
            <a:extLst>
              <a:ext uri="{FF2B5EF4-FFF2-40B4-BE49-F238E27FC236}">
                <a16:creationId xmlns:a16="http://schemas.microsoft.com/office/drawing/2014/main" id="{5B80535B-B9B5-4389-9DE1-CBEC3C30EDFB}"/>
              </a:ext>
            </a:extLst>
          </p:cNvPr>
          <p:cNvSpPr/>
          <p:nvPr/>
        </p:nvSpPr>
        <p:spPr>
          <a:xfrm>
            <a:off x="522454" y="184947"/>
            <a:ext cx="2880320" cy="1526481"/>
          </a:xfrm>
          <a:prstGeom prst="mathMinus">
            <a:avLst/>
          </a:prstGeom>
          <a:solidFill>
            <a:srgbClr val="FFC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Сөз таптары</a:t>
            </a:r>
            <a:endParaRPr lang="ru-KZ" dirty="0"/>
          </a:p>
        </p:txBody>
      </p:sp>
      <p:sp>
        <p:nvSpPr>
          <p:cNvPr id="19" name="Знак ''минус'' 18">
            <a:extLst>
              <a:ext uri="{FF2B5EF4-FFF2-40B4-BE49-F238E27FC236}">
                <a16:creationId xmlns:a16="http://schemas.microsoft.com/office/drawing/2014/main" id="{66B55A76-4563-404C-89E7-9576CF82EBE2}"/>
              </a:ext>
            </a:extLst>
          </p:cNvPr>
          <p:cNvSpPr/>
          <p:nvPr/>
        </p:nvSpPr>
        <p:spPr>
          <a:xfrm>
            <a:off x="4210949" y="2873687"/>
            <a:ext cx="4609523" cy="1526481"/>
          </a:xfrm>
          <a:prstGeom prst="mathMinu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Кім? Не? Қанша ? Кімдер? Қай? </a:t>
            </a:r>
            <a:endParaRPr lang="ru-KZ" dirty="0"/>
          </a:p>
        </p:txBody>
      </p:sp>
      <p:sp>
        <p:nvSpPr>
          <p:cNvPr id="20" name="Знак ''минус'' 19">
            <a:extLst>
              <a:ext uri="{FF2B5EF4-FFF2-40B4-BE49-F238E27FC236}">
                <a16:creationId xmlns:a16="http://schemas.microsoft.com/office/drawing/2014/main" id="{E7E26D3F-FA80-4137-8BE2-1D3E5DEF19D4}"/>
              </a:ext>
            </a:extLst>
          </p:cNvPr>
          <p:cNvSpPr/>
          <p:nvPr/>
        </p:nvSpPr>
        <p:spPr>
          <a:xfrm>
            <a:off x="4226175" y="2323614"/>
            <a:ext cx="4162249" cy="1526481"/>
          </a:xfrm>
          <a:prstGeom prst="mathMinu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Не істеді? Не қылды? </a:t>
            </a:r>
            <a:r>
              <a:rPr lang="kk-KZ" dirty="0" err="1"/>
              <a:t>Қайтті</a:t>
            </a:r>
            <a:r>
              <a:rPr lang="kk-KZ" dirty="0"/>
              <a:t>?</a:t>
            </a:r>
            <a:endParaRPr lang="ru-KZ" dirty="0"/>
          </a:p>
        </p:txBody>
      </p:sp>
      <p:pic>
        <p:nvPicPr>
          <p:cNvPr id="21" name="Picture 2">
            <a:extLst>
              <a:ext uri="{FF2B5EF4-FFF2-40B4-BE49-F238E27FC236}">
                <a16:creationId xmlns:a16="http://schemas.microsoft.com/office/drawing/2014/main" id="{166572F5-A08C-47FF-9434-0E4EC47659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18" y="58190"/>
            <a:ext cx="865187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Адам баласы білмейтін үш нәрсе">
            <a:extLst>
              <a:ext uri="{FF2B5EF4-FFF2-40B4-BE49-F238E27FC236}">
                <a16:creationId xmlns:a16="http://schemas.microsoft.com/office/drawing/2014/main" id="{BE900DD0-3344-4068-9016-04DB915091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5710" y="4521045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321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C4C8B1B-99A7-4BC2-BE38-F33D22F7C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421" y="365888"/>
            <a:ext cx="8229600" cy="5937523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Кел</a:t>
            </a:r>
            <a:r>
              <a:rPr lang="ru-RU" sz="40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ойнайық</a:t>
            </a:r>
            <a:r>
              <a:rPr lang="ru-RU" sz="40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  <a:p>
            <a:pPr marL="0" indent="0" algn="ctr">
              <a:buNone/>
            </a:pPr>
            <a:endParaRPr lang="ru-RU" sz="40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0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Жылдам</a:t>
            </a:r>
            <a:r>
              <a:rPr lang="ru-RU" sz="400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жаз</a:t>
            </a:r>
            <a:r>
              <a:rPr lang="ru-RU" sz="40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1-минутта </a:t>
            </a:r>
            <a:r>
              <a:rPr lang="ru-RU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терезе</a:t>
            </a:r>
            <a:r>
              <a:rPr lang="ru-RU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сыртындағы</a:t>
            </a:r>
            <a:r>
              <a:rPr lang="ru-RU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табиғатқа</a:t>
            </a:r>
            <a:r>
              <a:rPr lang="ru-RU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marL="0" indent="0" algn="ctr">
              <a:buNone/>
            </a:pPr>
            <a:r>
              <a:rPr lang="ru-RU" sz="2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сөздерді</a:t>
            </a:r>
            <a:r>
              <a:rPr lang="ru-RU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жаз</a:t>
            </a:r>
            <a:r>
              <a:rPr lang="ru-RU" sz="28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dirty="0"/>
          </a:p>
        </p:txBody>
      </p:sp>
      <p:pic>
        <p:nvPicPr>
          <p:cNvPr id="3074" name="Picture 2" descr="201-ге дейінгі бейнелермен 50 түрлі сағат сағаттары Өмірдегі стильдер -  Сұлулық және сән - 2021">
            <a:extLst>
              <a:ext uri="{FF2B5EF4-FFF2-40B4-BE49-F238E27FC236}">
                <a16:creationId xmlns:a16="http://schemas.microsoft.com/office/drawing/2014/main" id="{13B4C36D-739D-439D-BB0C-3BF783874E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861048"/>
            <a:ext cx="2143125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БІЛІМ БЕРУ БАСҚАРМАСЫ БІЛІМ БЕРУДІ ДАМЫТУДЫҢ ИННОВАЦИЯЛЫҚ ОРТАЛЫҒЫ М">
            <a:extLst>
              <a:ext uri="{FF2B5EF4-FFF2-40B4-BE49-F238E27FC236}">
                <a16:creationId xmlns:a16="http://schemas.microsoft.com/office/drawing/2014/main" id="{B23DE861-5F91-4950-9F67-90F844D629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1249760" cy="1233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0430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3" name="Picture 6" descr="Изображение 7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63600" cy="74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483768" y="514844"/>
            <a:ext cx="49685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КЕРІ БАЙЛАНЫС</a:t>
            </a:r>
          </a:p>
          <a:p>
            <a:pPr algn="ctr"/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Изображение3">
            <a:extLst>
              <a:ext uri="{FF2B5EF4-FFF2-40B4-BE49-F238E27FC236}">
                <a16:creationId xmlns:a16="http://schemas.microsoft.com/office/drawing/2014/main" id="{870B515C-696E-4E24-86CA-DF9A0D6ADBAC}"/>
              </a:ext>
            </a:extLst>
          </p:cNvPr>
          <p:cNvPicPr>
            <a:extLst>
              <a:ext uri="smNativeData">
                <sm:smNativeData xmlns="" xmlns:lc="http://schemas.openxmlformats.org/drawingml/2006/lockedCanvas" xmlns:sm="smNativeData" val="SMDATA_18_rb7QuhMAAAAlAAAAEQAAAA0AAAAAAAAAAAAAAAAAAAAAAAAAAAAAAAAAAAAAAAAAAAEAAABQAAAAAAAAAAAA4D8AAAAAAADgPwAAAAAAAOA/AAAAAAAA4D8AAAAAAADgPwAAAAAAAOA/AAAAAAAA4D8AAAAAAADgPwAAAAAAAOA/AAAAAAAA4D8CAAAAjAAAAAAAAAAAAAAA////AAAAAAAAAAAAAAAAAAAAAAAAAAAAAAAAAAAAAAAAAAAAZAAAAAEAAABAAAAAAAAAAAAAAAAAAAAAAAAAAAAAAAAAAAAAAAAAAAAAAAAAAAAAAAAAAAAAAAAAAAAAAAAAAAAAAAAAAAAAAAAAAAAAAAAAAAAAAAAAAAAAAAAAAAAAFAAAADwAAAAAAAAAAAAAAAAAAAAUAAAAAQAAABQAAAAUAAAAFAAAAAEAAAAAAAAAZAAAAGQAAAAAAAAAZAAAAGQAAAAVAAAAYAAAAAAAAAAAAAAADwAAACADAAAAAAAAAAAAAAEAAACgMgAAVgcAAKr4//8BAAAAf39/AAEAAABkAAAAAAAAABQAAABAHwAAAAAAACYAAAAAAAAAwOD//wAAAAAmAAAAZAAAABYAAABMAAAAAAAAAAAAAAAEAAAAAAAAAAEAAAB/f38AAAAAACgAAAAoAAAAZAAAAGQAAAAAAAAAzMzMAAAAAABQAAAAUAAAAGQAAABkAAAAAAAAAAcAAAA4AAAAAAAAAAAAAAAAAAAA////AAAAAAAAAAAAAAAAAAAAAAAAAAAAAAAAAAAAAABkAAAAZAAAAAAAAAAjAAAABAAAAGQAAAAXAAAAFAAAACUIAADpBwAAJQgAAOkHAAAAAAAACQAAAAQAAAAAAAAADAAAABAAAAAAAAAAAAAAAAAAAAAA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hAAAAQAAAADwAAAABAAAAByAAAAAAAAACAAAAAAAAAAAAAAAAAAAAAAAAAAAAAAAAAAAAJQgAAOkHAAAAAAAAAAAAAAAAAAAoAAAACAAAAAEAAAABAAAAMAAAABQAAAAAAAAAAAD//wAAAQAAAP//AAABAA==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1475656" y="1124744"/>
            <a:ext cx="6696744" cy="4032448"/>
          </a:xfrm>
          <a:prstGeom prst="rect">
            <a:avLst/>
          </a:prstGeom>
          <a:noFill/>
          <a:ln w="12700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06049269"/>
      </p:ext>
    </p:extLst>
  </p:cSld>
  <p:clrMapOvr>
    <a:masterClrMapping/>
  </p:clrMapOvr>
  <p:transition>
    <p:wedg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329</Words>
  <Application>Microsoft Office PowerPoint</Application>
  <PresentationFormat>Экран (4:3)</PresentationFormat>
  <Paragraphs>69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Тема Office</vt:lpstr>
      <vt:lpstr> Сабақтың тақырыбы:    Сөз таптары Сабақтың мақсаты: Сөз таптарының сөйлемдегі қызметін және дереккөздерден ақпарат табасың, жаңа сөздің мағынасын анықтайсың.</vt:lpstr>
      <vt:lpstr>«Қысқы ойын»  Суретке қарап отырып  барлық заттардың атауын, қимылын, түсін жаз.</vt:lpstr>
      <vt:lpstr>Өзіңді тексер: </vt:lpstr>
      <vt:lpstr>Сөз таптарының атаулары мен сұрақтары арқылы топқа біріктіреді </vt:lpstr>
      <vt:lpstr>Презентация PowerPoint</vt:lpstr>
      <vt:lpstr>Жұмбақтың  шешуі</vt:lpstr>
      <vt:lpstr>Тірек сызба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Сабақтың тақырыбы:  Тұрақты сөз тіркестері Сабақтың мақсаты: Тұрақты сөз тіркестерді  ажыратып, олардың мағынасын түсінесің. </dc:title>
  <dc:creator>1</dc:creator>
  <cp:lastModifiedBy>1</cp:lastModifiedBy>
  <cp:revision>42</cp:revision>
  <dcterms:created xsi:type="dcterms:W3CDTF">2020-11-17T16:31:08Z</dcterms:created>
  <dcterms:modified xsi:type="dcterms:W3CDTF">2021-01-10T22:26:15Z</dcterms:modified>
</cp:coreProperties>
</file>