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9" r:id="rId2"/>
    <p:sldId id="295" r:id="rId3"/>
    <p:sldId id="319" r:id="rId4"/>
    <p:sldId id="314" r:id="rId5"/>
    <p:sldId id="312" r:id="rId6"/>
    <p:sldId id="320" r:id="rId7"/>
    <p:sldId id="316" r:id="rId8"/>
    <p:sldId id="317" r:id="rId9"/>
    <p:sldId id="311" r:id="rId10"/>
    <p:sldId id="290" r:id="rId11"/>
    <p:sldId id="306" r:id="rId12"/>
    <p:sldId id="31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02" y="-3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pPr/>
              <a:t>24.01.2021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24.01.2021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24.01.2021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24.01.2021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24.01.2021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pPr/>
              <a:t>24.01.2021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pPr/>
              <a:t>24.01.2021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pPr/>
              <a:t>24.01.2021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24.01.2021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24.01.2021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24.01.2021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24.01.2021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jpeg"/><Relationship Id="rId1" Type="http://schemas.openxmlformats.org/officeDocument/2006/relationships/slideLayout" Target="../slideLayouts/slideLayout6.xml"/><Relationship Id="rId6" Type="http://schemas.openxmlformats.org/officeDocument/2006/relationships/image" Target="../media/image9.jpeg"/><Relationship Id="rId5" Type="http://schemas.openxmlformats.org/officeDocument/2006/relationships/image" Target="../media/image11.jpeg"/><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4"/>
          <p:cNvSpPr txBox="1">
            <a:spLocks noChangeArrowheads="1"/>
          </p:cNvSpPr>
          <p:nvPr/>
        </p:nvSpPr>
        <p:spPr bwMode="auto">
          <a:xfrm>
            <a:off x="287338" y="1772816"/>
            <a:ext cx="8856662" cy="1077912"/>
          </a:xfrm>
          <a:prstGeom prst="rect">
            <a:avLst/>
          </a:prstGeom>
          <a:noFill/>
          <a:ln w="9525">
            <a:noFill/>
            <a:miter lim="800000"/>
            <a:headEnd/>
            <a:tailEnd/>
          </a:ln>
        </p:spPr>
        <p:txBody>
          <a:bodyPr>
            <a:spAutoFit/>
          </a:bodyPr>
          <a:lstStyle/>
          <a:p>
            <a:pPr algn="ctr" eaLnBrk="1" hangingPunct="1"/>
            <a:r>
              <a:rPr lang="kk-KZ" sz="3200" b="1" dirty="0">
                <a:solidFill>
                  <a:srgbClr val="002060"/>
                </a:solidFill>
                <a:latin typeface="Times New Roman" pitchFamily="18" charset="0"/>
                <a:cs typeface="Times New Roman" pitchFamily="18" charset="0"/>
              </a:rPr>
              <a:t>Сабақтың тақырыбы: </a:t>
            </a:r>
          </a:p>
          <a:p>
            <a:pPr algn="ctr" eaLnBrk="1" hangingPunct="1"/>
            <a:r>
              <a:rPr lang="kk-KZ" sz="3200" dirty="0" smtClean="0">
                <a:solidFill>
                  <a:srgbClr val="002060"/>
                </a:solidFill>
                <a:latin typeface="Times New Roman" pitchFamily="18" charset="0"/>
                <a:cs typeface="Times New Roman" pitchFamily="18" charset="0"/>
              </a:rPr>
              <a:t>Барыс септік</a:t>
            </a:r>
            <a:endParaRPr lang="ru-RU" sz="3200" dirty="0">
              <a:solidFill>
                <a:srgbClr val="002060"/>
              </a:solidFill>
              <a:latin typeface="Times New Roman" pitchFamily="18" charset="0"/>
              <a:cs typeface="Times New Roman" pitchFamily="18" charset="0"/>
            </a:endParaRPr>
          </a:p>
        </p:txBody>
      </p:sp>
      <p:pic>
        <p:nvPicPr>
          <p:cNvPr id="2051" name="Picture 6" descr="Изображение 717"/>
          <p:cNvPicPr>
            <a:picLocks noChangeAspect="1" noChangeArrowheads="1"/>
          </p:cNvPicPr>
          <p:nvPr/>
        </p:nvPicPr>
        <p:blipFill>
          <a:blip r:embed="rId2" cstate="print"/>
          <a:srcRect/>
          <a:stretch>
            <a:fillRect/>
          </a:stretch>
        </p:blipFill>
        <p:spPr bwMode="auto">
          <a:xfrm>
            <a:off x="323850" y="374650"/>
            <a:ext cx="1279525" cy="1326158"/>
          </a:xfrm>
          <a:prstGeom prst="rect">
            <a:avLst/>
          </a:prstGeom>
          <a:noFill/>
          <a:ln w="9525">
            <a:noFill/>
            <a:miter lim="800000"/>
            <a:headEnd/>
            <a:tailEnd/>
          </a:ln>
        </p:spPr>
      </p:pic>
      <p:sp>
        <p:nvSpPr>
          <p:cNvPr id="2052" name="Прямоугольник 4"/>
          <p:cNvSpPr>
            <a:spLocks noChangeArrowheads="1"/>
          </p:cNvSpPr>
          <p:nvPr/>
        </p:nvSpPr>
        <p:spPr bwMode="auto">
          <a:xfrm>
            <a:off x="2051720" y="404664"/>
            <a:ext cx="6624736" cy="954107"/>
          </a:xfrm>
          <a:prstGeom prst="rect">
            <a:avLst/>
          </a:prstGeom>
          <a:noFill/>
          <a:ln w="9525">
            <a:noFill/>
            <a:miter lim="800000"/>
            <a:headEnd/>
            <a:tailEnd/>
          </a:ln>
        </p:spPr>
        <p:txBody>
          <a:bodyPr wrap="square">
            <a:spAutoFit/>
          </a:bodyPr>
          <a:lstStyle/>
          <a:p>
            <a:pPr algn="ctr" eaLnBrk="1" hangingPunct="1"/>
            <a:r>
              <a:rPr lang="ru-RU" sz="2800" b="1" dirty="0" err="1">
                <a:solidFill>
                  <a:srgbClr val="002060"/>
                </a:solidFill>
                <a:latin typeface="Times New Roman" pitchFamily="18" charset="0"/>
                <a:cs typeface="Times New Roman" pitchFamily="18" charset="0"/>
              </a:rPr>
              <a:t>Қазақ тілі</a:t>
            </a:r>
            <a:r>
              <a:rPr lang="ru-RU" sz="2800" b="1" dirty="0">
                <a:solidFill>
                  <a:srgbClr val="002060"/>
                </a:solidFill>
                <a:latin typeface="Times New Roman" pitchFamily="18" charset="0"/>
                <a:cs typeface="Times New Roman" pitchFamily="18" charset="0"/>
              </a:rPr>
              <a:t> 4 </a:t>
            </a:r>
            <a:r>
              <a:rPr lang="ru-RU" sz="2800" b="1" err="1">
                <a:solidFill>
                  <a:srgbClr val="002060"/>
                </a:solidFill>
                <a:latin typeface="Times New Roman" pitchFamily="18" charset="0"/>
                <a:cs typeface="Times New Roman" pitchFamily="18" charset="0"/>
              </a:rPr>
              <a:t>сынып</a:t>
            </a:r>
            <a:r>
              <a:rPr lang="ru-RU" sz="2800" b="1">
                <a:solidFill>
                  <a:srgbClr val="002060"/>
                </a:solidFill>
                <a:latin typeface="Times New Roman" pitchFamily="18" charset="0"/>
                <a:cs typeface="Times New Roman" pitchFamily="18" charset="0"/>
              </a:rPr>
              <a:t> </a:t>
            </a:r>
            <a:br>
              <a:rPr lang="ru-RU" sz="2800" b="1">
                <a:solidFill>
                  <a:srgbClr val="002060"/>
                </a:solidFill>
                <a:latin typeface="Times New Roman" pitchFamily="18" charset="0"/>
                <a:cs typeface="Times New Roman" pitchFamily="18" charset="0"/>
              </a:rPr>
            </a:br>
            <a:r>
              <a:rPr lang="kk-KZ" sz="2800" b="1" smtClean="0">
                <a:solidFill>
                  <a:srgbClr val="002060"/>
                </a:solidFill>
                <a:latin typeface="Times New Roman" pitchFamily="18" charset="0"/>
                <a:cs typeface="Times New Roman" pitchFamily="18" charset="0"/>
              </a:rPr>
              <a:t>Апатты табиғи құбылыстар</a:t>
            </a:r>
            <a:endParaRPr lang="ru-RU" sz="2800" b="1" dirty="0">
              <a:solidFill>
                <a:srgbClr val="002060"/>
              </a:solidFill>
              <a:latin typeface="Times New Roman" pitchFamily="18" charset="0"/>
              <a:cs typeface="Times New Roman" pitchFamily="18" charset="0"/>
            </a:endParaRPr>
          </a:p>
        </p:txBody>
      </p:sp>
      <p:sp>
        <p:nvSpPr>
          <p:cNvPr id="6" name="Прямоугольник 5"/>
          <p:cNvSpPr/>
          <p:nvPr/>
        </p:nvSpPr>
        <p:spPr>
          <a:xfrm>
            <a:off x="251520" y="2924944"/>
            <a:ext cx="8496944" cy="3108543"/>
          </a:xfrm>
          <a:prstGeom prst="rect">
            <a:avLst/>
          </a:prstGeom>
        </p:spPr>
        <p:txBody>
          <a:bodyPr wrap="square">
            <a:spAutoFit/>
          </a:bodyPr>
          <a:lstStyle/>
          <a:p>
            <a:r>
              <a:rPr lang="kk-KZ" sz="2800" smtClean="0">
                <a:solidFill>
                  <a:srgbClr val="002060"/>
                </a:solidFill>
                <a:latin typeface="Times New Roman" pitchFamily="18" charset="0"/>
                <a:cs typeface="Times New Roman" pitchFamily="18" charset="0"/>
              </a:rPr>
              <a:t>Бүгінгі сабақта:</a:t>
            </a:r>
          </a:p>
          <a:p>
            <a:endParaRPr lang="kk-KZ" sz="2800" smtClean="0">
              <a:solidFill>
                <a:srgbClr val="002060"/>
              </a:solidFill>
              <a:latin typeface="Times New Roman" pitchFamily="18" charset="0"/>
              <a:cs typeface="Times New Roman" pitchFamily="18" charset="0"/>
            </a:endParaRPr>
          </a:p>
          <a:p>
            <a:pPr>
              <a:buFont typeface="Wingdings" pitchFamily="2" charset="2"/>
              <a:buChar char="Ø"/>
            </a:pPr>
            <a:r>
              <a:rPr lang="kk-KZ" sz="2800" smtClean="0">
                <a:solidFill>
                  <a:srgbClr val="002060"/>
                </a:solidFill>
                <a:latin typeface="Times New Roman" pitchFamily="18" charset="0"/>
                <a:cs typeface="Times New Roman" pitchFamily="18" charset="0"/>
              </a:rPr>
              <a:t>Мәтіндерді салыстырып, түрлерін ажыратасың;</a:t>
            </a:r>
          </a:p>
          <a:p>
            <a:pPr>
              <a:buFont typeface="Wingdings" pitchFamily="2" charset="2"/>
              <a:buChar char="Ø"/>
            </a:pPr>
            <a:endParaRPr lang="kk-KZ" sz="2800" smtClean="0">
              <a:solidFill>
                <a:srgbClr val="002060"/>
              </a:solidFill>
              <a:latin typeface="Times New Roman" pitchFamily="18" charset="0"/>
              <a:cs typeface="Times New Roman" pitchFamily="18" charset="0"/>
            </a:endParaRPr>
          </a:p>
          <a:p>
            <a:pPr>
              <a:buFont typeface="Wingdings" pitchFamily="2" charset="2"/>
              <a:buChar char="Ø"/>
            </a:pPr>
            <a:r>
              <a:rPr lang="kk-KZ" sz="2800" smtClean="0">
                <a:solidFill>
                  <a:srgbClr val="002060"/>
                </a:solidFill>
                <a:latin typeface="Times New Roman" pitchFamily="18" charset="0"/>
                <a:ea typeface="Calibri" pitchFamily="34" charset="0"/>
                <a:cs typeface="Times New Roman" pitchFamily="18" charset="0"/>
              </a:rPr>
              <a:t>Сөйлемдерден барыс септіктегі сөздерді табасың;</a:t>
            </a:r>
          </a:p>
          <a:p>
            <a:endParaRPr lang="kk-KZ" sz="2800" smtClean="0">
              <a:solidFill>
                <a:srgbClr val="002060"/>
              </a:solidFill>
              <a:latin typeface="Times New Roman" pitchFamily="18" charset="0"/>
              <a:ea typeface="Calibri" pitchFamily="34" charset="0"/>
              <a:cs typeface="Times New Roman" pitchFamily="18" charset="0"/>
            </a:endParaRPr>
          </a:p>
          <a:p>
            <a:pPr>
              <a:buFont typeface="Wingdings" pitchFamily="2" charset="2"/>
              <a:buChar char="Ø"/>
            </a:pPr>
            <a:r>
              <a:rPr lang="kk-KZ" sz="2800" smtClean="0">
                <a:solidFill>
                  <a:srgbClr val="002060"/>
                </a:solidFill>
                <a:latin typeface="Times New Roman" pitchFamily="18" charset="0"/>
                <a:ea typeface="Calibri" pitchFamily="34" charset="0"/>
                <a:cs typeface="Times New Roman" pitchFamily="18" charset="0"/>
              </a:rPr>
              <a:t> Барыс септік жалғауларын білетін боласың; </a:t>
            </a:r>
            <a:endParaRPr lang="kk-KZ" sz="2800" dirty="0">
              <a:solidFill>
                <a:srgbClr val="002060"/>
              </a:solidFill>
              <a:latin typeface="Times New Roman" pitchFamily="18" charset="0"/>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CC4C8B1B-99A7-4BC2-BE38-F33D22F7CE6D}"/>
              </a:ext>
            </a:extLst>
          </p:cNvPr>
          <p:cNvSpPr>
            <a:spLocks noGrp="1"/>
          </p:cNvSpPr>
          <p:nvPr>
            <p:ph idx="1"/>
          </p:nvPr>
        </p:nvSpPr>
        <p:spPr>
          <a:xfrm>
            <a:off x="425227" y="71225"/>
            <a:ext cx="8229600" cy="5937523"/>
          </a:xfrm>
        </p:spPr>
        <p:txBody>
          <a:bodyPr/>
          <a:lstStyle/>
          <a:p>
            <a:pPr marL="0" indent="0" algn="ctr">
              <a:buNone/>
            </a:pPr>
            <a:endParaRPr lang="ru-RU" sz="4000" b="1" smtClean="0">
              <a:solidFill>
                <a:srgbClr val="7030A0"/>
              </a:solidFill>
              <a:effectLst/>
              <a:latin typeface="Times New Roman" panose="02020603050405020304" pitchFamily="18" charset="0"/>
              <a:cs typeface="Times New Roman" panose="02020603050405020304" pitchFamily="18" charset="0"/>
            </a:endParaRPr>
          </a:p>
          <a:p>
            <a:pPr marL="0" indent="0" algn="ctr">
              <a:buNone/>
            </a:pPr>
            <a:r>
              <a:rPr lang="ru-RU" sz="4000" b="1" smtClean="0">
                <a:solidFill>
                  <a:srgbClr val="7030A0"/>
                </a:solidFill>
                <a:effectLst/>
                <a:latin typeface="Times New Roman" panose="02020603050405020304" pitchFamily="18" charset="0"/>
                <a:cs typeface="Times New Roman" panose="02020603050405020304" pitchFamily="18" charset="0"/>
              </a:rPr>
              <a:t>«</a:t>
            </a:r>
            <a:r>
              <a:rPr lang="ru-RU" sz="4000" dirty="0" err="1" smtClean="0">
                <a:solidFill>
                  <a:srgbClr val="7030A0"/>
                </a:solidFill>
                <a:effectLst/>
                <a:latin typeface="Times New Roman" panose="02020603050405020304" pitchFamily="18" charset="0"/>
                <a:cs typeface="Times New Roman" panose="02020603050405020304" pitchFamily="18" charset="0"/>
              </a:rPr>
              <a:t>Кім</a:t>
            </a:r>
            <a:r>
              <a:rPr lang="ru-RU" sz="4000" dirty="0" smtClean="0">
                <a:solidFill>
                  <a:srgbClr val="7030A0"/>
                </a:solidFill>
                <a:effectLst/>
                <a:latin typeface="Times New Roman" panose="02020603050405020304" pitchFamily="18" charset="0"/>
                <a:cs typeface="Times New Roman" panose="02020603050405020304" pitchFamily="18" charset="0"/>
              </a:rPr>
              <a:t> </a:t>
            </a:r>
            <a:r>
              <a:rPr lang="ru-RU" sz="4000" dirty="0" err="1" smtClean="0">
                <a:solidFill>
                  <a:srgbClr val="7030A0"/>
                </a:solidFill>
                <a:effectLst/>
                <a:latin typeface="Times New Roman" panose="02020603050405020304" pitchFamily="18" charset="0"/>
                <a:cs typeface="Times New Roman" panose="02020603050405020304" pitchFamily="18" charset="0"/>
              </a:rPr>
              <a:t>жылдам</a:t>
            </a:r>
            <a:r>
              <a:rPr lang="ru-RU" sz="4000" dirty="0" smtClean="0">
                <a:solidFill>
                  <a:srgbClr val="7030A0"/>
                </a:solidFill>
                <a:effectLst/>
                <a:latin typeface="Times New Roman" panose="02020603050405020304" pitchFamily="18" charset="0"/>
                <a:cs typeface="Times New Roman" panose="02020603050405020304" pitchFamily="18" charset="0"/>
              </a:rPr>
              <a:t>?</a:t>
            </a:r>
            <a:r>
              <a:rPr lang="ru-RU" sz="4000" b="1" dirty="0" smtClean="0">
                <a:solidFill>
                  <a:srgbClr val="7030A0"/>
                </a:solidFill>
                <a:effectLst/>
                <a:latin typeface="Times New Roman" panose="02020603050405020304" pitchFamily="18" charset="0"/>
                <a:cs typeface="Times New Roman" panose="02020603050405020304" pitchFamily="18" charset="0"/>
              </a:rPr>
              <a:t>»</a:t>
            </a:r>
            <a:endParaRPr lang="ru-RU" sz="4000" dirty="0">
              <a:latin typeface="Times New Roman" panose="02020603050405020304" pitchFamily="18" charset="0"/>
              <a:cs typeface="Times New Roman" panose="02020603050405020304" pitchFamily="18" charset="0"/>
            </a:endParaRPr>
          </a:p>
          <a:p>
            <a:pPr marL="0" indent="0">
              <a:buNone/>
            </a:pPr>
            <a:r>
              <a:rPr lang="ru-RU" sz="2800" dirty="0">
                <a:solidFill>
                  <a:srgbClr val="0070C0"/>
                </a:solidFill>
                <a:effectLst/>
                <a:latin typeface="Times New Roman" panose="02020603050405020304" pitchFamily="18" charset="0"/>
                <a:cs typeface="Times New Roman" panose="02020603050405020304" pitchFamily="18" charset="0"/>
              </a:rPr>
              <a:t> </a:t>
            </a:r>
            <a:r>
              <a:rPr lang="ru-RU" sz="2000" dirty="0">
                <a:solidFill>
                  <a:srgbClr val="0070C0"/>
                </a:solidFill>
                <a:effectLst/>
                <a:latin typeface="Times New Roman" panose="02020603050405020304" pitchFamily="18" charset="0"/>
                <a:cs typeface="Times New Roman" panose="02020603050405020304" pitchFamily="18" charset="0"/>
              </a:rPr>
              <a:t>1-минутта </a:t>
            </a:r>
            <a:r>
              <a:rPr lang="ru-RU" sz="2000" dirty="0" err="1" smtClean="0">
                <a:solidFill>
                  <a:srgbClr val="0070C0"/>
                </a:solidFill>
                <a:latin typeface="Times New Roman" panose="02020603050405020304" pitchFamily="18" charset="0"/>
                <a:cs typeface="Times New Roman" panose="02020603050405020304" pitchFamily="18" charset="0"/>
              </a:rPr>
              <a:t>жаз</a:t>
            </a:r>
            <a:endParaRPr lang="ru-RU" sz="2000" dirty="0">
              <a:solidFill>
                <a:srgbClr val="0070C0"/>
              </a:solidFill>
              <a:effectLst/>
              <a:latin typeface="Times New Roman" panose="02020603050405020304" pitchFamily="18" charset="0"/>
              <a:cs typeface="Times New Roman" panose="02020603050405020304" pitchFamily="18" charset="0"/>
            </a:endParaRPr>
          </a:p>
          <a:p>
            <a:pPr marL="0" indent="0">
              <a:buNone/>
            </a:pPr>
            <a:r>
              <a:rPr lang="ru-RU" sz="2000" dirty="0">
                <a:solidFill>
                  <a:srgbClr val="0070C0"/>
                </a:solidFill>
                <a:latin typeface="Times New Roman" panose="02020603050405020304" pitchFamily="18" charset="0"/>
                <a:cs typeface="Times New Roman" panose="02020603050405020304" pitchFamily="18" charset="0"/>
              </a:rPr>
              <a:t>  </a:t>
            </a:r>
          </a:p>
        </p:txBody>
      </p:sp>
      <p:graphicFrame>
        <p:nvGraphicFramePr>
          <p:cNvPr id="5" name="Таблица 4">
            <a:extLst>
              <a:ext uri="{FF2B5EF4-FFF2-40B4-BE49-F238E27FC236}">
                <a16:creationId xmlns="" xmlns:a16="http://schemas.microsoft.com/office/drawing/2014/main" id="{90FE7D6F-C42C-4430-9315-CAB81CC152C0}"/>
              </a:ext>
            </a:extLst>
          </p:cNvPr>
          <p:cNvGraphicFramePr>
            <a:graphicFrameLocks noGrp="1"/>
          </p:cNvGraphicFramePr>
          <p:nvPr>
            <p:extLst>
              <p:ext uri="{D42A27DB-BD31-4B8C-83A1-F6EECF244321}">
                <p14:modId xmlns="" xmlns:p14="http://schemas.microsoft.com/office/powerpoint/2010/main" val="1428571021"/>
              </p:ext>
            </p:extLst>
          </p:nvPr>
        </p:nvGraphicFramePr>
        <p:xfrm>
          <a:off x="661939" y="2060848"/>
          <a:ext cx="7992888" cy="3732098"/>
        </p:xfrm>
        <a:graphic>
          <a:graphicData uri="http://schemas.openxmlformats.org/drawingml/2006/table">
            <a:tbl>
              <a:tblPr firstRow="1" bandRow="1">
                <a:tableStyleId>{5940675A-B579-460E-94D1-54222C63F5DA}</a:tableStyleId>
              </a:tblPr>
              <a:tblGrid>
                <a:gridCol w="1998222">
                  <a:extLst>
                    <a:ext uri="{9D8B030D-6E8A-4147-A177-3AD203B41FA5}">
                      <a16:colId xmlns="" xmlns:a16="http://schemas.microsoft.com/office/drawing/2014/main" val="490947374"/>
                    </a:ext>
                  </a:extLst>
                </a:gridCol>
                <a:gridCol w="1998222">
                  <a:extLst>
                    <a:ext uri="{9D8B030D-6E8A-4147-A177-3AD203B41FA5}">
                      <a16:colId xmlns="" xmlns:a16="http://schemas.microsoft.com/office/drawing/2014/main" val="675591809"/>
                    </a:ext>
                  </a:extLst>
                </a:gridCol>
                <a:gridCol w="1998222">
                  <a:extLst>
                    <a:ext uri="{9D8B030D-6E8A-4147-A177-3AD203B41FA5}">
                      <a16:colId xmlns="" xmlns:a16="http://schemas.microsoft.com/office/drawing/2014/main" val="4088871524"/>
                    </a:ext>
                  </a:extLst>
                </a:gridCol>
                <a:gridCol w="1998222">
                  <a:extLst>
                    <a:ext uri="{9D8B030D-6E8A-4147-A177-3AD203B41FA5}">
                      <a16:colId xmlns="" xmlns:a16="http://schemas.microsoft.com/office/drawing/2014/main" val="888032965"/>
                    </a:ext>
                  </a:extLst>
                </a:gridCol>
              </a:tblGrid>
              <a:tr h="988898">
                <a:tc>
                  <a:txBody>
                    <a:bodyPr/>
                    <a:lstStyle/>
                    <a:p>
                      <a:endParaRPr lang="x-none" sz="2800" b="1" dirty="0">
                        <a:solidFill>
                          <a:srgbClr val="0070C0"/>
                        </a:solidFill>
                        <a:latin typeface="Times New Roman" panose="02020603050405020304" pitchFamily="18" charset="0"/>
                        <a:cs typeface="Times New Roman" panose="02020603050405020304" pitchFamily="18" charset="0"/>
                      </a:endParaRPr>
                    </a:p>
                  </a:txBody>
                  <a:tcPr/>
                </a:tc>
                <a:tc>
                  <a:txBody>
                    <a:bodyPr/>
                    <a:lstStyle/>
                    <a:p>
                      <a:r>
                        <a:rPr lang="kk-KZ" sz="2800" b="1" dirty="0" smtClean="0">
                          <a:solidFill>
                            <a:srgbClr val="0070C0"/>
                          </a:solidFill>
                          <a:latin typeface="Times New Roman" panose="02020603050405020304" pitchFamily="18" charset="0"/>
                          <a:cs typeface="Times New Roman" panose="02020603050405020304" pitchFamily="18" charset="0"/>
                        </a:rPr>
                        <a:t>Атау</a:t>
                      </a:r>
                      <a:endParaRPr lang="x-none" sz="2800" b="1" dirty="0">
                        <a:solidFill>
                          <a:srgbClr val="0070C0"/>
                        </a:solidFill>
                        <a:latin typeface="Times New Roman" panose="02020603050405020304" pitchFamily="18" charset="0"/>
                        <a:cs typeface="Times New Roman" panose="02020603050405020304" pitchFamily="18" charset="0"/>
                      </a:endParaRPr>
                    </a:p>
                  </a:txBody>
                  <a:tcPr/>
                </a:tc>
                <a:tc>
                  <a:txBody>
                    <a:bodyPr/>
                    <a:lstStyle/>
                    <a:p>
                      <a:r>
                        <a:rPr lang="kk-KZ" sz="2800" b="1" dirty="0" smtClean="0">
                          <a:solidFill>
                            <a:srgbClr val="0070C0"/>
                          </a:solidFill>
                          <a:latin typeface="Times New Roman" panose="02020603050405020304" pitchFamily="18" charset="0"/>
                          <a:cs typeface="Times New Roman" panose="02020603050405020304" pitchFamily="18" charset="0"/>
                        </a:rPr>
                        <a:t>Ілік</a:t>
                      </a:r>
                      <a:endParaRPr lang="x-none" sz="2800" b="1" dirty="0">
                        <a:solidFill>
                          <a:srgbClr val="0070C0"/>
                        </a:solidFill>
                        <a:latin typeface="Times New Roman" panose="02020603050405020304" pitchFamily="18" charset="0"/>
                        <a:cs typeface="Times New Roman" panose="02020603050405020304" pitchFamily="18" charset="0"/>
                      </a:endParaRPr>
                    </a:p>
                  </a:txBody>
                  <a:tcPr/>
                </a:tc>
                <a:tc>
                  <a:txBody>
                    <a:bodyPr/>
                    <a:lstStyle/>
                    <a:p>
                      <a:r>
                        <a:rPr lang="kk-KZ" sz="2800" b="1" dirty="0" smtClean="0">
                          <a:solidFill>
                            <a:srgbClr val="0070C0"/>
                          </a:solidFill>
                          <a:latin typeface="Times New Roman" panose="02020603050405020304" pitchFamily="18" charset="0"/>
                          <a:cs typeface="Times New Roman" panose="02020603050405020304" pitchFamily="18" charset="0"/>
                        </a:rPr>
                        <a:t>Барыс</a:t>
                      </a:r>
                      <a:endParaRPr lang="x-none" sz="2800" b="1" dirty="0">
                        <a:solidFill>
                          <a:srgbClr val="0070C0"/>
                        </a:solidFill>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813439104"/>
                  </a:ext>
                </a:extLst>
              </a:tr>
              <a:tr h="707741">
                <a:tc>
                  <a:txBody>
                    <a:bodyPr/>
                    <a:lstStyle/>
                    <a:p>
                      <a:endParaRPr lang="x-none" dirty="0"/>
                    </a:p>
                  </a:txBody>
                  <a:tcPr/>
                </a:tc>
                <a:tc>
                  <a:txBody>
                    <a:bodyPr/>
                    <a:lstStyle/>
                    <a:p>
                      <a:endParaRPr lang="x-none" dirty="0"/>
                    </a:p>
                  </a:txBody>
                  <a:tcPr/>
                </a:tc>
                <a:tc>
                  <a:txBody>
                    <a:bodyPr/>
                    <a:lstStyle/>
                    <a:p>
                      <a:endParaRPr lang="kk-KZ" dirty="0"/>
                    </a:p>
                    <a:p>
                      <a:endParaRPr lang="kk-KZ" dirty="0"/>
                    </a:p>
                    <a:p>
                      <a:endParaRPr lang="x-none" dirty="0"/>
                    </a:p>
                  </a:txBody>
                  <a:tcPr/>
                </a:tc>
                <a:tc>
                  <a:txBody>
                    <a:bodyPr/>
                    <a:lstStyle/>
                    <a:p>
                      <a:endParaRPr lang="x-none" dirty="0"/>
                    </a:p>
                  </a:txBody>
                  <a:tcPr/>
                </a:tc>
                <a:extLst>
                  <a:ext uri="{0D108BD9-81ED-4DB2-BD59-A6C34878D82A}">
                    <a16:rowId xmlns="" xmlns:a16="http://schemas.microsoft.com/office/drawing/2014/main" val="2818383402"/>
                  </a:ext>
                </a:extLst>
              </a:tr>
              <a:tr h="707741">
                <a:tc>
                  <a:txBody>
                    <a:bodyPr/>
                    <a:lstStyle/>
                    <a:p>
                      <a:endParaRPr lang="x-none" dirty="0"/>
                    </a:p>
                  </a:txBody>
                  <a:tcPr/>
                </a:tc>
                <a:tc>
                  <a:txBody>
                    <a:bodyPr/>
                    <a:lstStyle/>
                    <a:p>
                      <a:endParaRPr lang="kk-KZ"/>
                    </a:p>
                    <a:p>
                      <a:endParaRPr lang="kk-KZ"/>
                    </a:p>
                    <a:p>
                      <a:endParaRPr lang="kk-KZ" dirty="0"/>
                    </a:p>
                  </a:txBody>
                  <a:tcPr/>
                </a:tc>
                <a:tc>
                  <a:txBody>
                    <a:bodyPr/>
                    <a:lstStyle/>
                    <a:p>
                      <a:endParaRPr lang="x-none" dirty="0"/>
                    </a:p>
                  </a:txBody>
                  <a:tcPr/>
                </a:tc>
                <a:tc>
                  <a:txBody>
                    <a:bodyPr/>
                    <a:lstStyle/>
                    <a:p>
                      <a:endParaRPr lang="x-none" dirty="0"/>
                    </a:p>
                  </a:txBody>
                  <a:tcPr/>
                </a:tc>
                <a:extLst>
                  <a:ext uri="{0D108BD9-81ED-4DB2-BD59-A6C34878D82A}">
                    <a16:rowId xmlns="" xmlns:a16="http://schemas.microsoft.com/office/drawing/2014/main" val="755768334"/>
                  </a:ext>
                </a:extLst>
              </a:tr>
              <a:tr h="707741">
                <a:tc>
                  <a:txBody>
                    <a:bodyPr/>
                    <a:lstStyle/>
                    <a:p>
                      <a:endParaRPr lang="x-none" dirty="0"/>
                    </a:p>
                  </a:txBody>
                  <a:tcPr/>
                </a:tc>
                <a:tc>
                  <a:txBody>
                    <a:bodyPr/>
                    <a:lstStyle/>
                    <a:p>
                      <a:endParaRPr lang="kk-KZ" dirty="0"/>
                    </a:p>
                    <a:p>
                      <a:endParaRPr lang="kk-KZ" dirty="0"/>
                    </a:p>
                    <a:p>
                      <a:endParaRPr lang="x-none" dirty="0"/>
                    </a:p>
                  </a:txBody>
                  <a:tcPr/>
                </a:tc>
                <a:tc>
                  <a:txBody>
                    <a:bodyPr/>
                    <a:lstStyle/>
                    <a:p>
                      <a:endParaRPr lang="x-none" dirty="0"/>
                    </a:p>
                  </a:txBody>
                  <a:tcPr/>
                </a:tc>
                <a:tc>
                  <a:txBody>
                    <a:bodyPr/>
                    <a:lstStyle/>
                    <a:p>
                      <a:endParaRPr lang="x-none" dirty="0"/>
                    </a:p>
                  </a:txBody>
                  <a:tcPr/>
                </a:tc>
                <a:extLst>
                  <a:ext uri="{0D108BD9-81ED-4DB2-BD59-A6C34878D82A}">
                    <a16:rowId xmlns="" xmlns:a16="http://schemas.microsoft.com/office/drawing/2014/main" val="3909630254"/>
                  </a:ext>
                </a:extLst>
              </a:tr>
            </a:tbl>
          </a:graphicData>
        </a:graphic>
      </p:graphicFrame>
      <p:pic>
        <p:nvPicPr>
          <p:cNvPr id="30" name="Picture 2" descr="Жануарлар қайда тұрады - дошкольное образование, уроки">
            <a:extLst>
              <a:ext uri="{FF2B5EF4-FFF2-40B4-BE49-F238E27FC236}">
                <a16:creationId xmlns="" xmlns:a16="http://schemas.microsoft.com/office/drawing/2014/main" id="{2D7BF535-6232-47B8-9233-E37046044CBA}"/>
              </a:ext>
            </a:extLst>
          </p:cNvPr>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l="51153" t="50266" r="2985" b="25943"/>
          <a:stretch/>
        </p:blipFill>
        <p:spPr bwMode="auto">
          <a:xfrm>
            <a:off x="721100" y="5033629"/>
            <a:ext cx="1738536" cy="731552"/>
          </a:xfrm>
          <a:prstGeom prst="rect">
            <a:avLst/>
          </a:prstGeom>
          <a:noFill/>
          <a:extLst>
            <a:ext uri="{909E8E84-426E-40DD-AFC4-6F175D3DCCD1}">
              <a14:hiddenFill xmlns="" xmlns:a14="http://schemas.microsoft.com/office/drawing/2010/main">
                <a:solidFill>
                  <a:srgbClr val="FFFFFF"/>
                </a:solidFill>
              </a14:hiddenFill>
            </a:ext>
          </a:extLst>
        </p:spPr>
      </p:pic>
      <p:pic>
        <p:nvPicPr>
          <p:cNvPr id="1026" name="Picture 2" descr="C:\Users\Максат\Downloads\miks-60.jpg"/>
          <p:cNvPicPr>
            <a:picLocks noChangeAspect="1" noChangeArrowheads="1"/>
          </p:cNvPicPr>
          <p:nvPr/>
        </p:nvPicPr>
        <p:blipFill>
          <a:blip r:embed="rId3" cstate="print"/>
          <a:srcRect/>
          <a:stretch>
            <a:fillRect/>
          </a:stretch>
        </p:blipFill>
        <p:spPr bwMode="auto">
          <a:xfrm>
            <a:off x="899592" y="3068960"/>
            <a:ext cx="1484784" cy="792088"/>
          </a:xfrm>
          <a:prstGeom prst="rect">
            <a:avLst/>
          </a:prstGeom>
          <a:noFill/>
        </p:spPr>
      </p:pic>
      <p:pic>
        <p:nvPicPr>
          <p:cNvPr id="1027" name="Picture 3" descr="C:\Users\Максат\Downloads\Z18GLbk-3.jpg"/>
          <p:cNvPicPr>
            <a:picLocks noChangeAspect="1" noChangeArrowheads="1"/>
          </p:cNvPicPr>
          <p:nvPr/>
        </p:nvPicPr>
        <p:blipFill>
          <a:blip r:embed="rId4" cstate="print"/>
          <a:srcRect/>
          <a:stretch>
            <a:fillRect/>
          </a:stretch>
        </p:blipFill>
        <p:spPr bwMode="auto">
          <a:xfrm>
            <a:off x="899592" y="4149080"/>
            <a:ext cx="1547664" cy="720080"/>
          </a:xfrm>
          <a:prstGeom prst="rect">
            <a:avLst/>
          </a:prstGeom>
          <a:noFill/>
        </p:spPr>
      </p:pic>
    </p:spTree>
    <p:extLst>
      <p:ext uri="{BB962C8B-B14F-4D97-AF65-F5344CB8AC3E}">
        <p14:creationId xmlns="" xmlns:p14="http://schemas.microsoft.com/office/powerpoint/2010/main" val="2610430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6">
            <a:extLst>
              <a:ext uri="{FF2B5EF4-FFF2-40B4-BE49-F238E27FC236}">
                <a16:creationId xmlns="" xmlns:a16="http://schemas.microsoft.com/office/drawing/2014/main" id="{DA59FE91-441C-48B4-AC4F-284960036208}"/>
              </a:ext>
            </a:extLst>
          </p:cNvPr>
          <p:cNvGraphicFramePr>
            <a:graphicFrameLocks noGrp="1"/>
          </p:cNvGraphicFramePr>
          <p:nvPr>
            <p:extLst>
              <p:ext uri="{D42A27DB-BD31-4B8C-83A1-F6EECF244321}">
                <p14:modId xmlns="" xmlns:p14="http://schemas.microsoft.com/office/powerpoint/2010/main" val="3078181155"/>
              </p:ext>
            </p:extLst>
          </p:nvPr>
        </p:nvGraphicFramePr>
        <p:xfrm>
          <a:off x="688578" y="1628326"/>
          <a:ext cx="7992888" cy="3808944"/>
        </p:xfrm>
        <a:graphic>
          <a:graphicData uri="http://schemas.openxmlformats.org/drawingml/2006/table">
            <a:tbl>
              <a:tblPr firstRow="1" bandRow="1">
                <a:tableStyleId>{5940675A-B579-460E-94D1-54222C63F5DA}</a:tableStyleId>
              </a:tblPr>
              <a:tblGrid>
                <a:gridCol w="1998222">
                  <a:extLst>
                    <a:ext uri="{9D8B030D-6E8A-4147-A177-3AD203B41FA5}">
                      <a16:colId xmlns="" xmlns:a16="http://schemas.microsoft.com/office/drawing/2014/main" val="2208237933"/>
                    </a:ext>
                  </a:extLst>
                </a:gridCol>
                <a:gridCol w="1998222">
                  <a:extLst>
                    <a:ext uri="{9D8B030D-6E8A-4147-A177-3AD203B41FA5}">
                      <a16:colId xmlns="" xmlns:a16="http://schemas.microsoft.com/office/drawing/2014/main" val="3696318978"/>
                    </a:ext>
                  </a:extLst>
                </a:gridCol>
                <a:gridCol w="1998222">
                  <a:extLst>
                    <a:ext uri="{9D8B030D-6E8A-4147-A177-3AD203B41FA5}">
                      <a16:colId xmlns="" xmlns:a16="http://schemas.microsoft.com/office/drawing/2014/main" val="4217123219"/>
                    </a:ext>
                  </a:extLst>
                </a:gridCol>
                <a:gridCol w="1998222">
                  <a:extLst>
                    <a:ext uri="{9D8B030D-6E8A-4147-A177-3AD203B41FA5}">
                      <a16:colId xmlns="" xmlns:a16="http://schemas.microsoft.com/office/drawing/2014/main" val="2058528914"/>
                    </a:ext>
                  </a:extLst>
                </a:gridCol>
              </a:tblGrid>
              <a:tr h="720554">
                <a:tc>
                  <a:txBody>
                    <a:bodyPr/>
                    <a:lstStyle/>
                    <a:p>
                      <a:pPr algn="ctr"/>
                      <a:endParaRPr lang="x-none" sz="2800" b="1" dirty="0">
                        <a:solidFill>
                          <a:srgbClr val="0070C0"/>
                        </a:solidFill>
                        <a:latin typeface="Times New Roman" panose="02020603050405020304" pitchFamily="18" charset="0"/>
                        <a:cs typeface="Times New Roman" panose="02020603050405020304" pitchFamily="18" charset="0"/>
                      </a:endParaRPr>
                    </a:p>
                  </a:txBody>
                  <a:tcPr/>
                </a:tc>
                <a:tc>
                  <a:txBody>
                    <a:bodyPr/>
                    <a:lstStyle/>
                    <a:p>
                      <a:pPr algn="ctr"/>
                      <a:r>
                        <a:rPr lang="kk-KZ" sz="2800" b="1" dirty="0" smtClean="0">
                          <a:solidFill>
                            <a:srgbClr val="0070C0"/>
                          </a:solidFill>
                          <a:latin typeface="Times New Roman" panose="02020603050405020304" pitchFamily="18" charset="0"/>
                          <a:cs typeface="Times New Roman" panose="02020603050405020304" pitchFamily="18" charset="0"/>
                        </a:rPr>
                        <a:t>Атау</a:t>
                      </a:r>
                      <a:endParaRPr lang="x-none" sz="2800" b="1" dirty="0">
                        <a:solidFill>
                          <a:srgbClr val="0070C0"/>
                        </a:solidFill>
                        <a:latin typeface="Times New Roman" panose="02020603050405020304" pitchFamily="18" charset="0"/>
                        <a:cs typeface="Times New Roman" panose="02020603050405020304" pitchFamily="18" charset="0"/>
                      </a:endParaRPr>
                    </a:p>
                  </a:txBody>
                  <a:tcPr/>
                </a:tc>
                <a:tc>
                  <a:txBody>
                    <a:bodyPr/>
                    <a:lstStyle/>
                    <a:p>
                      <a:pPr algn="ctr"/>
                      <a:r>
                        <a:rPr lang="kk-KZ" sz="2800" b="1" dirty="0" smtClean="0">
                          <a:solidFill>
                            <a:srgbClr val="0070C0"/>
                          </a:solidFill>
                          <a:latin typeface="Times New Roman" panose="02020603050405020304" pitchFamily="18" charset="0"/>
                          <a:cs typeface="Times New Roman" panose="02020603050405020304" pitchFamily="18" charset="0"/>
                        </a:rPr>
                        <a:t>Ілік</a:t>
                      </a:r>
                      <a:endParaRPr lang="x-none" sz="2800" b="1" dirty="0">
                        <a:solidFill>
                          <a:srgbClr val="0070C0"/>
                        </a:solidFill>
                        <a:latin typeface="Times New Roman" panose="02020603050405020304" pitchFamily="18" charset="0"/>
                        <a:cs typeface="Times New Roman" panose="02020603050405020304" pitchFamily="18" charset="0"/>
                      </a:endParaRPr>
                    </a:p>
                  </a:txBody>
                  <a:tcPr/>
                </a:tc>
                <a:tc>
                  <a:txBody>
                    <a:bodyPr/>
                    <a:lstStyle/>
                    <a:p>
                      <a:pPr algn="ctr"/>
                      <a:r>
                        <a:rPr lang="kk-KZ" sz="2800" b="1" dirty="0" smtClean="0">
                          <a:solidFill>
                            <a:srgbClr val="0070C0"/>
                          </a:solidFill>
                          <a:latin typeface="Times New Roman" panose="02020603050405020304" pitchFamily="18" charset="0"/>
                          <a:cs typeface="Times New Roman" panose="02020603050405020304" pitchFamily="18" charset="0"/>
                        </a:rPr>
                        <a:t>Барыс</a:t>
                      </a:r>
                      <a:endParaRPr lang="x-none" sz="2800" b="1" dirty="0">
                        <a:solidFill>
                          <a:srgbClr val="0070C0"/>
                        </a:solidFill>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2227742550"/>
                  </a:ext>
                </a:extLst>
              </a:tr>
              <a:tr h="707741">
                <a:tc>
                  <a:txBody>
                    <a:bodyPr/>
                    <a:lstStyle/>
                    <a:p>
                      <a:endParaRPr lang="x-none" dirty="0"/>
                    </a:p>
                  </a:txBody>
                  <a:tcPr/>
                </a:tc>
                <a:tc>
                  <a:txBody>
                    <a:bodyPr/>
                    <a:lstStyle/>
                    <a:p>
                      <a:pPr algn="ctr"/>
                      <a:r>
                        <a:rPr lang="kk-KZ" sz="2800" dirty="0" smtClean="0">
                          <a:solidFill>
                            <a:srgbClr val="002060"/>
                          </a:solidFill>
                          <a:latin typeface="Times New Roman" pitchFamily="18" charset="0"/>
                          <a:cs typeface="Times New Roman" pitchFamily="18" charset="0"/>
                        </a:rPr>
                        <a:t>гүл</a:t>
                      </a:r>
                      <a:endParaRPr lang="ru-RU" sz="2800" dirty="0">
                        <a:solidFill>
                          <a:srgbClr val="002060"/>
                        </a:solidFill>
                        <a:latin typeface="Times New Roman" pitchFamily="18" charset="0"/>
                        <a:cs typeface="Times New Roman" pitchFamily="18" charset="0"/>
                      </a:endParaRPr>
                    </a:p>
                  </a:txBody>
                  <a:tcPr/>
                </a:tc>
                <a:tc>
                  <a:txBody>
                    <a:bodyPr/>
                    <a:lstStyle/>
                    <a:p>
                      <a:pPr algn="ctr"/>
                      <a:r>
                        <a:rPr lang="kk-KZ" sz="2800" dirty="0" smtClean="0">
                          <a:solidFill>
                            <a:srgbClr val="002060"/>
                          </a:solidFill>
                          <a:latin typeface="Times New Roman" pitchFamily="18" charset="0"/>
                          <a:cs typeface="Times New Roman" pitchFamily="18" charset="0"/>
                        </a:rPr>
                        <a:t>гүлдің</a:t>
                      </a:r>
                      <a:endParaRPr lang="ru-RU" sz="2800" dirty="0">
                        <a:solidFill>
                          <a:srgbClr val="002060"/>
                        </a:solidFill>
                        <a:latin typeface="Times New Roman" pitchFamily="18" charset="0"/>
                        <a:cs typeface="Times New Roman" pitchFamily="18" charset="0"/>
                      </a:endParaRPr>
                    </a:p>
                  </a:txBody>
                  <a:tcPr/>
                </a:tc>
                <a:tc>
                  <a:txBody>
                    <a:bodyPr/>
                    <a:lstStyle/>
                    <a:p>
                      <a:pPr algn="ctr"/>
                      <a:r>
                        <a:rPr lang="kk-KZ" sz="2800" dirty="0" smtClean="0">
                          <a:solidFill>
                            <a:srgbClr val="002060"/>
                          </a:solidFill>
                          <a:latin typeface="Times New Roman" pitchFamily="18" charset="0"/>
                          <a:cs typeface="Times New Roman" pitchFamily="18" charset="0"/>
                        </a:rPr>
                        <a:t>гүлге</a:t>
                      </a:r>
                      <a:endParaRPr lang="ru-RU" sz="2800" dirty="0">
                        <a:solidFill>
                          <a:srgbClr val="002060"/>
                        </a:solidFill>
                        <a:latin typeface="Times New Roman" pitchFamily="18" charset="0"/>
                        <a:cs typeface="Times New Roman" pitchFamily="18" charset="0"/>
                      </a:endParaRPr>
                    </a:p>
                  </a:txBody>
                  <a:tcPr/>
                </a:tc>
                <a:extLst>
                  <a:ext uri="{0D108BD9-81ED-4DB2-BD59-A6C34878D82A}">
                    <a16:rowId xmlns="" xmlns:a16="http://schemas.microsoft.com/office/drawing/2014/main" val="665504882"/>
                  </a:ext>
                </a:extLst>
              </a:tr>
              <a:tr h="968131">
                <a:tc>
                  <a:txBody>
                    <a:bodyPr/>
                    <a:lstStyle/>
                    <a:p>
                      <a:endParaRPr lang="x-none" dirty="0"/>
                    </a:p>
                  </a:txBody>
                  <a:tcPr/>
                </a:tc>
                <a:tc>
                  <a:txBody>
                    <a:bodyPr/>
                    <a:lstStyle/>
                    <a:p>
                      <a:pPr algn="ctr"/>
                      <a:r>
                        <a:rPr lang="kk-KZ" sz="2800" dirty="0" smtClean="0">
                          <a:solidFill>
                            <a:srgbClr val="002060"/>
                          </a:solidFill>
                          <a:latin typeface="Times New Roman" pitchFamily="18" charset="0"/>
                          <a:cs typeface="Times New Roman" pitchFamily="18" charset="0"/>
                        </a:rPr>
                        <a:t>үй</a:t>
                      </a:r>
                      <a:endParaRPr lang="ru-RU" sz="2800" dirty="0">
                        <a:solidFill>
                          <a:srgbClr val="002060"/>
                        </a:solidFill>
                        <a:latin typeface="Times New Roman" pitchFamily="18" charset="0"/>
                        <a:cs typeface="Times New Roman" pitchFamily="18" charset="0"/>
                      </a:endParaRPr>
                    </a:p>
                  </a:txBody>
                  <a:tcPr/>
                </a:tc>
                <a:tc>
                  <a:txBody>
                    <a:bodyPr/>
                    <a:lstStyle/>
                    <a:p>
                      <a:pPr algn="ctr"/>
                      <a:r>
                        <a:rPr lang="kk-KZ" sz="2800" dirty="0" smtClean="0">
                          <a:solidFill>
                            <a:srgbClr val="002060"/>
                          </a:solidFill>
                          <a:latin typeface="Times New Roman" pitchFamily="18" charset="0"/>
                          <a:cs typeface="Times New Roman" pitchFamily="18" charset="0"/>
                        </a:rPr>
                        <a:t>үйдің </a:t>
                      </a:r>
                      <a:endParaRPr lang="ru-RU" sz="2800" dirty="0">
                        <a:solidFill>
                          <a:srgbClr val="002060"/>
                        </a:solidFill>
                        <a:latin typeface="Times New Roman" pitchFamily="18" charset="0"/>
                        <a:cs typeface="Times New Roman" pitchFamily="18" charset="0"/>
                      </a:endParaRPr>
                    </a:p>
                  </a:txBody>
                  <a:tcPr/>
                </a:tc>
                <a:tc>
                  <a:txBody>
                    <a:bodyPr/>
                    <a:lstStyle/>
                    <a:p>
                      <a:pPr algn="ctr"/>
                      <a:r>
                        <a:rPr lang="kk-KZ" sz="2800" dirty="0" smtClean="0">
                          <a:solidFill>
                            <a:srgbClr val="002060"/>
                          </a:solidFill>
                          <a:latin typeface="Times New Roman" pitchFamily="18" charset="0"/>
                          <a:cs typeface="Times New Roman" pitchFamily="18" charset="0"/>
                        </a:rPr>
                        <a:t>үйге</a:t>
                      </a:r>
                      <a:endParaRPr lang="ru-RU" sz="2800" dirty="0">
                        <a:solidFill>
                          <a:srgbClr val="002060"/>
                        </a:solidFill>
                        <a:latin typeface="Times New Roman" pitchFamily="18" charset="0"/>
                        <a:cs typeface="Times New Roman" pitchFamily="18" charset="0"/>
                      </a:endParaRPr>
                    </a:p>
                  </a:txBody>
                  <a:tcPr/>
                </a:tc>
                <a:extLst>
                  <a:ext uri="{0D108BD9-81ED-4DB2-BD59-A6C34878D82A}">
                    <a16:rowId xmlns="" xmlns:a16="http://schemas.microsoft.com/office/drawing/2014/main" val="12885467"/>
                  </a:ext>
                </a:extLst>
              </a:tr>
              <a:tr h="1412518">
                <a:tc>
                  <a:txBody>
                    <a:bodyPr/>
                    <a:lstStyle/>
                    <a:p>
                      <a:endParaRPr lang="x-none" dirty="0"/>
                    </a:p>
                  </a:txBody>
                  <a:tcPr/>
                </a:tc>
                <a:tc>
                  <a:txBody>
                    <a:bodyPr/>
                    <a:lstStyle/>
                    <a:p>
                      <a:pPr algn="ctr"/>
                      <a:r>
                        <a:rPr lang="kk-KZ" sz="2800" dirty="0" smtClean="0">
                          <a:solidFill>
                            <a:srgbClr val="002060"/>
                          </a:solidFill>
                          <a:latin typeface="Times New Roman" pitchFamily="18" charset="0"/>
                          <a:cs typeface="Times New Roman" pitchFamily="18" charset="0"/>
                        </a:rPr>
                        <a:t>ит</a:t>
                      </a:r>
                      <a:endParaRPr lang="ru-RU" sz="2800" dirty="0">
                        <a:solidFill>
                          <a:srgbClr val="002060"/>
                        </a:solidFill>
                        <a:latin typeface="Times New Roman" pitchFamily="18" charset="0"/>
                        <a:cs typeface="Times New Roman" pitchFamily="18" charset="0"/>
                      </a:endParaRPr>
                    </a:p>
                  </a:txBody>
                  <a:tcPr/>
                </a:tc>
                <a:tc>
                  <a:txBody>
                    <a:bodyPr/>
                    <a:lstStyle/>
                    <a:p>
                      <a:pPr algn="ctr"/>
                      <a:r>
                        <a:rPr lang="kk-KZ" sz="2800" dirty="0" smtClean="0">
                          <a:solidFill>
                            <a:srgbClr val="002060"/>
                          </a:solidFill>
                          <a:latin typeface="Times New Roman" pitchFamily="18" charset="0"/>
                          <a:cs typeface="Times New Roman" pitchFamily="18" charset="0"/>
                        </a:rPr>
                        <a:t>иттің</a:t>
                      </a:r>
                      <a:endParaRPr lang="ru-RU" sz="2800" dirty="0">
                        <a:solidFill>
                          <a:srgbClr val="002060"/>
                        </a:solidFill>
                        <a:latin typeface="Times New Roman" pitchFamily="18" charset="0"/>
                        <a:cs typeface="Times New Roman" pitchFamily="18" charset="0"/>
                      </a:endParaRPr>
                    </a:p>
                  </a:txBody>
                  <a:tcPr/>
                </a:tc>
                <a:tc>
                  <a:txBody>
                    <a:bodyPr/>
                    <a:lstStyle/>
                    <a:p>
                      <a:pPr algn="ctr"/>
                      <a:r>
                        <a:rPr lang="kk-KZ" sz="2800" dirty="0" smtClean="0">
                          <a:solidFill>
                            <a:srgbClr val="002060"/>
                          </a:solidFill>
                          <a:latin typeface="Times New Roman" pitchFamily="18" charset="0"/>
                          <a:cs typeface="Times New Roman" pitchFamily="18" charset="0"/>
                        </a:rPr>
                        <a:t>итке</a:t>
                      </a:r>
                      <a:endParaRPr lang="ru-RU" sz="2800" dirty="0">
                        <a:solidFill>
                          <a:srgbClr val="002060"/>
                        </a:solidFill>
                        <a:latin typeface="Times New Roman" pitchFamily="18" charset="0"/>
                        <a:cs typeface="Times New Roman" pitchFamily="18" charset="0"/>
                      </a:endParaRPr>
                    </a:p>
                  </a:txBody>
                  <a:tcPr/>
                </a:tc>
                <a:extLst>
                  <a:ext uri="{0D108BD9-81ED-4DB2-BD59-A6C34878D82A}">
                    <a16:rowId xmlns="" xmlns:a16="http://schemas.microsoft.com/office/drawing/2014/main" val="3769949120"/>
                  </a:ext>
                </a:extLst>
              </a:tr>
            </a:tbl>
          </a:graphicData>
        </a:graphic>
      </p:graphicFrame>
      <p:pic>
        <p:nvPicPr>
          <p:cNvPr id="8" name="Picture 2" descr="Жануарлар қайда тұрады - дошкольное образование, уроки">
            <a:extLst>
              <a:ext uri="{FF2B5EF4-FFF2-40B4-BE49-F238E27FC236}">
                <a16:creationId xmlns="" xmlns:a16="http://schemas.microsoft.com/office/drawing/2014/main" id="{CAFBD64B-C109-4912-B035-049E1AFF5257}"/>
              </a:ext>
            </a:extLst>
          </p:cNvPr>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l="51153" t="50266" r="2985" b="25943"/>
          <a:stretch/>
        </p:blipFill>
        <p:spPr bwMode="auto">
          <a:xfrm>
            <a:off x="755576" y="4293096"/>
            <a:ext cx="1738536" cy="993313"/>
          </a:xfrm>
          <a:prstGeom prst="rect">
            <a:avLst/>
          </a:prstGeom>
          <a:noFill/>
          <a:extLst>
            <a:ext uri="{909E8E84-426E-40DD-AFC4-6F175D3DCCD1}">
              <a14:hiddenFill xmlns="" xmlns:a14="http://schemas.microsoft.com/office/drawing/2010/main">
                <a:solidFill>
                  <a:srgbClr val="FFFFFF"/>
                </a:solidFill>
              </a14:hiddenFill>
            </a:ext>
          </a:extLst>
        </p:spPr>
      </p:pic>
      <p:sp>
        <p:nvSpPr>
          <p:cNvPr id="12" name="Заголовок 1">
            <a:extLst>
              <a:ext uri="{FF2B5EF4-FFF2-40B4-BE49-F238E27FC236}">
                <a16:creationId xmlns="" xmlns:a16="http://schemas.microsoft.com/office/drawing/2014/main" id="{F7438F7D-AB54-41D7-8B09-E0E24BBC07F9}"/>
              </a:ext>
            </a:extLst>
          </p:cNvPr>
          <p:cNvSpPr>
            <a:spLocks noGrp="1"/>
          </p:cNvSpPr>
          <p:nvPr>
            <p:ph type="title"/>
          </p:nvPr>
        </p:nvSpPr>
        <p:spPr>
          <a:xfrm>
            <a:off x="457200" y="274638"/>
            <a:ext cx="8229600" cy="1143000"/>
          </a:xfrm>
        </p:spPr>
        <p:txBody>
          <a:bodyPr>
            <a:noAutofit/>
          </a:bodyPr>
          <a:lstStyle/>
          <a:p>
            <a:pPr>
              <a:spcBef>
                <a:spcPts val="0"/>
              </a:spcBef>
              <a:defRPr/>
            </a:pPr>
            <a:r>
              <a:rPr lang="kk-KZ" sz="3200" b="1" smtClean="0">
                <a:solidFill>
                  <a:srgbClr val="002060"/>
                </a:solidFill>
                <a:latin typeface="Times New Roman" pitchFamily="18" charset="0"/>
                <a:cs typeface="Times New Roman" pitchFamily="18" charset="0"/>
              </a:rPr>
              <a:t>“Өзіңді тексер”</a:t>
            </a:r>
            <a:r>
              <a:rPr lang="ru-RU" sz="3200" b="1" dirty="0">
                <a:solidFill>
                  <a:srgbClr val="002060"/>
                </a:solidFill>
                <a:latin typeface="Times New Roman" pitchFamily="18" charset="0"/>
                <a:cs typeface="Times New Roman" pitchFamily="18" charset="0"/>
              </a:rPr>
              <a:t/>
            </a:r>
            <a:br>
              <a:rPr lang="ru-RU" sz="3200" b="1" dirty="0">
                <a:solidFill>
                  <a:srgbClr val="002060"/>
                </a:solidFill>
                <a:latin typeface="Times New Roman" pitchFamily="18" charset="0"/>
                <a:cs typeface="Times New Roman" pitchFamily="18" charset="0"/>
              </a:rPr>
            </a:br>
            <a:endParaRPr lang="x-none" sz="3200" dirty="0">
              <a:solidFill>
                <a:srgbClr val="002060"/>
              </a:solidFill>
            </a:endParaRPr>
          </a:p>
        </p:txBody>
      </p:sp>
      <p:pic>
        <p:nvPicPr>
          <p:cNvPr id="14" name="Рисунок 13">
            <a:extLst>
              <a:ext uri="{FF2B5EF4-FFF2-40B4-BE49-F238E27FC236}">
                <a16:creationId xmlns="" xmlns:a16="http://schemas.microsoft.com/office/drawing/2014/main" id="{E24A78E5-781B-4330-A0D0-2C1C6EC6FCFA}"/>
              </a:ext>
            </a:extLst>
          </p:cNvPr>
          <p:cNvPicPr>
            <a:picLocks noChangeAspect="1"/>
          </p:cNvPicPr>
          <p:nvPr/>
        </p:nvPicPr>
        <p:blipFill>
          <a:blip r:embed="rId3" cstate="print"/>
          <a:stretch>
            <a:fillRect/>
          </a:stretch>
        </p:blipFill>
        <p:spPr>
          <a:xfrm>
            <a:off x="34690" y="96265"/>
            <a:ext cx="865707" cy="749873"/>
          </a:xfrm>
          <a:prstGeom prst="rect">
            <a:avLst/>
          </a:prstGeom>
        </p:spPr>
      </p:pic>
      <p:pic>
        <p:nvPicPr>
          <p:cNvPr id="8194" name="Picture 2" descr="Сабақ жоспары. Тақырыбы: &quot;Ертегілер&quot;">
            <a:extLst>
              <a:ext uri="{FF2B5EF4-FFF2-40B4-BE49-F238E27FC236}">
                <a16:creationId xmlns="" xmlns:a16="http://schemas.microsoft.com/office/drawing/2014/main" id="{3C5F4D94-265B-486C-8B9F-52C7F73B69D9}"/>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157466" y="5189063"/>
            <a:ext cx="1524000" cy="1524000"/>
          </a:xfrm>
          <a:prstGeom prst="rect">
            <a:avLst/>
          </a:prstGeom>
          <a:noFill/>
          <a:extLst>
            <a:ext uri="{909E8E84-426E-40DD-AFC4-6F175D3DCCD1}">
              <a14:hiddenFill xmlns="" xmlns:a14="http://schemas.microsoft.com/office/drawing/2010/main">
                <a:solidFill>
                  <a:srgbClr val="FFFFFF"/>
                </a:solidFill>
              </a14:hiddenFill>
            </a:ext>
          </a:extLst>
        </p:spPr>
      </p:pic>
      <p:pic>
        <p:nvPicPr>
          <p:cNvPr id="2050" name="Picture 2" descr="C:\Users\Максат\Downloads\Z18GLbk-3.jpg"/>
          <p:cNvPicPr>
            <a:picLocks noChangeAspect="1" noChangeArrowheads="1"/>
          </p:cNvPicPr>
          <p:nvPr/>
        </p:nvPicPr>
        <p:blipFill>
          <a:blip r:embed="rId5" cstate="print"/>
          <a:srcRect/>
          <a:stretch>
            <a:fillRect/>
          </a:stretch>
        </p:blipFill>
        <p:spPr bwMode="auto">
          <a:xfrm>
            <a:off x="899592" y="3284984"/>
            <a:ext cx="1691680" cy="720080"/>
          </a:xfrm>
          <a:prstGeom prst="rect">
            <a:avLst/>
          </a:prstGeom>
          <a:noFill/>
        </p:spPr>
      </p:pic>
      <p:pic>
        <p:nvPicPr>
          <p:cNvPr id="10" name="Picture 2" descr="C:\Users\Максат\Downloads\miks-60.jpg"/>
          <p:cNvPicPr>
            <a:picLocks noChangeAspect="1" noChangeArrowheads="1"/>
          </p:cNvPicPr>
          <p:nvPr/>
        </p:nvPicPr>
        <p:blipFill>
          <a:blip r:embed="rId6" cstate="print"/>
          <a:srcRect/>
          <a:stretch>
            <a:fillRect/>
          </a:stretch>
        </p:blipFill>
        <p:spPr bwMode="auto">
          <a:xfrm>
            <a:off x="827584" y="2348880"/>
            <a:ext cx="1484784" cy="792088"/>
          </a:xfrm>
          <a:prstGeom prst="rect">
            <a:avLst/>
          </a:prstGeom>
          <a:noFill/>
        </p:spPr>
      </p:pic>
    </p:spTree>
    <p:extLst>
      <p:ext uri="{BB962C8B-B14F-4D97-AF65-F5344CB8AC3E}">
        <p14:creationId xmlns="" xmlns:p14="http://schemas.microsoft.com/office/powerpoint/2010/main" val="22473635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600" smtClean="0">
                <a:solidFill>
                  <a:srgbClr val="002060"/>
                </a:solidFill>
                <a:latin typeface="Times New Roman" pitchFamily="18" charset="0"/>
                <a:cs typeface="Times New Roman" pitchFamily="18" charset="0"/>
              </a:rPr>
              <a:t>Не үйрендік? Не білдік?</a:t>
            </a:r>
            <a:endParaRPr lang="ru-RU" sz="3600">
              <a:solidFill>
                <a:srgbClr val="002060"/>
              </a:solidFill>
              <a:latin typeface="Times New Roman" pitchFamily="18" charset="0"/>
              <a:cs typeface="Times New Roman" pitchFamily="18" charset="0"/>
            </a:endParaRPr>
          </a:p>
        </p:txBody>
      </p:sp>
      <p:sp>
        <p:nvSpPr>
          <p:cNvPr id="4" name="Прямоугольник 3"/>
          <p:cNvSpPr/>
          <p:nvPr/>
        </p:nvSpPr>
        <p:spPr>
          <a:xfrm>
            <a:off x="827584" y="1340768"/>
            <a:ext cx="7344816" cy="3539430"/>
          </a:xfrm>
          <a:prstGeom prst="rect">
            <a:avLst/>
          </a:prstGeom>
        </p:spPr>
        <p:txBody>
          <a:bodyPr wrap="square">
            <a:spAutoFit/>
          </a:bodyPr>
          <a:lstStyle/>
          <a:p>
            <a:r>
              <a:rPr lang="kk-KZ" sz="3200" smtClean="0">
                <a:solidFill>
                  <a:srgbClr val="002060"/>
                </a:solidFill>
                <a:latin typeface="Times New Roman" pitchFamily="18" charset="0"/>
                <a:cs typeface="Times New Roman" pitchFamily="18" charset="0"/>
              </a:rPr>
              <a:t>-мәтіндерді салыстырып, түрлерін ажыратуды үйрендік;</a:t>
            </a:r>
          </a:p>
          <a:p>
            <a:endParaRPr lang="kk-KZ" sz="3200" smtClean="0">
              <a:solidFill>
                <a:srgbClr val="002060"/>
              </a:solidFill>
              <a:latin typeface="Times New Roman" pitchFamily="18" charset="0"/>
              <a:cs typeface="Times New Roman" pitchFamily="18" charset="0"/>
            </a:endParaRPr>
          </a:p>
          <a:p>
            <a:r>
              <a:rPr lang="kk-KZ" sz="3200" smtClean="0">
                <a:solidFill>
                  <a:srgbClr val="002060"/>
                </a:solidFill>
                <a:latin typeface="Times New Roman" pitchFamily="18" charset="0"/>
                <a:ea typeface="Calibri" pitchFamily="34" charset="0"/>
                <a:cs typeface="Times New Roman" pitchFamily="18" charset="0"/>
              </a:rPr>
              <a:t>-сөйлемдерден барыс септіктегі сөздерді табуды үйрендік;</a:t>
            </a:r>
          </a:p>
          <a:p>
            <a:pPr>
              <a:buFont typeface="Arial" pitchFamily="34" charset="0"/>
              <a:buChar char="•"/>
            </a:pPr>
            <a:endParaRPr lang="kk-KZ" sz="3200" smtClean="0">
              <a:solidFill>
                <a:srgbClr val="002060"/>
              </a:solidFill>
              <a:latin typeface="Times New Roman" pitchFamily="18" charset="0"/>
              <a:ea typeface="Calibri" pitchFamily="34" charset="0"/>
              <a:cs typeface="Times New Roman" pitchFamily="18" charset="0"/>
            </a:endParaRPr>
          </a:p>
          <a:p>
            <a:r>
              <a:rPr lang="kk-KZ" sz="3200" smtClean="0">
                <a:solidFill>
                  <a:srgbClr val="002060"/>
                </a:solidFill>
                <a:latin typeface="Times New Roman" pitchFamily="18" charset="0"/>
                <a:ea typeface="Calibri" pitchFamily="34" charset="0"/>
                <a:cs typeface="Times New Roman" pitchFamily="18" charset="0"/>
              </a:rPr>
              <a:t>-барыс септік жалғауларын білдік;</a:t>
            </a:r>
            <a:endParaRPr lang="kk-KZ" sz="3200" dirty="0">
              <a:solidFill>
                <a:srgbClr val="002060"/>
              </a:solidFill>
              <a:latin typeface="Times New Roman" pitchFamily="18"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5F6884E-A8E4-400A-B7C1-3E43D7A5BF7F}"/>
              </a:ext>
            </a:extLst>
          </p:cNvPr>
          <p:cNvSpPr>
            <a:spLocks noGrp="1"/>
          </p:cNvSpPr>
          <p:nvPr>
            <p:ph type="title"/>
          </p:nvPr>
        </p:nvSpPr>
        <p:spPr/>
        <p:txBody>
          <a:bodyPr>
            <a:normAutofit/>
          </a:bodyPr>
          <a:lstStyle/>
          <a:p>
            <a:r>
              <a:rPr lang="kk-KZ" sz="4000" smtClean="0">
                <a:solidFill>
                  <a:srgbClr val="002060"/>
                </a:solidFill>
                <a:latin typeface="Times New Roman" panose="02020603050405020304" pitchFamily="18" charset="0"/>
                <a:cs typeface="Times New Roman" panose="02020603050405020304" pitchFamily="18" charset="0"/>
              </a:rPr>
              <a:t>“Қас қағым сәт”</a:t>
            </a:r>
            <a:endParaRPr lang="x-none" sz="4000" dirty="0">
              <a:solidFill>
                <a:srgbClr val="00206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 xmlns:a16="http://schemas.microsoft.com/office/drawing/2014/main" id="{0DFBC428-9400-4BF4-A04A-DE91F74E5937}"/>
              </a:ext>
            </a:extLst>
          </p:cNvPr>
          <p:cNvSpPr txBox="1"/>
          <p:nvPr/>
        </p:nvSpPr>
        <p:spPr>
          <a:xfrm>
            <a:off x="323528" y="1401567"/>
            <a:ext cx="8064896" cy="3108543"/>
          </a:xfrm>
          <a:prstGeom prst="rect">
            <a:avLst/>
          </a:prstGeom>
          <a:noFill/>
        </p:spPr>
        <p:txBody>
          <a:bodyPr wrap="square">
            <a:spAutoFit/>
          </a:bodyPr>
          <a:lstStyle/>
          <a:p>
            <a:pPr>
              <a:buFont typeface="Arial" pitchFamily="34" charset="0"/>
              <a:buChar char="•"/>
            </a:pPr>
            <a:r>
              <a:rPr lang="ru-RU" sz="2800" dirty="0" smtClean="0">
                <a:solidFill>
                  <a:schemeClr val="tx2"/>
                </a:solidFill>
                <a:latin typeface="Times New Roman" pitchFamily="18" charset="0"/>
                <a:cs typeface="Times New Roman" pitchFamily="18" charset="0"/>
              </a:rPr>
              <a:t>Морфология </a:t>
            </a:r>
            <a:r>
              <a:rPr lang="ru-RU" sz="2800" dirty="0" err="1" smtClean="0">
                <a:solidFill>
                  <a:schemeClr val="tx2"/>
                </a:solidFill>
                <a:latin typeface="Times New Roman" pitchFamily="18" charset="0"/>
                <a:cs typeface="Times New Roman" pitchFamily="18" charset="0"/>
              </a:rPr>
              <a:t>нені</a:t>
            </a:r>
            <a:r>
              <a:rPr lang="ru-RU" sz="2800" dirty="0" smtClean="0">
                <a:solidFill>
                  <a:schemeClr val="tx2"/>
                </a:solidFill>
                <a:latin typeface="Times New Roman" pitchFamily="18" charset="0"/>
                <a:cs typeface="Times New Roman" pitchFamily="18" charset="0"/>
              </a:rPr>
              <a:t> </a:t>
            </a:r>
            <a:r>
              <a:rPr lang="ru-RU" sz="2800" dirty="0" err="1" smtClean="0">
                <a:solidFill>
                  <a:schemeClr val="tx2"/>
                </a:solidFill>
                <a:latin typeface="Times New Roman" pitchFamily="18" charset="0"/>
                <a:cs typeface="Times New Roman" pitchFamily="18" charset="0"/>
              </a:rPr>
              <a:t>зерттейді</a:t>
            </a:r>
            <a:r>
              <a:rPr lang="ru-RU" sz="2800" dirty="0" smtClean="0">
                <a:solidFill>
                  <a:schemeClr val="tx2"/>
                </a:solidFill>
                <a:latin typeface="Times New Roman" pitchFamily="18" charset="0"/>
                <a:cs typeface="Times New Roman" pitchFamily="18" charset="0"/>
              </a:rPr>
              <a:t>?</a:t>
            </a:r>
          </a:p>
          <a:p>
            <a:endParaRPr lang="ru-RU" sz="2800" dirty="0" smtClean="0">
              <a:solidFill>
                <a:schemeClr val="tx2"/>
              </a:solidFill>
              <a:latin typeface="Times New Roman" pitchFamily="18" charset="0"/>
              <a:cs typeface="Times New Roman" pitchFamily="18" charset="0"/>
            </a:endParaRPr>
          </a:p>
          <a:p>
            <a:pPr>
              <a:buFont typeface="Arial" pitchFamily="34" charset="0"/>
              <a:buChar char="•"/>
            </a:pPr>
            <a:r>
              <a:rPr lang="ru-RU" sz="2800" dirty="0" err="1" smtClean="0">
                <a:solidFill>
                  <a:schemeClr val="tx2"/>
                </a:solidFill>
                <a:latin typeface="Times New Roman" pitchFamily="18" charset="0"/>
                <a:cs typeface="Times New Roman" pitchFamily="18" charset="0"/>
              </a:rPr>
              <a:t>Зат</a:t>
            </a:r>
            <a:r>
              <a:rPr lang="ru-RU" sz="2800" dirty="0" smtClean="0">
                <a:solidFill>
                  <a:schemeClr val="tx2"/>
                </a:solidFill>
                <a:latin typeface="Times New Roman" pitchFamily="18" charset="0"/>
                <a:cs typeface="Times New Roman" pitchFamily="18" charset="0"/>
              </a:rPr>
              <a:t> </a:t>
            </a:r>
            <a:r>
              <a:rPr lang="ru-RU" sz="2800" dirty="0" err="1" smtClean="0">
                <a:solidFill>
                  <a:schemeClr val="tx2"/>
                </a:solidFill>
                <a:latin typeface="Times New Roman" pitchFamily="18" charset="0"/>
                <a:cs typeface="Times New Roman" pitchFamily="18" charset="0"/>
              </a:rPr>
              <a:t>есім</a:t>
            </a:r>
            <a:r>
              <a:rPr lang="ru-RU" sz="2800" dirty="0" smtClean="0">
                <a:solidFill>
                  <a:schemeClr val="tx2"/>
                </a:solidFill>
                <a:latin typeface="Times New Roman" pitchFamily="18" charset="0"/>
                <a:cs typeface="Times New Roman" pitchFamily="18" charset="0"/>
              </a:rPr>
              <a:t> </a:t>
            </a:r>
            <a:r>
              <a:rPr lang="ru-RU" sz="2800" dirty="0" err="1" smtClean="0">
                <a:solidFill>
                  <a:schemeClr val="tx2"/>
                </a:solidFill>
                <a:latin typeface="Times New Roman" pitchFamily="18" charset="0"/>
                <a:cs typeface="Times New Roman" pitchFamily="18" charset="0"/>
              </a:rPr>
              <a:t>деген</a:t>
            </a:r>
            <a:r>
              <a:rPr lang="ru-RU" sz="2800" dirty="0" smtClean="0">
                <a:solidFill>
                  <a:schemeClr val="tx2"/>
                </a:solidFill>
                <a:latin typeface="Times New Roman" pitchFamily="18" charset="0"/>
                <a:cs typeface="Times New Roman" pitchFamily="18" charset="0"/>
              </a:rPr>
              <a:t> не?</a:t>
            </a:r>
          </a:p>
          <a:p>
            <a:pPr>
              <a:buFont typeface="Arial" pitchFamily="34" charset="0"/>
              <a:buChar char="•"/>
            </a:pPr>
            <a:endParaRPr lang="ru-RU" sz="2800" dirty="0" smtClean="0">
              <a:solidFill>
                <a:schemeClr val="tx2"/>
              </a:solidFill>
              <a:latin typeface="Times New Roman" pitchFamily="18" charset="0"/>
              <a:cs typeface="Times New Roman" pitchFamily="18" charset="0"/>
            </a:endParaRPr>
          </a:p>
          <a:p>
            <a:pPr>
              <a:buFont typeface="Arial" pitchFamily="34" charset="0"/>
              <a:buChar char="•"/>
            </a:pPr>
            <a:r>
              <a:rPr lang="ru-RU" sz="2800" dirty="0" err="1" smtClean="0">
                <a:solidFill>
                  <a:schemeClr val="tx2"/>
                </a:solidFill>
                <a:latin typeface="Times New Roman" pitchFamily="18" charset="0"/>
                <a:cs typeface="Times New Roman" pitchFamily="18" charset="0"/>
              </a:rPr>
              <a:t>Зат</a:t>
            </a:r>
            <a:r>
              <a:rPr lang="ru-RU" sz="2800" dirty="0" smtClean="0">
                <a:solidFill>
                  <a:schemeClr val="tx2"/>
                </a:solidFill>
                <a:latin typeface="Times New Roman" pitchFamily="18" charset="0"/>
                <a:cs typeface="Times New Roman" pitchFamily="18" charset="0"/>
              </a:rPr>
              <a:t> </a:t>
            </a:r>
            <a:r>
              <a:rPr lang="ru-RU" sz="2800" dirty="0" err="1" smtClean="0">
                <a:solidFill>
                  <a:schemeClr val="tx2"/>
                </a:solidFill>
                <a:latin typeface="Times New Roman" pitchFamily="18" charset="0"/>
                <a:cs typeface="Times New Roman" pitchFamily="18" charset="0"/>
              </a:rPr>
              <a:t>есімнің септелуі</a:t>
            </a:r>
            <a:r>
              <a:rPr lang="ru-RU" sz="2800" dirty="0" smtClean="0">
                <a:solidFill>
                  <a:schemeClr val="tx2"/>
                </a:solidFill>
                <a:latin typeface="Times New Roman" pitchFamily="18" charset="0"/>
                <a:cs typeface="Times New Roman" pitchFamily="18" charset="0"/>
              </a:rPr>
              <a:t> </a:t>
            </a:r>
            <a:r>
              <a:rPr lang="ru-RU" sz="2800" dirty="0" err="1" smtClean="0">
                <a:solidFill>
                  <a:schemeClr val="tx2"/>
                </a:solidFill>
                <a:latin typeface="Times New Roman" pitchFamily="18" charset="0"/>
                <a:cs typeface="Times New Roman" pitchFamily="18" charset="0"/>
              </a:rPr>
              <a:t>деген</a:t>
            </a:r>
            <a:r>
              <a:rPr lang="ru-RU" sz="2800" dirty="0" smtClean="0">
                <a:solidFill>
                  <a:schemeClr val="tx2"/>
                </a:solidFill>
                <a:latin typeface="Times New Roman" pitchFamily="18" charset="0"/>
                <a:cs typeface="Times New Roman" pitchFamily="18" charset="0"/>
              </a:rPr>
              <a:t> не?</a:t>
            </a:r>
          </a:p>
          <a:p>
            <a:pPr>
              <a:buFont typeface="Arial" pitchFamily="34" charset="0"/>
              <a:buChar char="•"/>
            </a:pPr>
            <a:endParaRPr lang="ru-RU" sz="2800" dirty="0" smtClean="0">
              <a:solidFill>
                <a:schemeClr val="tx2"/>
              </a:solidFill>
              <a:latin typeface="Times New Roman" pitchFamily="18" charset="0"/>
              <a:cs typeface="Times New Roman" pitchFamily="18" charset="0"/>
            </a:endParaRPr>
          </a:p>
          <a:p>
            <a:endParaRPr lang="ru-RU" sz="2800" dirty="0" smtClean="0">
              <a:solidFill>
                <a:schemeClr val="tx2"/>
              </a:solidFill>
              <a:latin typeface="Times New Roman" pitchFamily="18" charset="0"/>
              <a:cs typeface="Times New Roman" pitchFamily="18" charset="0"/>
            </a:endParaRPr>
          </a:p>
        </p:txBody>
      </p:sp>
      <p:pic>
        <p:nvPicPr>
          <p:cNvPr id="6" name="Рисунок 5">
            <a:extLst>
              <a:ext uri="{FF2B5EF4-FFF2-40B4-BE49-F238E27FC236}">
                <a16:creationId xmlns="" xmlns:a16="http://schemas.microsoft.com/office/drawing/2014/main" id="{AC35712A-5A19-417A-BE3A-8B3FB2E603BF}"/>
              </a:ext>
            </a:extLst>
          </p:cNvPr>
          <p:cNvPicPr>
            <a:picLocks noChangeAspect="1"/>
          </p:cNvPicPr>
          <p:nvPr/>
        </p:nvPicPr>
        <p:blipFill>
          <a:blip r:embed="rId2" cstate="print"/>
          <a:stretch>
            <a:fillRect/>
          </a:stretch>
        </p:blipFill>
        <p:spPr>
          <a:xfrm>
            <a:off x="179512" y="548680"/>
            <a:ext cx="865707" cy="743776"/>
          </a:xfrm>
          <a:prstGeom prst="rect">
            <a:avLst/>
          </a:prstGeom>
        </p:spPr>
      </p:pic>
      <p:pic>
        <p:nvPicPr>
          <p:cNvPr id="2052" name="Picture 4" descr="Стоковые векторные изображения Думающий ребенок | Depositphotos®">
            <a:extLst>
              <a:ext uri="{FF2B5EF4-FFF2-40B4-BE49-F238E27FC236}">
                <a16:creationId xmlns="" xmlns:a16="http://schemas.microsoft.com/office/drawing/2014/main" id="{D0EC51F9-E11B-4F96-A9FA-76A1CCA0BCB7}"/>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444208" y="2420888"/>
            <a:ext cx="2016224" cy="259228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452269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5F6884E-A8E4-400A-B7C1-3E43D7A5BF7F}"/>
              </a:ext>
            </a:extLst>
          </p:cNvPr>
          <p:cNvSpPr>
            <a:spLocks noGrp="1"/>
          </p:cNvSpPr>
          <p:nvPr>
            <p:ph type="title"/>
          </p:nvPr>
        </p:nvSpPr>
        <p:spPr/>
        <p:txBody>
          <a:bodyPr>
            <a:normAutofit/>
          </a:bodyPr>
          <a:lstStyle/>
          <a:p>
            <a:r>
              <a:rPr lang="kk-KZ" sz="3600" smtClean="0">
                <a:solidFill>
                  <a:srgbClr val="002060"/>
                </a:solidFill>
                <a:latin typeface="Times New Roman" panose="02020603050405020304" pitchFamily="18" charset="0"/>
                <a:cs typeface="Times New Roman" panose="02020603050405020304" pitchFamily="18" charset="0"/>
              </a:rPr>
              <a:t>“Жауабыңды салыстыр”</a:t>
            </a:r>
            <a:endParaRPr lang="x-none" sz="3600" dirty="0">
              <a:solidFill>
                <a:srgbClr val="00206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 xmlns:a16="http://schemas.microsoft.com/office/drawing/2014/main" id="{0DFBC428-9400-4BF4-A04A-DE91F74E5937}"/>
              </a:ext>
            </a:extLst>
          </p:cNvPr>
          <p:cNvSpPr txBox="1"/>
          <p:nvPr/>
        </p:nvSpPr>
        <p:spPr>
          <a:xfrm>
            <a:off x="323528" y="1401567"/>
            <a:ext cx="8064896" cy="3970318"/>
          </a:xfrm>
          <a:prstGeom prst="rect">
            <a:avLst/>
          </a:prstGeom>
          <a:noFill/>
        </p:spPr>
        <p:txBody>
          <a:bodyPr wrap="square">
            <a:spAutoFit/>
          </a:bodyPr>
          <a:lstStyle/>
          <a:p>
            <a:pPr>
              <a:buFont typeface="Wingdings" pitchFamily="2" charset="2"/>
              <a:buChar char="ü"/>
            </a:pPr>
            <a:r>
              <a:rPr lang="ru-RU" sz="2800" smtClean="0">
                <a:solidFill>
                  <a:schemeClr val="tx2"/>
                </a:solidFill>
                <a:latin typeface="Times New Roman" pitchFamily="18" charset="0"/>
                <a:cs typeface="Times New Roman" pitchFamily="18" charset="0"/>
              </a:rPr>
              <a:t>Морфология- сөз тұлғаларының түрленуін, бөлшектенуін, әртүрлі өзгеріске түсуін зерттейді. </a:t>
            </a:r>
            <a:endParaRPr lang="ru-RU" sz="2800" dirty="0" smtClean="0">
              <a:solidFill>
                <a:schemeClr val="tx2"/>
              </a:solidFill>
              <a:latin typeface="Times New Roman" pitchFamily="18" charset="0"/>
              <a:cs typeface="Times New Roman" pitchFamily="18" charset="0"/>
            </a:endParaRPr>
          </a:p>
          <a:p>
            <a:pPr>
              <a:buFont typeface="Wingdings" pitchFamily="2" charset="2"/>
              <a:buChar char="ü"/>
            </a:pPr>
            <a:endParaRPr lang="ru-RU" sz="2800" dirty="0" smtClean="0">
              <a:solidFill>
                <a:schemeClr val="tx2"/>
              </a:solidFill>
              <a:latin typeface="Times New Roman" pitchFamily="18" charset="0"/>
              <a:cs typeface="Times New Roman" pitchFamily="18" charset="0"/>
            </a:endParaRPr>
          </a:p>
          <a:p>
            <a:pPr>
              <a:buFont typeface="Wingdings" pitchFamily="2" charset="2"/>
              <a:buChar char="ü"/>
            </a:pPr>
            <a:r>
              <a:rPr lang="ru-RU" sz="2800" dirty="0" err="1" smtClean="0">
                <a:solidFill>
                  <a:schemeClr val="tx2"/>
                </a:solidFill>
                <a:latin typeface="Times New Roman" pitchFamily="18" charset="0"/>
                <a:cs typeface="Times New Roman" pitchFamily="18" charset="0"/>
              </a:rPr>
              <a:t>Зат</a:t>
            </a:r>
            <a:r>
              <a:rPr lang="ru-RU" sz="2800" dirty="0" smtClean="0">
                <a:solidFill>
                  <a:schemeClr val="tx2"/>
                </a:solidFill>
                <a:latin typeface="Times New Roman" pitchFamily="18" charset="0"/>
                <a:cs typeface="Times New Roman" pitchFamily="18" charset="0"/>
              </a:rPr>
              <a:t> </a:t>
            </a:r>
            <a:r>
              <a:rPr lang="ru-RU" sz="2800" err="1" smtClean="0">
                <a:solidFill>
                  <a:schemeClr val="tx2"/>
                </a:solidFill>
                <a:latin typeface="Times New Roman" pitchFamily="18" charset="0"/>
                <a:cs typeface="Times New Roman" pitchFamily="18" charset="0"/>
              </a:rPr>
              <a:t>есім</a:t>
            </a:r>
            <a:r>
              <a:rPr lang="ru-RU" sz="2800" smtClean="0">
                <a:solidFill>
                  <a:schemeClr val="tx2"/>
                </a:solidFill>
                <a:latin typeface="Times New Roman" pitchFamily="18" charset="0"/>
                <a:cs typeface="Times New Roman" pitchFamily="18" charset="0"/>
              </a:rPr>
              <a:t> </a:t>
            </a:r>
            <a:r>
              <a:rPr lang="ru-RU" sz="2800" smtClean="0">
                <a:solidFill>
                  <a:schemeClr val="tx2"/>
                </a:solidFill>
                <a:latin typeface="Times New Roman" pitchFamily="18" charset="0"/>
                <a:cs typeface="Times New Roman" pitchFamily="18" charset="0"/>
              </a:rPr>
              <a:t>деген</a:t>
            </a:r>
            <a:r>
              <a:rPr lang="ru-RU" sz="2800" smtClean="0">
                <a:solidFill>
                  <a:schemeClr val="tx2"/>
                </a:solidFill>
                <a:latin typeface="Times New Roman" pitchFamily="18" charset="0"/>
                <a:cs typeface="Times New Roman" pitchFamily="18" charset="0"/>
              </a:rPr>
              <a:t>іміз- заттың атын білдіретін сөздер. </a:t>
            </a:r>
            <a:endParaRPr lang="ru-RU" sz="2800" dirty="0" smtClean="0">
              <a:solidFill>
                <a:schemeClr val="tx2"/>
              </a:solidFill>
              <a:latin typeface="Times New Roman" pitchFamily="18" charset="0"/>
              <a:cs typeface="Times New Roman" pitchFamily="18" charset="0"/>
            </a:endParaRPr>
          </a:p>
          <a:p>
            <a:pPr>
              <a:buFont typeface="Wingdings" pitchFamily="2" charset="2"/>
              <a:buChar char="ü"/>
            </a:pPr>
            <a:endParaRPr lang="ru-RU" sz="2800" dirty="0" smtClean="0">
              <a:solidFill>
                <a:schemeClr val="tx2"/>
              </a:solidFill>
              <a:latin typeface="Times New Roman" pitchFamily="18" charset="0"/>
              <a:cs typeface="Times New Roman" pitchFamily="18" charset="0"/>
            </a:endParaRPr>
          </a:p>
          <a:p>
            <a:pPr>
              <a:buFont typeface="Wingdings" pitchFamily="2" charset="2"/>
              <a:buChar char="ü"/>
            </a:pPr>
            <a:r>
              <a:rPr lang="ru-RU" sz="2800" dirty="0" err="1" smtClean="0">
                <a:solidFill>
                  <a:schemeClr val="tx2"/>
                </a:solidFill>
                <a:latin typeface="Times New Roman" pitchFamily="18" charset="0"/>
                <a:cs typeface="Times New Roman" pitchFamily="18" charset="0"/>
              </a:rPr>
              <a:t>Зат</a:t>
            </a:r>
            <a:r>
              <a:rPr lang="ru-RU" sz="2800" dirty="0" smtClean="0">
                <a:solidFill>
                  <a:schemeClr val="tx2"/>
                </a:solidFill>
                <a:latin typeface="Times New Roman" pitchFamily="18" charset="0"/>
                <a:cs typeface="Times New Roman" pitchFamily="18" charset="0"/>
              </a:rPr>
              <a:t> </a:t>
            </a:r>
            <a:r>
              <a:rPr lang="ru-RU" sz="2800" dirty="0" err="1" smtClean="0">
                <a:solidFill>
                  <a:schemeClr val="tx2"/>
                </a:solidFill>
                <a:latin typeface="Times New Roman" pitchFamily="18" charset="0"/>
                <a:cs typeface="Times New Roman" pitchFamily="18" charset="0"/>
              </a:rPr>
              <a:t>есімнің </a:t>
            </a:r>
            <a:r>
              <a:rPr lang="ru-RU" sz="2800" err="1" smtClean="0">
                <a:solidFill>
                  <a:schemeClr val="tx2"/>
                </a:solidFill>
                <a:latin typeface="Times New Roman" pitchFamily="18" charset="0"/>
                <a:cs typeface="Times New Roman" pitchFamily="18" charset="0"/>
              </a:rPr>
              <a:t>септелуі</a:t>
            </a:r>
            <a:r>
              <a:rPr lang="ru-RU" sz="2800" smtClean="0">
                <a:solidFill>
                  <a:schemeClr val="tx2"/>
                </a:solidFill>
                <a:latin typeface="Times New Roman" pitchFamily="18" charset="0"/>
                <a:cs typeface="Times New Roman" pitchFamily="18" charset="0"/>
              </a:rPr>
              <a:t> </a:t>
            </a:r>
            <a:r>
              <a:rPr lang="ru-RU" sz="2800" smtClean="0">
                <a:solidFill>
                  <a:schemeClr val="tx2"/>
                </a:solidFill>
                <a:latin typeface="Times New Roman" pitchFamily="18" charset="0"/>
                <a:cs typeface="Times New Roman" pitchFamily="18" charset="0"/>
              </a:rPr>
              <a:t>деген</a:t>
            </a:r>
            <a:r>
              <a:rPr lang="ru-RU" sz="2800" smtClean="0">
                <a:solidFill>
                  <a:schemeClr val="tx2"/>
                </a:solidFill>
                <a:latin typeface="Times New Roman" pitchFamily="18" charset="0"/>
                <a:cs typeface="Times New Roman" pitchFamily="18" charset="0"/>
              </a:rPr>
              <a:t>іміз-зат есімнің септік жалғаулары арқылы өзгеруі.</a:t>
            </a:r>
            <a:endParaRPr lang="ru-RU" sz="2800" dirty="0" smtClean="0">
              <a:solidFill>
                <a:schemeClr val="tx2"/>
              </a:solidFill>
              <a:latin typeface="Times New Roman" pitchFamily="18" charset="0"/>
              <a:cs typeface="Times New Roman" pitchFamily="18" charset="0"/>
            </a:endParaRPr>
          </a:p>
          <a:p>
            <a:pPr>
              <a:buFont typeface="Wingdings" pitchFamily="2" charset="2"/>
              <a:buChar char="ü"/>
            </a:pPr>
            <a:endParaRPr lang="ru-RU" sz="2800" dirty="0" smtClean="0">
              <a:solidFill>
                <a:schemeClr val="tx2"/>
              </a:solidFill>
              <a:latin typeface="Times New Roman" pitchFamily="18" charset="0"/>
              <a:cs typeface="Times New Roman" pitchFamily="18" charset="0"/>
            </a:endParaRPr>
          </a:p>
          <a:p>
            <a:endParaRPr lang="ru-RU" sz="2800" dirty="0" smtClean="0">
              <a:solidFill>
                <a:schemeClr val="tx2"/>
              </a:solidFill>
              <a:latin typeface="Times New Roman" pitchFamily="18" charset="0"/>
              <a:cs typeface="Times New Roman" pitchFamily="18" charset="0"/>
            </a:endParaRPr>
          </a:p>
        </p:txBody>
      </p:sp>
      <p:pic>
        <p:nvPicPr>
          <p:cNvPr id="6" name="Рисунок 5">
            <a:extLst>
              <a:ext uri="{FF2B5EF4-FFF2-40B4-BE49-F238E27FC236}">
                <a16:creationId xmlns="" xmlns:a16="http://schemas.microsoft.com/office/drawing/2014/main" id="{AC35712A-5A19-417A-BE3A-8B3FB2E603BF}"/>
              </a:ext>
            </a:extLst>
          </p:cNvPr>
          <p:cNvPicPr>
            <a:picLocks noChangeAspect="1"/>
          </p:cNvPicPr>
          <p:nvPr/>
        </p:nvPicPr>
        <p:blipFill>
          <a:blip r:embed="rId2" cstate="print"/>
          <a:stretch>
            <a:fillRect/>
          </a:stretch>
        </p:blipFill>
        <p:spPr>
          <a:xfrm>
            <a:off x="179512" y="548680"/>
            <a:ext cx="865707" cy="743776"/>
          </a:xfrm>
          <a:prstGeom prst="rect">
            <a:avLst/>
          </a:prstGeom>
        </p:spPr>
      </p:pic>
    </p:spTree>
    <p:extLst>
      <p:ext uri="{BB962C8B-B14F-4D97-AF65-F5344CB8AC3E}">
        <p14:creationId xmlns="" xmlns:p14="http://schemas.microsoft.com/office/powerpoint/2010/main" val="14522693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24744"/>
            <a:ext cx="4896544" cy="5328592"/>
          </a:xfrm>
        </p:spPr>
        <p:txBody>
          <a:bodyPr>
            <a:normAutofit fontScale="90000"/>
          </a:bodyPr>
          <a:lstStyle/>
          <a:p>
            <a:pPr algn="l">
              <a:lnSpc>
                <a:spcPct val="150000"/>
              </a:lnSpc>
            </a:pPr>
            <a:r>
              <a:rPr lang="kk-KZ" sz="1800" smtClean="0">
                <a:solidFill>
                  <a:srgbClr val="002060"/>
                </a:solidFill>
                <a:latin typeface="Times New Roman" pitchFamily="18" charset="0"/>
                <a:cs typeface="Times New Roman" pitchFamily="18" charset="0"/>
              </a:rPr>
              <a:t>     </a:t>
            </a:r>
            <a:br>
              <a:rPr lang="kk-KZ" sz="1800" smtClean="0">
                <a:solidFill>
                  <a:srgbClr val="002060"/>
                </a:solidFill>
                <a:latin typeface="Times New Roman" pitchFamily="18" charset="0"/>
                <a:cs typeface="Times New Roman" pitchFamily="18" charset="0"/>
              </a:rPr>
            </a:br>
            <a:r>
              <a:rPr lang="kk-KZ" sz="1800" smtClean="0">
                <a:solidFill>
                  <a:srgbClr val="002060"/>
                </a:solidFill>
                <a:latin typeface="Times New Roman" pitchFamily="18" charset="0"/>
                <a:cs typeface="Times New Roman" pitchFamily="18" charset="0"/>
              </a:rPr>
              <a:t/>
            </a:r>
            <a:br>
              <a:rPr lang="kk-KZ" sz="1800" smtClean="0">
                <a:solidFill>
                  <a:srgbClr val="002060"/>
                </a:solidFill>
                <a:latin typeface="Times New Roman" pitchFamily="18" charset="0"/>
                <a:cs typeface="Times New Roman" pitchFamily="18" charset="0"/>
              </a:rPr>
            </a:br>
            <a:r>
              <a:rPr lang="kk-KZ" sz="2700" smtClean="0">
                <a:solidFill>
                  <a:srgbClr val="002060"/>
                </a:solidFill>
                <a:latin typeface="Times New Roman" pitchFamily="18" charset="0"/>
                <a:cs typeface="Times New Roman" pitchFamily="18" charset="0"/>
              </a:rPr>
              <a:t/>
            </a:r>
            <a:br>
              <a:rPr lang="kk-KZ" sz="2700" smtClean="0">
                <a:solidFill>
                  <a:srgbClr val="002060"/>
                </a:solidFill>
                <a:latin typeface="Times New Roman" pitchFamily="18" charset="0"/>
                <a:cs typeface="Times New Roman" pitchFamily="18" charset="0"/>
              </a:rPr>
            </a:br>
            <a:r>
              <a:rPr lang="kk-KZ" sz="2700" smtClean="0">
                <a:solidFill>
                  <a:srgbClr val="002060"/>
                </a:solidFill>
                <a:latin typeface="Times New Roman" pitchFamily="18" charset="0"/>
                <a:cs typeface="Times New Roman" pitchFamily="18" charset="0"/>
              </a:rPr>
              <a:t/>
            </a:r>
            <a:br>
              <a:rPr lang="kk-KZ" sz="2700" smtClean="0">
                <a:solidFill>
                  <a:srgbClr val="002060"/>
                </a:solidFill>
                <a:latin typeface="Times New Roman" pitchFamily="18" charset="0"/>
                <a:cs typeface="Times New Roman" pitchFamily="18" charset="0"/>
              </a:rPr>
            </a:br>
            <a:r>
              <a:rPr lang="kk-KZ" sz="2700" smtClean="0">
                <a:solidFill>
                  <a:srgbClr val="002060"/>
                </a:solidFill>
                <a:latin typeface="Times New Roman" pitchFamily="18" charset="0"/>
                <a:cs typeface="Times New Roman" pitchFamily="18" charset="0"/>
              </a:rPr>
              <a:t/>
            </a:r>
            <a:br>
              <a:rPr lang="kk-KZ" sz="2700" smtClean="0">
                <a:solidFill>
                  <a:srgbClr val="002060"/>
                </a:solidFill>
                <a:latin typeface="Times New Roman" pitchFamily="18" charset="0"/>
                <a:cs typeface="Times New Roman" pitchFamily="18" charset="0"/>
              </a:rPr>
            </a:br>
            <a:r>
              <a:rPr lang="kk-KZ" sz="2700" smtClean="0">
                <a:solidFill>
                  <a:srgbClr val="002060"/>
                </a:solidFill>
                <a:latin typeface="Times New Roman" pitchFamily="18" charset="0"/>
                <a:cs typeface="Times New Roman" pitchFamily="18" charset="0"/>
              </a:rPr>
              <a:t/>
            </a:r>
            <a:br>
              <a:rPr lang="kk-KZ" sz="2700" smtClean="0">
                <a:solidFill>
                  <a:srgbClr val="002060"/>
                </a:solidFill>
                <a:latin typeface="Times New Roman" pitchFamily="18" charset="0"/>
                <a:cs typeface="Times New Roman" pitchFamily="18" charset="0"/>
              </a:rPr>
            </a:br>
            <a:r>
              <a:rPr lang="kk-KZ" sz="2700" smtClean="0">
                <a:solidFill>
                  <a:srgbClr val="002060"/>
                </a:solidFill>
                <a:latin typeface="Times New Roman" pitchFamily="18" charset="0"/>
                <a:cs typeface="Times New Roman" pitchFamily="18" charset="0"/>
              </a:rPr>
              <a:t/>
            </a:r>
            <a:br>
              <a:rPr lang="kk-KZ" sz="2700" smtClean="0">
                <a:solidFill>
                  <a:srgbClr val="002060"/>
                </a:solidFill>
                <a:latin typeface="Times New Roman" pitchFamily="18" charset="0"/>
                <a:cs typeface="Times New Roman" pitchFamily="18" charset="0"/>
              </a:rPr>
            </a:br>
            <a:r>
              <a:rPr lang="kk-KZ" sz="2700" smtClean="0">
                <a:solidFill>
                  <a:srgbClr val="002060"/>
                </a:solidFill>
                <a:latin typeface="Times New Roman" pitchFamily="18" charset="0"/>
                <a:cs typeface="Times New Roman" pitchFamily="18" charset="0"/>
              </a:rPr>
              <a:t/>
            </a:r>
            <a:br>
              <a:rPr lang="kk-KZ" sz="2700" smtClean="0">
                <a:solidFill>
                  <a:srgbClr val="002060"/>
                </a:solidFill>
                <a:latin typeface="Times New Roman" pitchFamily="18" charset="0"/>
                <a:cs typeface="Times New Roman" pitchFamily="18" charset="0"/>
              </a:rPr>
            </a:br>
            <a:r>
              <a:rPr lang="kk-KZ" sz="2700" smtClean="0">
                <a:solidFill>
                  <a:srgbClr val="002060"/>
                </a:solidFill>
                <a:latin typeface="Times New Roman" pitchFamily="18" charset="0"/>
                <a:cs typeface="Times New Roman" pitchFamily="18" charset="0"/>
              </a:rPr>
              <a:t/>
            </a:r>
            <a:br>
              <a:rPr lang="kk-KZ" sz="2700" smtClean="0">
                <a:solidFill>
                  <a:srgbClr val="002060"/>
                </a:solidFill>
                <a:latin typeface="Times New Roman" pitchFamily="18" charset="0"/>
                <a:cs typeface="Times New Roman" pitchFamily="18" charset="0"/>
              </a:rPr>
            </a:br>
            <a:r>
              <a:rPr lang="ru-RU" sz="2200" b="1" smtClean="0">
                <a:solidFill>
                  <a:srgbClr val="002060"/>
                </a:solidFill>
                <a:latin typeface="Times New Roman" pitchFamily="18" charset="0"/>
                <a:cs typeface="Times New Roman" pitchFamily="18" charset="0"/>
              </a:rPr>
              <a:t>Өрттің алдын алу үшін: </a:t>
            </a:r>
            <a:r>
              <a:rPr lang="ru-RU" sz="1300" smtClean="0">
                <a:solidFill>
                  <a:srgbClr val="002060"/>
                </a:solidFill>
                <a:latin typeface="Times New Roman" pitchFamily="18" charset="0"/>
                <a:cs typeface="Times New Roman" pitchFamily="18" charset="0"/>
              </a:rPr>
              <a:t/>
            </a:r>
            <a:br>
              <a:rPr lang="ru-RU" sz="1300" smtClean="0">
                <a:solidFill>
                  <a:srgbClr val="002060"/>
                </a:solidFill>
                <a:latin typeface="Times New Roman" pitchFamily="18" charset="0"/>
                <a:cs typeface="Times New Roman" pitchFamily="18" charset="0"/>
              </a:rPr>
            </a:br>
            <a:r>
              <a:rPr lang="ru-RU" sz="2200" b="1" smtClean="0">
                <a:solidFill>
                  <a:srgbClr val="002060"/>
                </a:solidFill>
                <a:latin typeface="Times New Roman" pitchFamily="18" charset="0"/>
                <a:cs typeface="Times New Roman" pitchFamily="18" charset="0"/>
              </a:rPr>
              <a:t>- </a:t>
            </a:r>
            <a:r>
              <a:rPr lang="ru-RU" sz="2200" smtClean="0">
                <a:solidFill>
                  <a:srgbClr val="002060"/>
                </a:solidFill>
                <a:latin typeface="Times New Roman" pitchFamily="18" charset="0"/>
                <a:cs typeface="Times New Roman" pitchFamily="18" charset="0"/>
              </a:rPr>
              <a:t> Газ плитасын қараусыз қалдыруға болмайды;</a:t>
            </a:r>
            <a:br>
              <a:rPr lang="ru-RU" sz="2200" smtClean="0">
                <a:solidFill>
                  <a:srgbClr val="002060"/>
                </a:solidFill>
                <a:latin typeface="Times New Roman" pitchFamily="18" charset="0"/>
                <a:cs typeface="Times New Roman" pitchFamily="18" charset="0"/>
              </a:rPr>
            </a:br>
            <a:r>
              <a:rPr lang="ru-RU" sz="2200" smtClean="0">
                <a:solidFill>
                  <a:srgbClr val="002060"/>
                </a:solidFill>
                <a:latin typeface="Times New Roman" pitchFamily="18" charset="0"/>
                <a:cs typeface="Times New Roman" pitchFamily="18" charset="0"/>
              </a:rPr>
              <a:t>- Электр  мен газ құбырларын үнемі тексеріп отыру қажет; </a:t>
            </a:r>
            <a:br>
              <a:rPr lang="ru-RU" sz="2200" smtClean="0">
                <a:solidFill>
                  <a:srgbClr val="002060"/>
                </a:solidFill>
                <a:latin typeface="Times New Roman" pitchFamily="18" charset="0"/>
                <a:cs typeface="Times New Roman" pitchFamily="18" charset="0"/>
              </a:rPr>
            </a:br>
            <a:r>
              <a:rPr lang="ru-RU" sz="2200" smtClean="0">
                <a:solidFill>
                  <a:srgbClr val="002060"/>
                </a:solidFill>
                <a:latin typeface="Times New Roman" pitchFamily="18" charset="0"/>
                <a:cs typeface="Times New Roman" pitchFamily="18" charset="0"/>
              </a:rPr>
              <a:t>- От жағуға арналған сіріңке, оттықтарды балалардың қолы жетпейтін жерге қою қажет; </a:t>
            </a:r>
            <a:br>
              <a:rPr lang="ru-RU" sz="2200" smtClean="0">
                <a:solidFill>
                  <a:srgbClr val="002060"/>
                </a:solidFill>
                <a:latin typeface="Times New Roman" pitchFamily="18" charset="0"/>
                <a:cs typeface="Times New Roman" pitchFamily="18" charset="0"/>
              </a:rPr>
            </a:br>
            <a:r>
              <a:rPr lang="ru-RU" sz="2200" smtClean="0">
                <a:solidFill>
                  <a:srgbClr val="002060"/>
                </a:solidFill>
                <a:latin typeface="Times New Roman" pitchFamily="18" charset="0"/>
                <a:cs typeface="Times New Roman" pitchFamily="18" charset="0"/>
              </a:rPr>
              <a:t>-Өрт болған жағдайда 101 нөміріне хабарласуды ұмытпа !</a:t>
            </a:r>
            <a:r>
              <a:rPr lang="ru-RU" sz="2000" smtClean="0">
                <a:solidFill>
                  <a:srgbClr val="002060"/>
                </a:solidFill>
                <a:latin typeface="Times New Roman" pitchFamily="18" charset="0"/>
                <a:cs typeface="Times New Roman" pitchFamily="18" charset="0"/>
              </a:rPr>
              <a:t/>
            </a:r>
            <a:br>
              <a:rPr lang="ru-RU" sz="2000" smtClean="0">
                <a:solidFill>
                  <a:srgbClr val="002060"/>
                </a:solidFill>
                <a:latin typeface="Times New Roman" pitchFamily="18" charset="0"/>
                <a:cs typeface="Times New Roman" pitchFamily="18" charset="0"/>
              </a:rPr>
            </a:br>
            <a:r>
              <a:rPr lang="ru-RU" sz="2000" smtClean="0">
                <a:solidFill>
                  <a:srgbClr val="002060"/>
                </a:solidFill>
                <a:latin typeface="Times New Roman" pitchFamily="18" charset="0"/>
                <a:cs typeface="Times New Roman" pitchFamily="18" charset="0"/>
              </a:rPr>
              <a:t/>
            </a:r>
            <a:br>
              <a:rPr lang="ru-RU" sz="2000" smtClean="0">
                <a:solidFill>
                  <a:srgbClr val="002060"/>
                </a:solidFill>
                <a:latin typeface="Times New Roman" pitchFamily="18" charset="0"/>
                <a:cs typeface="Times New Roman" pitchFamily="18" charset="0"/>
              </a:rPr>
            </a:br>
            <a:r>
              <a:rPr lang="ru-RU" sz="2000" smtClean="0">
                <a:solidFill>
                  <a:srgbClr val="002060"/>
                </a:solidFill>
                <a:latin typeface="Times New Roman" pitchFamily="18" charset="0"/>
                <a:cs typeface="Times New Roman" pitchFamily="18" charset="0"/>
              </a:rPr>
              <a:t/>
            </a:r>
            <a:br>
              <a:rPr lang="ru-RU" sz="2000" smtClean="0">
                <a:solidFill>
                  <a:srgbClr val="002060"/>
                </a:solidFill>
                <a:latin typeface="Times New Roman" pitchFamily="18" charset="0"/>
                <a:cs typeface="Times New Roman" pitchFamily="18" charset="0"/>
              </a:rPr>
            </a:br>
            <a:r>
              <a:rPr lang="ru-RU" sz="2000" smtClean="0">
                <a:solidFill>
                  <a:srgbClr val="002060"/>
                </a:solidFill>
                <a:latin typeface="Times New Roman" pitchFamily="18" charset="0"/>
                <a:cs typeface="Times New Roman" pitchFamily="18" charset="0"/>
              </a:rPr>
              <a:t/>
            </a:r>
            <a:br>
              <a:rPr lang="ru-RU" sz="2000" smtClean="0">
                <a:solidFill>
                  <a:srgbClr val="002060"/>
                </a:solidFill>
                <a:latin typeface="Times New Roman" pitchFamily="18" charset="0"/>
                <a:cs typeface="Times New Roman" pitchFamily="18" charset="0"/>
              </a:rPr>
            </a:br>
            <a:r>
              <a:rPr lang="ru-RU" sz="2000" smtClean="0">
                <a:solidFill>
                  <a:srgbClr val="002060"/>
                </a:solidFill>
                <a:latin typeface="Times New Roman" pitchFamily="18" charset="0"/>
                <a:cs typeface="Times New Roman" pitchFamily="18" charset="0"/>
              </a:rPr>
              <a:t> </a:t>
            </a:r>
            <a:r>
              <a:rPr lang="ru-RU" sz="2200" smtClean="0">
                <a:solidFill>
                  <a:srgbClr val="002060"/>
                </a:solidFill>
              </a:rPr>
              <a:t/>
            </a:r>
            <a:br>
              <a:rPr lang="ru-RU" sz="2200" smtClean="0">
                <a:solidFill>
                  <a:srgbClr val="002060"/>
                </a:solidFill>
              </a:rPr>
            </a:br>
            <a:r>
              <a:rPr lang="kk-KZ" sz="2400" smtClean="0">
                <a:solidFill>
                  <a:srgbClr val="002060"/>
                </a:solidFill>
                <a:latin typeface="Times New Roman" pitchFamily="18" charset="0"/>
                <a:cs typeface="Times New Roman" pitchFamily="18" charset="0"/>
              </a:rPr>
              <a:t/>
            </a:r>
            <a:br>
              <a:rPr lang="kk-KZ" sz="2400" smtClean="0">
                <a:solidFill>
                  <a:srgbClr val="002060"/>
                </a:solidFill>
                <a:latin typeface="Times New Roman" pitchFamily="18" charset="0"/>
                <a:cs typeface="Times New Roman" pitchFamily="18" charset="0"/>
              </a:rPr>
            </a:br>
            <a:r>
              <a:rPr lang="kk-KZ" sz="2400" smtClean="0">
                <a:solidFill>
                  <a:srgbClr val="002060"/>
                </a:solidFill>
                <a:latin typeface="Times New Roman" pitchFamily="18" charset="0"/>
                <a:cs typeface="Times New Roman" pitchFamily="18" charset="0"/>
              </a:rPr>
              <a:t/>
            </a:r>
            <a:br>
              <a:rPr lang="kk-KZ" sz="2400" smtClean="0">
                <a:solidFill>
                  <a:srgbClr val="002060"/>
                </a:solidFill>
                <a:latin typeface="Times New Roman" pitchFamily="18" charset="0"/>
                <a:cs typeface="Times New Roman" pitchFamily="18" charset="0"/>
              </a:rPr>
            </a:br>
            <a:r>
              <a:rPr lang="kk-KZ" sz="2400" smtClean="0">
                <a:solidFill>
                  <a:srgbClr val="002060"/>
                </a:solidFill>
                <a:latin typeface="Times New Roman" pitchFamily="18" charset="0"/>
                <a:cs typeface="Times New Roman" pitchFamily="18" charset="0"/>
              </a:rPr>
              <a:t/>
            </a:r>
            <a:br>
              <a:rPr lang="kk-KZ" sz="2400" smtClean="0">
                <a:solidFill>
                  <a:srgbClr val="002060"/>
                </a:solidFill>
                <a:latin typeface="Times New Roman" pitchFamily="18" charset="0"/>
                <a:cs typeface="Times New Roman" pitchFamily="18" charset="0"/>
              </a:rPr>
            </a:br>
            <a:r>
              <a:rPr lang="kk-KZ" sz="2400" smtClean="0">
                <a:solidFill>
                  <a:srgbClr val="002060"/>
                </a:solidFill>
                <a:latin typeface="Times New Roman" pitchFamily="18" charset="0"/>
                <a:cs typeface="Times New Roman" pitchFamily="18" charset="0"/>
              </a:rPr>
              <a:t/>
            </a:r>
            <a:br>
              <a:rPr lang="kk-KZ" sz="2400" smtClean="0">
                <a:solidFill>
                  <a:srgbClr val="002060"/>
                </a:solidFill>
                <a:latin typeface="Times New Roman" pitchFamily="18" charset="0"/>
                <a:cs typeface="Times New Roman" pitchFamily="18" charset="0"/>
              </a:rPr>
            </a:br>
            <a:r>
              <a:rPr lang="kk-KZ" sz="2400" smtClean="0">
                <a:solidFill>
                  <a:srgbClr val="002060"/>
                </a:solidFill>
                <a:latin typeface="Times New Roman" pitchFamily="18" charset="0"/>
                <a:cs typeface="Times New Roman" pitchFamily="18" charset="0"/>
              </a:rPr>
              <a:t/>
            </a:r>
            <a:br>
              <a:rPr lang="kk-KZ" sz="2400" smtClean="0">
                <a:solidFill>
                  <a:srgbClr val="002060"/>
                </a:solidFill>
                <a:latin typeface="Times New Roman" pitchFamily="18" charset="0"/>
                <a:cs typeface="Times New Roman" pitchFamily="18" charset="0"/>
              </a:rPr>
            </a:br>
            <a:r>
              <a:rPr lang="kk-KZ" sz="2400" smtClean="0">
                <a:solidFill>
                  <a:srgbClr val="002060"/>
                </a:solidFill>
                <a:latin typeface="Times New Roman" pitchFamily="18" charset="0"/>
                <a:cs typeface="Times New Roman" pitchFamily="18" charset="0"/>
              </a:rPr>
              <a:t/>
            </a:r>
            <a:br>
              <a:rPr lang="kk-KZ" sz="2400" smtClean="0">
                <a:solidFill>
                  <a:srgbClr val="002060"/>
                </a:solidFill>
                <a:latin typeface="Times New Roman" pitchFamily="18" charset="0"/>
                <a:cs typeface="Times New Roman" pitchFamily="18" charset="0"/>
              </a:rPr>
            </a:br>
            <a:endParaRPr lang="ru-RU" sz="2400">
              <a:solidFill>
                <a:srgbClr val="002060"/>
              </a:solidFill>
              <a:latin typeface="Times New Roman" pitchFamily="18" charset="0"/>
              <a:cs typeface="Times New Roman" pitchFamily="18" charset="0"/>
            </a:endParaRPr>
          </a:p>
        </p:txBody>
      </p:sp>
      <p:pic>
        <p:nvPicPr>
          <p:cNvPr id="1026" name="Picture 2" descr="http://mtdata.ru/u25/photo83FB/20655013301-0/original.jpg"/>
          <p:cNvPicPr>
            <a:picLocks noChangeAspect="1" noChangeArrowheads="1"/>
          </p:cNvPicPr>
          <p:nvPr/>
        </p:nvPicPr>
        <p:blipFill>
          <a:blip r:embed="rId2" cstate="print"/>
          <a:srcRect l="26669" b="3081"/>
          <a:stretch>
            <a:fillRect/>
          </a:stretch>
        </p:blipFill>
        <p:spPr bwMode="auto">
          <a:xfrm>
            <a:off x="5436096" y="1124744"/>
            <a:ext cx="3378789" cy="5184576"/>
          </a:xfrm>
          <a:prstGeom prst="rect">
            <a:avLst/>
          </a:prstGeom>
          <a:noFill/>
        </p:spPr>
      </p:pic>
      <p:sp>
        <p:nvSpPr>
          <p:cNvPr id="4" name="Заголовок 1"/>
          <p:cNvSpPr txBox="1">
            <a:spLocks/>
          </p:cNvSpPr>
          <p:nvPr/>
        </p:nvSpPr>
        <p:spPr>
          <a:xfrm>
            <a:off x="539552" y="188640"/>
            <a:ext cx="8229600" cy="576064"/>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3200" b="0" i="0" u="none" strike="noStrike" kern="1200" cap="none" spc="0" normalizeH="0" baseline="0" noProof="0" smtClean="0">
                <a:ln>
                  <a:noFill/>
                </a:ln>
                <a:solidFill>
                  <a:srgbClr val="002060"/>
                </a:solidFill>
                <a:effectLst/>
                <a:uLnTx/>
                <a:uFillTx/>
                <a:latin typeface="Times New Roman" pitchFamily="18" charset="0"/>
                <a:ea typeface="+mj-ea"/>
                <a:cs typeface="Times New Roman" pitchFamily="18" charset="0"/>
              </a:rPr>
              <a:t>Өрт қауіпсіздік ережелерін білесің бе?</a:t>
            </a:r>
            <a:endParaRPr kumimoji="0" lang="ru-RU" sz="3200" b="0" i="0" u="none" strike="noStrike" kern="1200" cap="none" spc="0" normalizeH="0" baseline="0" noProof="0">
              <a:ln>
                <a:noFill/>
              </a:ln>
              <a:solidFill>
                <a:srgbClr val="00206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467544" y="692696"/>
            <a:ext cx="8229600" cy="576064"/>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3200" b="0" i="0" u="none" strike="noStrike" kern="1200" cap="none" spc="0" normalizeH="0" baseline="0" noProof="0" smtClean="0">
                <a:ln>
                  <a:noFill/>
                </a:ln>
                <a:solidFill>
                  <a:srgbClr val="002060"/>
                </a:solidFill>
                <a:effectLst/>
                <a:uLnTx/>
                <a:uFillTx/>
                <a:latin typeface="Times New Roman" pitchFamily="18" charset="0"/>
                <a:ea typeface="+mj-ea"/>
                <a:cs typeface="Times New Roman" pitchFamily="18" charset="0"/>
              </a:rPr>
              <a:t>Қайсысы</a:t>
            </a:r>
            <a:r>
              <a:rPr kumimoji="0" lang="kk-KZ" sz="3200" b="0" i="0" u="none" strike="noStrike" kern="1200" cap="none" spc="0" normalizeH="0" noProof="0" smtClean="0">
                <a:ln>
                  <a:noFill/>
                </a:ln>
                <a:solidFill>
                  <a:srgbClr val="002060"/>
                </a:solidFill>
                <a:effectLst/>
                <a:uLnTx/>
                <a:uFillTx/>
                <a:latin typeface="Times New Roman" pitchFamily="18" charset="0"/>
                <a:ea typeface="+mj-ea"/>
                <a:cs typeface="Times New Roman" pitchFamily="18" charset="0"/>
              </a:rPr>
              <a:t> ғылыми-танымдық мәтін, қайсысы көркем мәтін?</a:t>
            </a:r>
            <a:endParaRPr kumimoji="0" lang="ru-RU" sz="3200" b="0" i="0" u="none" strike="noStrike" kern="1200" cap="none" spc="0" normalizeH="0" baseline="0" noProof="0">
              <a:ln>
                <a:noFill/>
              </a:ln>
              <a:solidFill>
                <a:srgbClr val="002060"/>
              </a:solidFill>
              <a:effectLst/>
              <a:uLnTx/>
              <a:uFillTx/>
              <a:latin typeface="Times New Roman" pitchFamily="18" charset="0"/>
              <a:ea typeface="+mj-ea"/>
              <a:cs typeface="Times New Roman" pitchFamily="18" charset="0"/>
            </a:endParaRPr>
          </a:p>
        </p:txBody>
      </p:sp>
      <p:sp>
        <p:nvSpPr>
          <p:cNvPr id="5" name="Заголовок 1"/>
          <p:cNvSpPr txBox="1">
            <a:spLocks/>
          </p:cNvSpPr>
          <p:nvPr/>
        </p:nvSpPr>
        <p:spPr>
          <a:xfrm>
            <a:off x="5436096" y="1052736"/>
            <a:ext cx="3384376" cy="36004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kk-KZ" baseline="0" smtClean="0">
              <a:solidFill>
                <a:srgbClr val="002060"/>
              </a:solidFill>
              <a:latin typeface="Times New Roman" pitchFamily="18" charset="0"/>
              <a:ea typeface="+mj-ea"/>
              <a:cs typeface="Times New Roman" pitchFamily="18" charset="0"/>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b="0" i="0" u="none" strike="noStrike" kern="1200" cap="none" spc="0" normalizeH="0" baseline="0" noProof="0">
              <a:ln>
                <a:noFill/>
              </a:ln>
              <a:solidFill>
                <a:srgbClr val="002060"/>
              </a:solidFill>
              <a:effectLst/>
              <a:uLnTx/>
              <a:uFillTx/>
              <a:latin typeface="Times New Roman" pitchFamily="18" charset="0"/>
              <a:ea typeface="+mj-ea"/>
              <a:cs typeface="Times New Roman" pitchFamily="18" charset="0"/>
            </a:endParaRPr>
          </a:p>
        </p:txBody>
      </p:sp>
      <p:sp>
        <p:nvSpPr>
          <p:cNvPr id="6" name="Скругленный прямоугольник 5"/>
          <p:cNvSpPr/>
          <p:nvPr/>
        </p:nvSpPr>
        <p:spPr>
          <a:xfrm>
            <a:off x="323528" y="1196752"/>
            <a:ext cx="4968552" cy="45365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smtClean="0">
                <a:solidFill>
                  <a:srgbClr val="002060"/>
                </a:solidFill>
                <a:latin typeface="Times New Roman" pitchFamily="18" charset="0"/>
                <a:cs typeface="Times New Roman" pitchFamily="18" charset="0"/>
              </a:rPr>
              <a:t> </a:t>
            </a:r>
            <a:r>
              <a:rPr lang="kk-KZ" smtClean="0">
                <a:solidFill>
                  <a:srgbClr val="002060"/>
                </a:solidFill>
                <a:latin typeface="Times New Roman" pitchFamily="18" charset="0"/>
                <a:cs typeface="Times New Roman" pitchFamily="18" charset="0"/>
              </a:rPr>
              <a:t>Үйден  өрт шыққан жағдайда өртсөндірушілер итті іште қалған балаларды алып шығуға жұмсайды. Осындай ит Лондонда он екі баланы өлімнен сақтап қалған.Оның аты  </a:t>
            </a:r>
            <a:r>
              <a:rPr lang="kk-KZ" b="1" smtClean="0">
                <a:solidFill>
                  <a:srgbClr val="002060"/>
                </a:solidFill>
                <a:latin typeface="Times New Roman" pitchFamily="18" charset="0"/>
                <a:cs typeface="Times New Roman" pitchFamily="18" charset="0"/>
              </a:rPr>
              <a:t>Боб </a:t>
            </a:r>
            <a:r>
              <a:rPr lang="kk-KZ" smtClean="0">
                <a:solidFill>
                  <a:srgbClr val="002060"/>
                </a:solidFill>
                <a:latin typeface="Times New Roman" pitchFamily="18" charset="0"/>
                <a:cs typeface="Times New Roman" pitchFamily="18" charset="0"/>
              </a:rPr>
              <a:t>екен. </a:t>
            </a:r>
          </a:p>
          <a:p>
            <a:pPr algn="ctr"/>
            <a:r>
              <a:rPr lang="kk-KZ" smtClean="0">
                <a:solidFill>
                  <a:srgbClr val="002060"/>
                </a:solidFill>
                <a:latin typeface="Times New Roman" pitchFamily="18" charset="0"/>
                <a:cs typeface="Times New Roman" pitchFamily="18" charset="0"/>
              </a:rPr>
              <a:t>        Бірде үй өртенді. Өртсөндірушілер әлгі үйге келіп жеткенде алдарынан бір әйел жүгіріп шықты. Ол жылап тұрып, үйде екі жасар қызының қалып қойғанын айтты. Өртсөндірушілер Бобты жұмсады. Боб баспалдақ арқылы жүгіріп барып, түтіннің арасына еніп кетті. Бес минуттан соң ол көйлегінен тістеп, қызды көтеріп үйден шықты. Ана қызының тірі екенін көргенде қуанғанынан көз жасын төгіп, құшақтай алды.</a:t>
            </a:r>
            <a:endParaRPr lang="ru-RU"/>
          </a:p>
        </p:txBody>
      </p:sp>
      <p:sp>
        <p:nvSpPr>
          <p:cNvPr id="8" name="Скругленный прямоугольник 7"/>
          <p:cNvSpPr/>
          <p:nvPr/>
        </p:nvSpPr>
        <p:spPr>
          <a:xfrm>
            <a:off x="5436096" y="1196752"/>
            <a:ext cx="3240360" cy="446449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mtClean="0">
                <a:solidFill>
                  <a:srgbClr val="002060"/>
                </a:solidFill>
                <a:latin typeface="Times New Roman" pitchFamily="18" charset="0"/>
                <a:cs typeface="Times New Roman" pitchFamily="18" charset="0"/>
              </a:rPr>
              <a:t> Өрт негізінен электр желісі мен газ балондарын дұрыс пайдаланбаудан болады. От жағатын үйлерде пеш ақаулы болса, ол да өрттің шығуына себепші болады. Қолына сіріңке ұстап ойнаған балалардың абайсыздығынан өрт жиі шығады. </a:t>
            </a:r>
            <a:endParaRPr lang="ru-RU"/>
          </a:p>
        </p:txBody>
      </p:sp>
      <p:sp>
        <p:nvSpPr>
          <p:cNvPr id="9" name="Заголовок 1"/>
          <p:cNvSpPr txBox="1">
            <a:spLocks/>
          </p:cNvSpPr>
          <p:nvPr/>
        </p:nvSpPr>
        <p:spPr>
          <a:xfrm>
            <a:off x="755576" y="188640"/>
            <a:ext cx="8229600" cy="57606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kk-KZ" sz="2400" b="1" smtClean="0">
                <a:solidFill>
                  <a:srgbClr val="002060"/>
                </a:solidFill>
                <a:latin typeface="Times New Roman" pitchFamily="18" charset="0"/>
                <a:ea typeface="+mj-ea"/>
                <a:cs typeface="Times New Roman" pitchFamily="18" charset="0"/>
              </a:rPr>
              <a:t>“</a:t>
            </a:r>
            <a:r>
              <a:rPr kumimoji="0" lang="kk-KZ" sz="2400" b="1" i="0" u="none" strike="noStrike" kern="1200" cap="none" spc="0" normalizeH="0" baseline="0" noProof="0" smtClean="0">
                <a:ln>
                  <a:noFill/>
                </a:ln>
                <a:solidFill>
                  <a:srgbClr val="002060"/>
                </a:solidFill>
                <a:effectLst/>
                <a:uLnTx/>
                <a:uFillTx/>
                <a:latin typeface="Times New Roman" pitchFamily="18" charset="0"/>
                <a:ea typeface="+mj-ea"/>
                <a:cs typeface="Times New Roman" pitchFamily="18" charset="0"/>
              </a:rPr>
              <a:t>Ойыңды</a:t>
            </a:r>
            <a:r>
              <a:rPr kumimoji="0" lang="kk-KZ" sz="2400" b="1" i="0" u="none" strike="noStrike" kern="1200" cap="none" spc="0" normalizeH="0" noProof="0" smtClean="0">
                <a:ln>
                  <a:noFill/>
                </a:ln>
                <a:solidFill>
                  <a:srgbClr val="002060"/>
                </a:solidFill>
                <a:effectLst/>
                <a:uLnTx/>
                <a:uFillTx/>
                <a:latin typeface="Times New Roman" pitchFamily="18" charset="0"/>
                <a:ea typeface="+mj-ea"/>
                <a:cs typeface="Times New Roman" pitchFamily="18" charset="0"/>
              </a:rPr>
              <a:t> дәлелде”</a:t>
            </a:r>
            <a:endParaRPr kumimoji="0" lang="ru-RU" sz="2400" b="1" i="0" u="none" strike="noStrike" kern="1200" cap="none" spc="0" normalizeH="0" baseline="0" noProof="0">
              <a:ln>
                <a:noFill/>
              </a:ln>
              <a:solidFill>
                <a:srgbClr val="00206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467544" y="692696"/>
            <a:ext cx="8229600" cy="576064"/>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3200" b="0" i="0" u="none" strike="noStrike" kern="1200" cap="none" spc="0" normalizeH="0" baseline="0" noProof="0">
              <a:ln>
                <a:noFill/>
              </a:ln>
              <a:solidFill>
                <a:srgbClr val="002060"/>
              </a:solidFill>
              <a:effectLst/>
              <a:uLnTx/>
              <a:uFillTx/>
              <a:latin typeface="Times New Roman" pitchFamily="18" charset="0"/>
              <a:ea typeface="+mj-ea"/>
              <a:cs typeface="Times New Roman" pitchFamily="18" charset="0"/>
            </a:endParaRPr>
          </a:p>
        </p:txBody>
      </p:sp>
      <p:sp>
        <p:nvSpPr>
          <p:cNvPr id="5" name="Заголовок 1"/>
          <p:cNvSpPr txBox="1">
            <a:spLocks/>
          </p:cNvSpPr>
          <p:nvPr/>
        </p:nvSpPr>
        <p:spPr>
          <a:xfrm>
            <a:off x="5436096" y="1052736"/>
            <a:ext cx="3384376" cy="36004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kk-KZ" baseline="0" smtClean="0">
              <a:solidFill>
                <a:srgbClr val="002060"/>
              </a:solidFill>
              <a:latin typeface="Times New Roman" pitchFamily="18" charset="0"/>
              <a:ea typeface="+mj-ea"/>
              <a:cs typeface="Times New Roman" pitchFamily="18" charset="0"/>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b="0" i="0" u="none" strike="noStrike" kern="1200" cap="none" spc="0" normalizeH="0" baseline="0" noProof="0">
              <a:ln>
                <a:noFill/>
              </a:ln>
              <a:solidFill>
                <a:srgbClr val="002060"/>
              </a:solidFill>
              <a:effectLst/>
              <a:uLnTx/>
              <a:uFillTx/>
              <a:latin typeface="Times New Roman" pitchFamily="18" charset="0"/>
              <a:ea typeface="+mj-ea"/>
              <a:cs typeface="Times New Roman" pitchFamily="18" charset="0"/>
            </a:endParaRPr>
          </a:p>
        </p:txBody>
      </p:sp>
      <p:sp>
        <p:nvSpPr>
          <p:cNvPr id="6" name="Скругленный прямоугольник 5"/>
          <p:cNvSpPr/>
          <p:nvPr/>
        </p:nvSpPr>
        <p:spPr>
          <a:xfrm>
            <a:off x="323528" y="1196752"/>
            <a:ext cx="4968552" cy="45365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smtClean="0">
                <a:solidFill>
                  <a:srgbClr val="002060"/>
                </a:solidFill>
                <a:latin typeface="Times New Roman" pitchFamily="18" charset="0"/>
                <a:cs typeface="Times New Roman" pitchFamily="18" charset="0"/>
              </a:rPr>
              <a:t> </a:t>
            </a:r>
            <a:r>
              <a:rPr lang="kk-KZ" smtClean="0">
                <a:solidFill>
                  <a:srgbClr val="002060"/>
                </a:solidFill>
                <a:latin typeface="Times New Roman" pitchFamily="18" charset="0"/>
                <a:cs typeface="Times New Roman" pitchFamily="18" charset="0"/>
              </a:rPr>
              <a:t>Үйден  өрт шыққан жағдайда өртсөндірушілер итті іште қалған балаларды алып шығуға жұмсайды. Осындай ит Лондонда он екі баланы өлімнен сақтап қалған.Оның аты  </a:t>
            </a:r>
            <a:r>
              <a:rPr lang="kk-KZ" b="1" smtClean="0">
                <a:solidFill>
                  <a:srgbClr val="002060"/>
                </a:solidFill>
                <a:latin typeface="Times New Roman" pitchFamily="18" charset="0"/>
                <a:cs typeface="Times New Roman" pitchFamily="18" charset="0"/>
              </a:rPr>
              <a:t>Боб </a:t>
            </a:r>
            <a:r>
              <a:rPr lang="kk-KZ" smtClean="0">
                <a:solidFill>
                  <a:srgbClr val="002060"/>
                </a:solidFill>
                <a:latin typeface="Times New Roman" pitchFamily="18" charset="0"/>
                <a:cs typeface="Times New Roman" pitchFamily="18" charset="0"/>
              </a:rPr>
              <a:t>екен. </a:t>
            </a:r>
          </a:p>
          <a:p>
            <a:pPr algn="ctr"/>
            <a:r>
              <a:rPr lang="kk-KZ" smtClean="0">
                <a:solidFill>
                  <a:srgbClr val="002060"/>
                </a:solidFill>
                <a:latin typeface="Times New Roman" pitchFamily="18" charset="0"/>
                <a:cs typeface="Times New Roman" pitchFamily="18" charset="0"/>
              </a:rPr>
              <a:t>        Бірде үй өртенді. Өртсөндірушілер әлгі үйге келіп жеткенде алдарынан бір әйел жүгіріп шықты. Ол жылап тұрып, үйде екі жасар қызының қалып қойғанын айтты. Өртсөндірушілер Бобты жұмсады. Боб баспалдақ арқылы жүгіріп барып, түтіннің арасына еніп кетті. Бес минуттан соң ол көйлегінен тістеп, қызды көтеріп үйден шықты. Ана қызының тірі екенін көргенде қуанғанынан көз жасын төгіп, құшақтай алды.</a:t>
            </a:r>
            <a:endParaRPr lang="ru-RU"/>
          </a:p>
        </p:txBody>
      </p:sp>
      <p:sp>
        <p:nvSpPr>
          <p:cNvPr id="8" name="Скругленный прямоугольник 7"/>
          <p:cNvSpPr/>
          <p:nvPr/>
        </p:nvSpPr>
        <p:spPr>
          <a:xfrm>
            <a:off x="5436096" y="1196752"/>
            <a:ext cx="3240360" cy="446449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mtClean="0">
                <a:solidFill>
                  <a:srgbClr val="002060"/>
                </a:solidFill>
                <a:latin typeface="Times New Roman" pitchFamily="18" charset="0"/>
                <a:cs typeface="Times New Roman" pitchFamily="18" charset="0"/>
              </a:rPr>
              <a:t> Өрт негізінен электр желісі мен газ балондарын дұрыс пайдаланбаудан болады. От жағатын үйлерде пеш ақаулы болса, ол да өрттің шығуына себепші болады. Қолына сіріңке ұстап ойнаған балалардың абайсыздығынан өрт жиі шығады. </a:t>
            </a:r>
            <a:endParaRPr lang="ru-RU"/>
          </a:p>
        </p:txBody>
      </p:sp>
      <p:sp>
        <p:nvSpPr>
          <p:cNvPr id="9" name="Заголовок 1"/>
          <p:cNvSpPr txBox="1">
            <a:spLocks/>
          </p:cNvSpPr>
          <p:nvPr/>
        </p:nvSpPr>
        <p:spPr>
          <a:xfrm>
            <a:off x="755576" y="188640"/>
            <a:ext cx="8229600" cy="57606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kk-KZ" sz="2400" b="1" smtClean="0">
                <a:solidFill>
                  <a:srgbClr val="002060"/>
                </a:solidFill>
                <a:latin typeface="Times New Roman" pitchFamily="18" charset="0"/>
                <a:ea typeface="+mj-ea"/>
                <a:cs typeface="Times New Roman" pitchFamily="18" charset="0"/>
              </a:rPr>
              <a:t>“Өзіңді тексер</a:t>
            </a:r>
            <a:r>
              <a:rPr kumimoji="0" lang="kk-KZ" sz="2400" b="1" i="0" u="none" strike="noStrike" kern="1200" cap="none" spc="0" normalizeH="0" noProof="0" smtClean="0">
                <a:ln>
                  <a:noFill/>
                </a:ln>
                <a:solidFill>
                  <a:srgbClr val="002060"/>
                </a:solidFill>
                <a:effectLst/>
                <a:uLnTx/>
                <a:uFillTx/>
                <a:latin typeface="Times New Roman" pitchFamily="18" charset="0"/>
                <a:ea typeface="+mj-ea"/>
                <a:cs typeface="Times New Roman" pitchFamily="18" charset="0"/>
              </a:rPr>
              <a:t>”</a:t>
            </a:r>
            <a:endParaRPr kumimoji="0" lang="ru-RU" sz="2400" b="1" i="0" u="none" strike="noStrike" kern="1200" cap="none" spc="0" normalizeH="0" baseline="0" noProof="0">
              <a:ln>
                <a:noFill/>
              </a:ln>
              <a:solidFill>
                <a:srgbClr val="002060"/>
              </a:solidFill>
              <a:effectLst/>
              <a:uLnTx/>
              <a:uFillTx/>
              <a:latin typeface="Times New Roman" pitchFamily="18" charset="0"/>
              <a:ea typeface="+mj-ea"/>
              <a:cs typeface="Times New Roman" pitchFamily="18" charset="0"/>
            </a:endParaRPr>
          </a:p>
        </p:txBody>
      </p:sp>
      <p:sp>
        <p:nvSpPr>
          <p:cNvPr id="10" name="Стрелка вверх 9"/>
          <p:cNvSpPr/>
          <p:nvPr/>
        </p:nvSpPr>
        <p:spPr>
          <a:xfrm>
            <a:off x="1115616" y="5949280"/>
            <a:ext cx="3600400" cy="72008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mtClean="0">
                <a:solidFill>
                  <a:srgbClr val="002060"/>
                </a:solidFill>
                <a:latin typeface="Times New Roman" pitchFamily="18" charset="0"/>
                <a:cs typeface="Times New Roman" pitchFamily="18" charset="0"/>
              </a:rPr>
              <a:t>Көркем мәтін</a:t>
            </a:r>
            <a:endParaRPr lang="ru-RU">
              <a:solidFill>
                <a:srgbClr val="002060"/>
              </a:solidFill>
              <a:latin typeface="Times New Roman" pitchFamily="18" charset="0"/>
              <a:cs typeface="Times New Roman" pitchFamily="18" charset="0"/>
            </a:endParaRPr>
          </a:p>
        </p:txBody>
      </p:sp>
      <p:sp>
        <p:nvSpPr>
          <p:cNvPr id="11" name="Стрелка вверх 10"/>
          <p:cNvSpPr/>
          <p:nvPr/>
        </p:nvSpPr>
        <p:spPr>
          <a:xfrm>
            <a:off x="5292080" y="5949280"/>
            <a:ext cx="3672408" cy="72008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mtClean="0">
                <a:solidFill>
                  <a:srgbClr val="002060"/>
                </a:solidFill>
                <a:latin typeface="Times New Roman" pitchFamily="18" charset="0"/>
                <a:cs typeface="Times New Roman" pitchFamily="18" charset="0"/>
              </a:rPr>
              <a:t>Ғылыми –танымдық мәтін</a:t>
            </a:r>
            <a:endParaRPr lang="ru-RU">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BB638698-A637-4B2B-97DB-2B0934D071D7}"/>
              </a:ext>
            </a:extLst>
          </p:cNvPr>
          <p:cNvSpPr txBox="1"/>
          <p:nvPr/>
        </p:nvSpPr>
        <p:spPr>
          <a:xfrm>
            <a:off x="683568" y="1786666"/>
            <a:ext cx="7704856" cy="2759730"/>
          </a:xfrm>
          <a:prstGeom prst="rect">
            <a:avLst/>
          </a:prstGeom>
          <a:noFill/>
        </p:spPr>
        <p:txBody>
          <a:bodyPr wrap="square">
            <a:spAutoFit/>
          </a:bodyPr>
          <a:lstStyle/>
          <a:p>
            <a:pPr marL="0" marR="0" indent="0">
              <a:spcBef>
                <a:spcPts val="100"/>
              </a:spcBef>
              <a:spcAft>
                <a:spcPts val="100"/>
              </a:spcAft>
            </a:pPr>
            <a:r>
              <a:rPr lang="kk-KZ" sz="2800" dirty="0" smtClean="0">
                <a:solidFill>
                  <a:schemeClr val="tx2"/>
                </a:solidFill>
                <a:latin typeface="Times New Roman" panose="02020603050405020304" pitchFamily="18" charset="0"/>
              </a:rPr>
              <a:t>Тиісті тыныс белгісін қойып, көшіріп жаз. Қарамен жазылған сөздерге сұрақ қой.</a:t>
            </a:r>
            <a:endParaRPr lang="ru-RU" sz="2800" b="0" dirty="0">
              <a:solidFill>
                <a:schemeClr val="tx2"/>
              </a:solidFill>
              <a:effectLst/>
              <a:latin typeface="Times New Roman" panose="02020603050405020304" pitchFamily="18" charset="0"/>
            </a:endParaRPr>
          </a:p>
          <a:p>
            <a:pPr marL="0" marR="0" indent="0">
              <a:spcBef>
                <a:spcPts val="100"/>
              </a:spcBef>
              <a:spcAft>
                <a:spcPts val="100"/>
              </a:spcAft>
            </a:pPr>
            <a:endParaRPr lang="ru-RU" b="0" dirty="0">
              <a:solidFill>
                <a:srgbClr val="000000"/>
              </a:solidFill>
              <a:effectLst/>
              <a:latin typeface="Times New Roman" panose="02020603050405020304" pitchFamily="18" charset="0"/>
            </a:endParaRPr>
          </a:p>
          <a:p>
            <a:pPr marL="0" marR="0" indent="0">
              <a:spcBef>
                <a:spcPts val="100"/>
              </a:spcBef>
              <a:spcAft>
                <a:spcPts val="100"/>
              </a:spcAft>
            </a:pPr>
            <a:r>
              <a:rPr lang="ru-RU" sz="3200" b="0" smtClean="0">
                <a:solidFill>
                  <a:srgbClr val="000000"/>
                </a:solidFill>
                <a:effectLst/>
                <a:latin typeface="Times New Roman" panose="02020603050405020304" pitchFamily="18" charset="0"/>
              </a:rPr>
              <a:t>      Адамның </a:t>
            </a:r>
            <a:r>
              <a:rPr lang="ru-RU" sz="3200" dirty="0" err="1" smtClean="0">
                <a:solidFill>
                  <a:srgbClr val="000000"/>
                </a:solidFill>
                <a:latin typeface="Times New Roman" panose="02020603050405020304" pitchFamily="18" charset="0"/>
              </a:rPr>
              <a:t>киімі</a:t>
            </a:r>
            <a:r>
              <a:rPr lang="ru-RU" sz="3200" dirty="0" smtClean="0">
                <a:solidFill>
                  <a:srgbClr val="000000"/>
                </a:solidFill>
                <a:latin typeface="Times New Roman" panose="02020603050405020304" pitchFamily="18" charset="0"/>
              </a:rPr>
              <a:t> </a:t>
            </a:r>
            <a:r>
              <a:rPr lang="ru-RU" sz="3200" dirty="0" err="1" smtClean="0">
                <a:solidFill>
                  <a:srgbClr val="000000"/>
                </a:solidFill>
                <a:latin typeface="Times New Roman" panose="02020603050405020304" pitchFamily="18" charset="0"/>
              </a:rPr>
              <a:t>өртенсе </a:t>
            </a:r>
            <a:r>
              <a:rPr lang="ru-RU" sz="3200" b="1" dirty="0" err="1" smtClean="0">
                <a:solidFill>
                  <a:srgbClr val="000000"/>
                </a:solidFill>
                <a:latin typeface="Times New Roman" panose="02020603050405020304" pitchFamily="18" charset="0"/>
              </a:rPr>
              <a:t>суға</a:t>
            </a:r>
            <a:r>
              <a:rPr lang="ru-RU" sz="3200" dirty="0" err="1" smtClean="0">
                <a:solidFill>
                  <a:srgbClr val="000000"/>
                </a:solidFill>
                <a:latin typeface="Times New Roman" panose="02020603050405020304" pitchFamily="18" charset="0"/>
              </a:rPr>
              <a:t> түскені дұрыс.</a:t>
            </a:r>
            <a:r>
              <a:rPr lang="ru-RU" sz="3200" dirty="0" smtClean="0">
                <a:solidFill>
                  <a:srgbClr val="000000"/>
                </a:solidFill>
                <a:latin typeface="Times New Roman" panose="02020603050405020304" pitchFamily="18" charset="0"/>
              </a:rPr>
              <a:t> Су </a:t>
            </a:r>
            <a:r>
              <a:rPr lang="ru-RU" sz="3200" dirty="0" err="1" smtClean="0">
                <a:solidFill>
                  <a:srgbClr val="000000"/>
                </a:solidFill>
                <a:latin typeface="Times New Roman" panose="02020603050405020304" pitchFamily="18" charset="0"/>
              </a:rPr>
              <a:t>болмаса</a:t>
            </a:r>
            <a:r>
              <a:rPr lang="ru-RU" sz="3200" dirty="0" smtClean="0">
                <a:solidFill>
                  <a:srgbClr val="000000"/>
                </a:solidFill>
                <a:latin typeface="Times New Roman" panose="02020603050405020304" pitchFamily="18" charset="0"/>
              </a:rPr>
              <a:t> </a:t>
            </a:r>
            <a:r>
              <a:rPr lang="ru-RU" sz="3200" b="1" dirty="0" err="1" smtClean="0">
                <a:solidFill>
                  <a:srgbClr val="000000"/>
                </a:solidFill>
                <a:latin typeface="Times New Roman" panose="02020603050405020304" pitchFamily="18" charset="0"/>
              </a:rPr>
              <a:t>топыраққа</a:t>
            </a:r>
            <a:r>
              <a:rPr lang="ru-RU" sz="3200" dirty="0" err="1" smtClean="0">
                <a:solidFill>
                  <a:srgbClr val="000000"/>
                </a:solidFill>
                <a:latin typeface="Times New Roman" panose="02020603050405020304" pitchFamily="18" charset="0"/>
              </a:rPr>
              <a:t>  аунатып</a:t>
            </a:r>
            <a:r>
              <a:rPr lang="ru-RU" sz="3200" dirty="0" smtClean="0">
                <a:solidFill>
                  <a:srgbClr val="000000"/>
                </a:solidFill>
                <a:latin typeface="Times New Roman" panose="02020603050405020304" pitchFamily="18" charset="0"/>
              </a:rPr>
              <a:t> </a:t>
            </a:r>
            <a:r>
              <a:rPr lang="ru-RU" sz="3200" dirty="0" err="1" smtClean="0">
                <a:solidFill>
                  <a:srgbClr val="000000"/>
                </a:solidFill>
                <a:latin typeface="Times New Roman" panose="02020603050405020304" pitchFamily="18" charset="0"/>
              </a:rPr>
              <a:t>үстіне құм шашу</a:t>
            </a:r>
            <a:r>
              <a:rPr lang="ru-RU" sz="3200" dirty="0" smtClean="0">
                <a:solidFill>
                  <a:srgbClr val="000000"/>
                </a:solidFill>
                <a:latin typeface="Times New Roman" panose="02020603050405020304" pitchFamily="18" charset="0"/>
              </a:rPr>
              <a:t> </a:t>
            </a:r>
            <a:r>
              <a:rPr lang="ru-RU" sz="3200" dirty="0" err="1" smtClean="0">
                <a:solidFill>
                  <a:srgbClr val="000000"/>
                </a:solidFill>
                <a:latin typeface="Times New Roman" panose="02020603050405020304" pitchFamily="18" charset="0"/>
              </a:rPr>
              <a:t>керек</a:t>
            </a:r>
            <a:r>
              <a:rPr lang="ru-RU" sz="3200" dirty="0" smtClean="0">
                <a:solidFill>
                  <a:srgbClr val="000000"/>
                </a:solidFill>
                <a:latin typeface="Times New Roman" panose="02020603050405020304" pitchFamily="18" charset="0"/>
              </a:rPr>
              <a:t>.</a:t>
            </a:r>
            <a:endParaRPr lang="ru-RU" sz="2000" b="0" dirty="0">
              <a:solidFill>
                <a:srgbClr val="000000"/>
              </a:solidFill>
              <a:effectLst/>
              <a:latin typeface="Times New Roman" panose="02020603050405020304" pitchFamily="18" charset="0"/>
            </a:endParaRPr>
          </a:p>
        </p:txBody>
      </p:sp>
      <p:pic>
        <p:nvPicPr>
          <p:cNvPr id="5" name="Picture 6" descr="Изображение 717">
            <a:extLst>
              <a:ext uri="{FF2B5EF4-FFF2-40B4-BE49-F238E27FC236}">
                <a16:creationId xmlns="" xmlns:a16="http://schemas.microsoft.com/office/drawing/2014/main" id="{D0FFA071-6B16-4786-8811-3BC3FF8C1203}"/>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863600" cy="749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Заголовок 1">
            <a:extLst>
              <a:ext uri="{FF2B5EF4-FFF2-40B4-BE49-F238E27FC236}">
                <a16:creationId xmlns="" xmlns:a16="http://schemas.microsoft.com/office/drawing/2014/main" id="{05433E51-7EEC-4F48-839D-1F35407EC7B2}"/>
              </a:ext>
            </a:extLst>
          </p:cNvPr>
          <p:cNvSpPr>
            <a:spLocks noGrp="1"/>
          </p:cNvSpPr>
          <p:nvPr>
            <p:ph type="title"/>
          </p:nvPr>
        </p:nvSpPr>
        <p:spPr>
          <a:xfrm>
            <a:off x="683568" y="1224592"/>
            <a:ext cx="7554860" cy="562074"/>
          </a:xfrm>
        </p:spPr>
        <p:txBody>
          <a:bodyPr>
            <a:normAutofit fontScale="90000"/>
          </a:bodyPr>
          <a:lstStyle/>
          <a:p>
            <a:pPr>
              <a:spcBef>
                <a:spcPts val="0"/>
              </a:spcBef>
              <a:defRPr/>
            </a:pPr>
            <a:r>
              <a:rPr lang="kk-KZ" sz="3600" b="1" smtClean="0">
                <a:solidFill>
                  <a:srgbClr val="C00000"/>
                </a:solidFill>
                <a:latin typeface="Times New Roman" pitchFamily="18" charset="0"/>
                <a:cs typeface="Times New Roman" pitchFamily="18" charset="0"/>
              </a:rPr>
              <a:t>           </a:t>
            </a:r>
            <a:r>
              <a:rPr lang="kk-KZ" sz="3600" b="1" smtClean="0">
                <a:solidFill>
                  <a:srgbClr val="002060"/>
                </a:solidFill>
                <a:latin typeface="Times New Roman" pitchFamily="18" charset="0"/>
                <a:cs typeface="Times New Roman" pitchFamily="18" charset="0"/>
              </a:rPr>
              <a:t>“Орындап көр </a:t>
            </a:r>
            <a:r>
              <a:rPr lang="kk-KZ" b="1" smtClean="0">
                <a:solidFill>
                  <a:srgbClr val="002060"/>
                </a:solidFill>
                <a:latin typeface="Times New Roman" pitchFamily="18" charset="0"/>
                <a:cs typeface="Times New Roman" pitchFamily="18" charset="0"/>
              </a:rPr>
              <a:t>”</a:t>
            </a:r>
            <a:r>
              <a:rPr lang="kk-KZ" sz="2000" b="1" smtClean="0">
                <a:solidFill>
                  <a:srgbClr val="002060"/>
                </a:solidFill>
                <a:latin typeface="Times New Roman" pitchFamily="18" charset="0"/>
                <a:cs typeface="Times New Roman" pitchFamily="18" charset="0"/>
              </a:rPr>
              <a:t>47-жаттығу </a:t>
            </a:r>
            <a:r>
              <a:rPr lang="kk-KZ" sz="2000" b="1" smtClean="0">
                <a:solidFill>
                  <a:srgbClr val="002060"/>
                </a:solidFill>
                <a:latin typeface="Times New Roman" pitchFamily="18" charset="0"/>
                <a:cs typeface="Times New Roman" pitchFamily="18" charset="0"/>
              </a:rPr>
              <a:t/>
            </a:r>
            <a:br>
              <a:rPr lang="kk-KZ" sz="2000" b="1" smtClean="0">
                <a:solidFill>
                  <a:srgbClr val="002060"/>
                </a:solidFill>
                <a:latin typeface="Times New Roman" pitchFamily="18" charset="0"/>
                <a:cs typeface="Times New Roman" pitchFamily="18" charset="0"/>
              </a:rPr>
            </a:br>
            <a:endParaRPr lang="x-none" sz="2000" dirty="0">
              <a:solidFill>
                <a:srgbClr val="002060"/>
              </a:solidFill>
            </a:endParaRPr>
          </a:p>
        </p:txBody>
      </p:sp>
      <p:sp>
        <p:nvSpPr>
          <p:cNvPr id="9" name="TextBox 8">
            <a:extLst>
              <a:ext uri="{FF2B5EF4-FFF2-40B4-BE49-F238E27FC236}">
                <a16:creationId xmlns="" xmlns:a16="http://schemas.microsoft.com/office/drawing/2014/main" id="{42A3B724-AD52-44B8-8C56-313EB0D4A826}"/>
              </a:ext>
            </a:extLst>
          </p:cNvPr>
          <p:cNvSpPr txBox="1"/>
          <p:nvPr/>
        </p:nvSpPr>
        <p:spPr>
          <a:xfrm>
            <a:off x="909123" y="4448468"/>
            <a:ext cx="4572000" cy="702756"/>
          </a:xfrm>
          <a:prstGeom prst="rect">
            <a:avLst/>
          </a:prstGeom>
          <a:noFill/>
        </p:spPr>
        <p:txBody>
          <a:bodyPr wrap="square">
            <a:spAutoFit/>
          </a:bodyPr>
          <a:lstStyle/>
          <a:p>
            <a:pPr marL="0" marR="0" indent="0">
              <a:spcBef>
                <a:spcPts val="100"/>
              </a:spcBef>
              <a:spcAft>
                <a:spcPts val="100"/>
              </a:spcAft>
            </a:pPr>
            <a:r>
              <a:rPr lang="ru-RU" sz="1800" b="0" dirty="0">
                <a:solidFill>
                  <a:srgbClr val="000000"/>
                </a:solidFill>
                <a:effectLst/>
                <a:latin typeface="Times New Roman" panose="02020603050405020304" pitchFamily="18" charset="0"/>
              </a:rPr>
              <a:t>            </a:t>
            </a:r>
            <a:endParaRPr lang="ru-RU" sz="1800" b="0" dirty="0" smtClean="0">
              <a:solidFill>
                <a:srgbClr val="000000"/>
              </a:solidFill>
              <a:effectLst/>
              <a:latin typeface="Times New Roman" panose="02020603050405020304" pitchFamily="18" charset="0"/>
            </a:endParaRPr>
          </a:p>
          <a:p>
            <a:pPr marL="0" marR="0" indent="0">
              <a:spcBef>
                <a:spcPts val="100"/>
              </a:spcBef>
              <a:spcAft>
                <a:spcPts val="100"/>
              </a:spcAft>
            </a:pPr>
            <a:r>
              <a:rPr lang="ru-RU" sz="1800" b="0" dirty="0">
                <a:solidFill>
                  <a:srgbClr val="000000"/>
                </a:solidFill>
                <a:effectLst/>
                <a:latin typeface="Times New Roman" panose="02020603050405020304" pitchFamily="18" charset="0"/>
              </a:rPr>
              <a:t> </a:t>
            </a:r>
            <a:r>
              <a:rPr lang="ru-RU" sz="2000" b="0">
                <a:solidFill>
                  <a:srgbClr val="000000"/>
                </a:solidFill>
                <a:effectLst/>
                <a:latin typeface="Times New Roman" panose="02020603050405020304" pitchFamily="18" charset="0"/>
              </a:rPr>
              <a:t> </a:t>
            </a:r>
            <a:endParaRPr lang="ru-RU" sz="1400" b="0" dirty="0">
              <a:solidFill>
                <a:srgbClr val="000000"/>
              </a:solidFill>
              <a:effectLst/>
              <a:latin typeface="Times New Roman" panose="02020603050405020304" pitchFamily="18" charset="0"/>
            </a:endParaRPr>
          </a:p>
        </p:txBody>
      </p:sp>
    </p:spTree>
    <p:extLst>
      <p:ext uri="{BB962C8B-B14F-4D97-AF65-F5344CB8AC3E}">
        <p14:creationId xmlns="" xmlns:p14="http://schemas.microsoft.com/office/powerpoint/2010/main" val="2626509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
            <a:extLst>
              <a:ext uri="{FF2B5EF4-FFF2-40B4-BE49-F238E27FC236}">
                <a16:creationId xmlns="" xmlns:a16="http://schemas.microsoft.com/office/drawing/2014/main" id="{F7438F7D-AB54-41D7-8B09-E0E24BBC07F9}"/>
              </a:ext>
            </a:extLst>
          </p:cNvPr>
          <p:cNvSpPr>
            <a:spLocks noGrp="1"/>
          </p:cNvSpPr>
          <p:nvPr>
            <p:ph type="title"/>
          </p:nvPr>
        </p:nvSpPr>
        <p:spPr>
          <a:xfrm>
            <a:off x="457200" y="274638"/>
            <a:ext cx="8229600" cy="1143000"/>
          </a:xfrm>
        </p:spPr>
        <p:txBody>
          <a:bodyPr>
            <a:normAutofit fontScale="90000"/>
          </a:bodyPr>
          <a:lstStyle/>
          <a:p>
            <a:pPr>
              <a:spcBef>
                <a:spcPts val="0"/>
              </a:spcBef>
              <a:defRPr/>
            </a:pPr>
            <a:r>
              <a:rPr lang="kk-KZ" b="1" dirty="0">
                <a:solidFill>
                  <a:srgbClr val="002060"/>
                </a:solidFill>
                <a:latin typeface="Times New Roman" pitchFamily="18" charset="0"/>
                <a:cs typeface="Times New Roman" pitchFamily="18" charset="0"/>
              </a:rPr>
              <a:t>Өзіңді тексер:</a:t>
            </a:r>
            <a:r>
              <a:rPr lang="ru-RU" b="1" dirty="0">
                <a:solidFill>
                  <a:srgbClr val="002060"/>
                </a:solidFill>
                <a:latin typeface="Times New Roman" pitchFamily="18" charset="0"/>
                <a:cs typeface="Times New Roman" pitchFamily="18" charset="0"/>
              </a:rPr>
              <a:t/>
            </a:r>
            <a:br>
              <a:rPr lang="ru-RU" b="1" dirty="0">
                <a:solidFill>
                  <a:srgbClr val="002060"/>
                </a:solidFill>
                <a:latin typeface="Times New Roman" pitchFamily="18" charset="0"/>
                <a:cs typeface="Times New Roman" pitchFamily="18" charset="0"/>
              </a:rPr>
            </a:br>
            <a:endParaRPr lang="x-none" dirty="0">
              <a:solidFill>
                <a:srgbClr val="002060"/>
              </a:solidFill>
            </a:endParaRPr>
          </a:p>
        </p:txBody>
      </p:sp>
      <p:pic>
        <p:nvPicPr>
          <p:cNvPr id="14" name="Рисунок 13">
            <a:extLst>
              <a:ext uri="{FF2B5EF4-FFF2-40B4-BE49-F238E27FC236}">
                <a16:creationId xmlns="" xmlns:a16="http://schemas.microsoft.com/office/drawing/2014/main" id="{E24A78E5-781B-4330-A0D0-2C1C6EC6FCFA}"/>
              </a:ext>
            </a:extLst>
          </p:cNvPr>
          <p:cNvPicPr>
            <a:picLocks noChangeAspect="1"/>
          </p:cNvPicPr>
          <p:nvPr/>
        </p:nvPicPr>
        <p:blipFill>
          <a:blip r:embed="rId2" cstate="print"/>
          <a:stretch>
            <a:fillRect/>
          </a:stretch>
        </p:blipFill>
        <p:spPr>
          <a:xfrm>
            <a:off x="34690" y="96265"/>
            <a:ext cx="865707" cy="749873"/>
          </a:xfrm>
          <a:prstGeom prst="rect">
            <a:avLst/>
          </a:prstGeom>
        </p:spPr>
      </p:pic>
      <p:pic>
        <p:nvPicPr>
          <p:cNvPr id="8194" name="Picture 2" descr="Сабақ жоспары. Тақырыбы: &quot;Ертегілер&quot;">
            <a:extLst>
              <a:ext uri="{FF2B5EF4-FFF2-40B4-BE49-F238E27FC236}">
                <a16:creationId xmlns="" xmlns:a16="http://schemas.microsoft.com/office/drawing/2014/main" id="{3C5F4D94-265B-486C-8B9F-52C7F73B69D9}"/>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157466" y="5189063"/>
            <a:ext cx="1524000" cy="1524000"/>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TextBox 9">
            <a:extLst>
              <a:ext uri="{FF2B5EF4-FFF2-40B4-BE49-F238E27FC236}">
                <a16:creationId xmlns="" xmlns:a16="http://schemas.microsoft.com/office/drawing/2014/main" id="{F52F90CC-FD2F-44F3-9460-AD76F605FF77}"/>
              </a:ext>
            </a:extLst>
          </p:cNvPr>
          <p:cNvSpPr txBox="1"/>
          <p:nvPr/>
        </p:nvSpPr>
        <p:spPr>
          <a:xfrm>
            <a:off x="1115616" y="2492896"/>
            <a:ext cx="7344816" cy="3123932"/>
          </a:xfrm>
          <a:prstGeom prst="rect">
            <a:avLst/>
          </a:prstGeom>
          <a:noFill/>
        </p:spPr>
        <p:txBody>
          <a:bodyPr wrap="square">
            <a:spAutoFit/>
          </a:bodyPr>
          <a:lstStyle/>
          <a:p>
            <a:pPr>
              <a:spcBef>
                <a:spcPts val="100"/>
              </a:spcBef>
              <a:spcAft>
                <a:spcPts val="100"/>
              </a:spcAft>
            </a:pPr>
            <a:r>
              <a:rPr lang="ru-RU" sz="3200" smtClean="0">
                <a:solidFill>
                  <a:srgbClr val="000000"/>
                </a:solidFill>
                <a:latin typeface="Times New Roman" panose="02020603050405020304" pitchFamily="18" charset="0"/>
              </a:rPr>
              <a:t>     Адамның </a:t>
            </a:r>
            <a:r>
              <a:rPr lang="ru-RU" sz="3200" dirty="0" err="1" smtClean="0">
                <a:solidFill>
                  <a:srgbClr val="000000"/>
                </a:solidFill>
                <a:latin typeface="Times New Roman" panose="02020603050405020304" pitchFamily="18" charset="0"/>
              </a:rPr>
              <a:t>киімі</a:t>
            </a:r>
            <a:r>
              <a:rPr lang="ru-RU" sz="3200" dirty="0" smtClean="0">
                <a:solidFill>
                  <a:srgbClr val="000000"/>
                </a:solidFill>
                <a:latin typeface="Times New Roman" panose="02020603050405020304" pitchFamily="18" charset="0"/>
              </a:rPr>
              <a:t> </a:t>
            </a:r>
            <a:r>
              <a:rPr lang="ru-RU" sz="3200" dirty="0" err="1" smtClean="0">
                <a:solidFill>
                  <a:srgbClr val="000000"/>
                </a:solidFill>
                <a:latin typeface="Times New Roman" panose="02020603050405020304" pitchFamily="18" charset="0"/>
              </a:rPr>
              <a:t>өртенсе, </a:t>
            </a:r>
            <a:r>
              <a:rPr lang="ru-RU" sz="3200" b="1" dirty="0" err="1" smtClean="0">
                <a:solidFill>
                  <a:srgbClr val="000000"/>
                </a:solidFill>
                <a:latin typeface="Times New Roman" panose="02020603050405020304" pitchFamily="18" charset="0"/>
              </a:rPr>
              <a:t>суға</a:t>
            </a:r>
            <a:r>
              <a:rPr lang="ru-RU" sz="3200" dirty="0" err="1" smtClean="0">
                <a:solidFill>
                  <a:srgbClr val="000000"/>
                </a:solidFill>
                <a:latin typeface="Times New Roman" panose="02020603050405020304" pitchFamily="18" charset="0"/>
              </a:rPr>
              <a:t> түскені дұрыс.</a:t>
            </a:r>
            <a:r>
              <a:rPr lang="ru-RU" sz="3200" dirty="0" smtClean="0">
                <a:solidFill>
                  <a:srgbClr val="000000"/>
                </a:solidFill>
                <a:latin typeface="Times New Roman" panose="02020603050405020304" pitchFamily="18" charset="0"/>
              </a:rPr>
              <a:t> Су </a:t>
            </a:r>
            <a:r>
              <a:rPr lang="ru-RU" sz="3200" dirty="0" err="1" smtClean="0">
                <a:solidFill>
                  <a:srgbClr val="000000"/>
                </a:solidFill>
                <a:latin typeface="Times New Roman" panose="02020603050405020304" pitchFamily="18" charset="0"/>
              </a:rPr>
              <a:t>болмаса</a:t>
            </a:r>
            <a:r>
              <a:rPr lang="ru-RU" sz="3200" dirty="0" smtClean="0">
                <a:solidFill>
                  <a:srgbClr val="000000"/>
                </a:solidFill>
                <a:latin typeface="Times New Roman" panose="02020603050405020304" pitchFamily="18" charset="0"/>
              </a:rPr>
              <a:t> </a:t>
            </a:r>
            <a:r>
              <a:rPr lang="ru-RU" sz="3200" b="1" dirty="0" err="1" smtClean="0">
                <a:solidFill>
                  <a:srgbClr val="000000"/>
                </a:solidFill>
                <a:latin typeface="Times New Roman" panose="02020603050405020304" pitchFamily="18" charset="0"/>
              </a:rPr>
              <a:t>топыраққа</a:t>
            </a:r>
            <a:r>
              <a:rPr lang="ru-RU" sz="3200" dirty="0" err="1" smtClean="0">
                <a:solidFill>
                  <a:srgbClr val="000000"/>
                </a:solidFill>
                <a:latin typeface="Times New Roman" panose="02020603050405020304" pitchFamily="18" charset="0"/>
              </a:rPr>
              <a:t>  аунатып</a:t>
            </a:r>
            <a:r>
              <a:rPr lang="ru-RU" sz="3200" dirty="0" smtClean="0">
                <a:solidFill>
                  <a:srgbClr val="000000"/>
                </a:solidFill>
                <a:latin typeface="Times New Roman" panose="02020603050405020304" pitchFamily="18" charset="0"/>
              </a:rPr>
              <a:t>, </a:t>
            </a:r>
            <a:r>
              <a:rPr lang="ru-RU" sz="3200" dirty="0" err="1" smtClean="0">
                <a:solidFill>
                  <a:srgbClr val="000000"/>
                </a:solidFill>
                <a:latin typeface="Times New Roman" panose="02020603050405020304" pitchFamily="18" charset="0"/>
              </a:rPr>
              <a:t>үстіне құм шашу</a:t>
            </a:r>
            <a:r>
              <a:rPr lang="ru-RU" sz="3200" dirty="0" smtClean="0">
                <a:solidFill>
                  <a:srgbClr val="000000"/>
                </a:solidFill>
                <a:latin typeface="Times New Roman" panose="02020603050405020304" pitchFamily="18" charset="0"/>
              </a:rPr>
              <a:t> </a:t>
            </a:r>
            <a:r>
              <a:rPr lang="ru-RU" sz="3200" err="1" smtClean="0">
                <a:solidFill>
                  <a:srgbClr val="000000"/>
                </a:solidFill>
                <a:latin typeface="Times New Roman" panose="02020603050405020304" pitchFamily="18" charset="0"/>
              </a:rPr>
              <a:t>керек</a:t>
            </a:r>
            <a:r>
              <a:rPr lang="ru-RU" sz="3200" smtClean="0">
                <a:solidFill>
                  <a:srgbClr val="000000"/>
                </a:solidFill>
                <a:latin typeface="Times New Roman" panose="02020603050405020304" pitchFamily="18" charset="0"/>
              </a:rPr>
              <a:t>.</a:t>
            </a:r>
          </a:p>
          <a:p>
            <a:pPr>
              <a:spcBef>
                <a:spcPts val="100"/>
              </a:spcBef>
              <a:spcAft>
                <a:spcPts val="100"/>
              </a:spcAft>
            </a:pPr>
            <a:endParaRPr lang="kk-KZ" sz="3200" smtClean="0">
              <a:solidFill>
                <a:srgbClr val="000000"/>
              </a:solidFill>
              <a:latin typeface="Times New Roman" panose="02020603050405020304" pitchFamily="18" charset="0"/>
            </a:endParaRPr>
          </a:p>
          <a:p>
            <a:pPr>
              <a:spcBef>
                <a:spcPts val="100"/>
              </a:spcBef>
              <a:spcAft>
                <a:spcPts val="100"/>
              </a:spcAft>
            </a:pPr>
            <a:r>
              <a:rPr lang="kk-KZ" sz="3200" smtClean="0">
                <a:solidFill>
                  <a:srgbClr val="000000"/>
                </a:solidFill>
                <a:latin typeface="Times New Roman" panose="02020603050405020304" pitchFamily="18" charset="0"/>
              </a:rPr>
              <a:t>суға- неге?</a:t>
            </a:r>
          </a:p>
          <a:p>
            <a:pPr>
              <a:spcBef>
                <a:spcPts val="100"/>
              </a:spcBef>
              <a:spcAft>
                <a:spcPts val="100"/>
              </a:spcAft>
            </a:pPr>
            <a:r>
              <a:rPr lang="kk-KZ" sz="3200" smtClean="0">
                <a:solidFill>
                  <a:srgbClr val="000000"/>
                </a:solidFill>
                <a:latin typeface="Times New Roman" panose="02020603050405020304" pitchFamily="18" charset="0"/>
              </a:rPr>
              <a:t>топыраққа-неге?</a:t>
            </a:r>
            <a:endParaRPr lang="ru-RU" sz="2000" dirty="0">
              <a:solidFill>
                <a:srgbClr val="000000"/>
              </a:solidFill>
              <a:latin typeface="Times New Roman" panose="02020603050405020304" pitchFamily="18" charset="0"/>
            </a:endParaRPr>
          </a:p>
        </p:txBody>
      </p:sp>
    </p:spTree>
    <p:extLst>
      <p:ext uri="{BB962C8B-B14F-4D97-AF65-F5344CB8AC3E}">
        <p14:creationId xmlns="" xmlns:p14="http://schemas.microsoft.com/office/powerpoint/2010/main" val="3223497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p:cNvPicPr>
            <a:picLocks noChangeAspect="1" noChangeArrowheads="1"/>
          </p:cNvPicPr>
          <p:nvPr/>
        </p:nvPicPr>
        <p:blipFill>
          <a:blip r:embed="rId2" cstate="print"/>
          <a:srcRect/>
          <a:stretch>
            <a:fillRect/>
          </a:stretch>
        </p:blipFill>
        <p:spPr bwMode="auto">
          <a:xfrm>
            <a:off x="65088" y="23813"/>
            <a:ext cx="1279525" cy="1109662"/>
          </a:xfrm>
          <a:prstGeom prst="rect">
            <a:avLst/>
          </a:prstGeom>
          <a:noFill/>
          <a:ln w="9525">
            <a:noFill/>
            <a:miter lim="800000"/>
            <a:headEnd/>
            <a:tailEnd/>
          </a:ln>
          <a:effectLst/>
        </p:spPr>
      </p:pic>
      <p:sp>
        <p:nvSpPr>
          <p:cNvPr id="3075" name="TextBox 5"/>
          <p:cNvSpPr txBox="1">
            <a:spLocks noChangeArrowheads="1"/>
          </p:cNvSpPr>
          <p:nvPr/>
        </p:nvSpPr>
        <p:spPr bwMode="auto">
          <a:xfrm>
            <a:off x="647057" y="836712"/>
            <a:ext cx="8496943" cy="3970318"/>
          </a:xfrm>
          <a:prstGeom prst="rect">
            <a:avLst/>
          </a:prstGeom>
          <a:noFill/>
          <a:ln w="9525">
            <a:noFill/>
            <a:miter lim="800000"/>
            <a:headEnd/>
            <a:tailEnd/>
          </a:ln>
        </p:spPr>
        <p:txBody>
          <a:bodyPr wrap="square">
            <a:spAutoFit/>
          </a:bodyPr>
          <a:lstStyle/>
          <a:p>
            <a:r>
              <a:rPr lang="kk-KZ" sz="3600" smtClean="0">
                <a:solidFill>
                  <a:schemeClr val="tx2">
                    <a:lumMod val="60000"/>
                    <a:lumOff val="40000"/>
                  </a:schemeClr>
                </a:solidFill>
              </a:rPr>
              <a:t>                        </a:t>
            </a:r>
            <a:endParaRPr lang="kk-KZ" sz="3600" dirty="0" smtClean="0">
              <a:solidFill>
                <a:srgbClr val="C00000"/>
              </a:solidFill>
              <a:latin typeface="Times New Roman" pitchFamily="18" charset="0"/>
              <a:cs typeface="Times New Roman" pitchFamily="18" charset="0"/>
            </a:endParaRPr>
          </a:p>
          <a:p>
            <a:endParaRPr lang="kk-KZ" sz="3600" dirty="0" smtClean="0">
              <a:solidFill>
                <a:schemeClr val="tx2">
                  <a:lumMod val="60000"/>
                  <a:lumOff val="40000"/>
                </a:schemeClr>
              </a:solidFill>
            </a:endParaRPr>
          </a:p>
          <a:p>
            <a:r>
              <a:rPr lang="kk-KZ" sz="3600" dirty="0" smtClean="0">
                <a:solidFill>
                  <a:schemeClr val="tx2"/>
                </a:solidFill>
                <a:latin typeface="Times New Roman" pitchFamily="18" charset="0"/>
                <a:cs typeface="Times New Roman" pitchFamily="18" charset="0"/>
              </a:rPr>
              <a:t>Барыс </a:t>
            </a:r>
            <a:r>
              <a:rPr lang="kk-KZ" sz="3600" dirty="0">
                <a:solidFill>
                  <a:schemeClr val="tx2"/>
                </a:solidFill>
                <a:latin typeface="Times New Roman" pitchFamily="18" charset="0"/>
                <a:cs typeface="Times New Roman" pitchFamily="18" charset="0"/>
              </a:rPr>
              <a:t>септіктің сұрақтары:</a:t>
            </a:r>
            <a:endParaRPr lang="ru-RU" sz="3600" dirty="0" smtClean="0">
              <a:solidFill>
                <a:schemeClr val="tx2"/>
              </a:solidFill>
              <a:latin typeface="Times New Roman" pitchFamily="18" charset="0"/>
              <a:cs typeface="Times New Roman" pitchFamily="18" charset="0"/>
            </a:endParaRPr>
          </a:p>
          <a:p>
            <a:r>
              <a:rPr lang="kk-KZ" sz="3600" dirty="0">
                <a:solidFill>
                  <a:schemeClr val="tx2"/>
                </a:solidFill>
                <a:latin typeface="Times New Roman" pitchFamily="18" charset="0"/>
                <a:cs typeface="Times New Roman" pitchFamily="18" charset="0"/>
              </a:rPr>
              <a:t>Кімге</a:t>
            </a:r>
            <a:r>
              <a:rPr lang="kk-KZ" sz="3600" dirty="0" smtClean="0">
                <a:solidFill>
                  <a:schemeClr val="tx2"/>
                </a:solidFill>
                <a:latin typeface="Times New Roman" pitchFamily="18" charset="0"/>
                <a:cs typeface="Times New Roman" pitchFamily="18" charset="0"/>
              </a:rPr>
              <a:t>? Неге? Кімдерге? Нелерге? Қайда?</a:t>
            </a:r>
          </a:p>
          <a:p>
            <a:endParaRPr lang="ru-RU" sz="3600" dirty="0" smtClean="0">
              <a:solidFill>
                <a:schemeClr val="tx2"/>
              </a:solidFill>
              <a:latin typeface="Times New Roman" pitchFamily="18" charset="0"/>
              <a:cs typeface="Times New Roman" pitchFamily="18" charset="0"/>
            </a:endParaRPr>
          </a:p>
          <a:p>
            <a:r>
              <a:rPr lang="kk-KZ" sz="3600" dirty="0">
                <a:solidFill>
                  <a:schemeClr val="tx2"/>
                </a:solidFill>
                <a:latin typeface="Times New Roman" pitchFamily="18" charset="0"/>
                <a:cs typeface="Times New Roman" pitchFamily="18" charset="0"/>
              </a:rPr>
              <a:t>Барыс септіктің жалғаулары:</a:t>
            </a:r>
            <a:endParaRPr lang="ru-RU" sz="3600" dirty="0" smtClean="0">
              <a:solidFill>
                <a:schemeClr val="tx2"/>
              </a:solidFill>
              <a:latin typeface="Times New Roman" pitchFamily="18" charset="0"/>
              <a:cs typeface="Times New Roman" pitchFamily="18" charset="0"/>
            </a:endParaRPr>
          </a:p>
          <a:p>
            <a:r>
              <a:rPr lang="kk-KZ" sz="3600" dirty="0">
                <a:solidFill>
                  <a:schemeClr val="tx2"/>
                </a:solidFill>
                <a:latin typeface="Times New Roman" pitchFamily="18" charset="0"/>
                <a:cs typeface="Times New Roman" pitchFamily="18" charset="0"/>
              </a:rPr>
              <a:t>-ға,-ге,-қа,-ке</a:t>
            </a:r>
            <a:endParaRPr lang="ru-RU" sz="3600" dirty="0">
              <a:solidFill>
                <a:schemeClr val="tx2"/>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1018</TotalTime>
  <Words>522</Words>
  <Application>Microsoft Office PowerPoint</Application>
  <PresentationFormat>Экран (4:3)</PresentationFormat>
  <Paragraphs>82</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Слайд 1</vt:lpstr>
      <vt:lpstr>“Қас қағым сәт”</vt:lpstr>
      <vt:lpstr>“Жауабыңды салыстыр”</vt:lpstr>
      <vt:lpstr>              Өрттің алдын алу үшін:  -  Газ плитасын қараусыз қалдыруға болмайды; - Электр  мен газ құбырларын үнемі тексеріп отыру қажет;  - От жағуға арналған сіріңке, оттықтарды балалардың қолы жетпейтін жерге қою қажет;  -Өрт болған жағдайда 101 нөміріне хабарласуды ұмытпа !            </vt:lpstr>
      <vt:lpstr>Слайд 5</vt:lpstr>
      <vt:lpstr>Слайд 6</vt:lpstr>
      <vt:lpstr>           “Орындап көр ”47-жаттығу  </vt:lpstr>
      <vt:lpstr>Өзіңді тексер: </vt:lpstr>
      <vt:lpstr>Слайд 9</vt:lpstr>
      <vt:lpstr>Слайд 10</vt:lpstr>
      <vt:lpstr>“Өзіңді тексер” </vt:lpstr>
      <vt:lpstr>Не үйрендік? Не білдік?</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Сабақтың тақырыбы:  Тұрақты сөз тіркестері Сабақтың мақсаты: Тұрақты сөз тіркестерді  ажыратып, олардың мағынасын түсінесің.</dc:title>
  <dc:creator>1</dc:creator>
  <cp:lastModifiedBy>админ</cp:lastModifiedBy>
  <cp:revision>79</cp:revision>
  <dcterms:created xsi:type="dcterms:W3CDTF">2020-11-17T16:31:08Z</dcterms:created>
  <dcterms:modified xsi:type="dcterms:W3CDTF">2021-01-23T22:01:43Z</dcterms:modified>
</cp:coreProperties>
</file>