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328" r:id="rId3"/>
    <p:sldId id="338" r:id="rId4"/>
    <p:sldId id="340" r:id="rId5"/>
    <p:sldId id="341" r:id="rId6"/>
    <p:sldId id="349" r:id="rId7"/>
    <p:sldId id="343" r:id="rId8"/>
    <p:sldId id="345" r:id="rId9"/>
    <p:sldId id="346" r:id="rId10"/>
    <p:sldId id="347" r:id="rId11"/>
    <p:sldId id="350" r:id="rId12"/>
    <p:sldId id="348" r:id="rId13"/>
    <p:sldId id="336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8" autoAdjust="0"/>
    <p:restoredTop sz="94624" autoAdjust="0"/>
  </p:normalViewPr>
  <p:slideViewPr>
    <p:cSldViewPr>
      <p:cViewPr>
        <p:scale>
          <a:sx n="60" d="100"/>
          <a:sy n="60" d="100"/>
        </p:scale>
        <p:origin x="0" y="0"/>
      </p:cViewPr>
    </p:cSldViewPr>
  </p:slideViewPr>
  <p:notesViewPr>
    <p:cSldViewPr>
      <p:cViewPr varScale="1">
        <p:scale>
          <a:sx n="66" d="100"/>
          <a:sy n="66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tags" Target="tags/tag1.xml" /><Relationship Id="rId16" Type="http://schemas.openxmlformats.org/officeDocument/2006/relationships/presProps" Target="presProps.xml" /><Relationship Id="rId17" Type="http://schemas.openxmlformats.org/officeDocument/2006/relationships/viewProps" Target="viewProps.xml" /><Relationship Id="rId18" Type="http://schemas.openxmlformats.org/officeDocument/2006/relationships/theme" Target="theme/theme1.xml" /><Relationship Id="rId19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364" name="Rectangle 4" title="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318654AA-74FB-4B9B-9973-3EACE4FA88CD}" type="slidenum">
              <a:rPr sz="1200"/>
              <a:t>‹#›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Титульный слайд"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sp>
        <p:nvSpPr>
          <p:cNvPr id="2056" name="Freeform 17" title=""/>
          <p:cNvSpPr/>
          <p:nvPr/>
        </p:nvSpPr>
        <p:spPr bwMode="gray">
          <a:xfrm>
            <a:off x="-9525" y="1447800"/>
            <a:ext cx="9164638" cy="383222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2057" name="Freeform 18" title=""/>
          <p:cNvSpPr/>
          <p:nvPr/>
        </p:nvSpPr>
        <p:spPr bwMode="gray">
          <a:xfrm>
            <a:off x="-9525" y="1730375"/>
            <a:ext cx="9150350" cy="3265488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2058" name="Group 19" title=""/>
          <p:cNvGrpSpPr/>
          <p:nvPr/>
        </p:nvGrpSpPr>
        <p:grpSpPr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2073" name="Oval 20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4" name="Oval 21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59" name="Group 22" title=""/>
          <p:cNvGrpSpPr/>
          <p:nvPr/>
        </p:nvGrpSpPr>
        <p:grpSpPr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2071" name="Oval 23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2" name="Oval 24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0" name="Group 25" title=""/>
          <p:cNvGrpSpPr/>
          <p:nvPr/>
        </p:nvGrpSpPr>
        <p:grpSpPr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2069" name="Oval 26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0" name="Oval 27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1" name="Group 16" title=""/>
          <p:cNvGrpSpPr/>
          <p:nvPr/>
        </p:nvGrpSpPr>
        <p:grpSpPr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2067" name="Text Box 14" title=""/>
            <p:cNvSpPr txBox="1"/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r>
                <a:rPr sz="2400" b="1">
                  <a:solidFill>
                    <a:schemeClr val="tx2"/>
                  </a:solidFill>
                </a:rPr>
                <a:t>LOGO</a:t>
              </a:r>
              <a:endParaRPr sz="2400" b="1">
                <a:solidFill>
                  <a:schemeClr val="tx2"/>
                </a:solidFill>
              </a:endParaRPr>
            </a:p>
          </p:txBody>
        </p:sp>
        <p:sp>
          <p:nvSpPr>
            <p:cNvPr id="2068" name="AutoShape 15" title=""/>
            <p:cNvSpPr/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6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9C2B31B-4C4D-46E9-B40F-2044F7DA4637}" type="slidenum">
              <a:rPr sz="1200"/>
              <a:t>‹#›</a:t>
            </a:fld>
            <a:endParaRPr sz="1200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image" Target="../media/image1.jpe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pic>
        <p:nvPicPr>
          <p:cNvPr id="1026" name="Object 27" title="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white">
          <a:xfrm>
            <a:off x="0" y="0"/>
            <a:ext cx="9144000" cy="12001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7" name="Freeform 16" title=""/>
          <p:cNvSpPr/>
          <p:nvPr/>
        </p:nvSpPr>
        <p:spPr bwMode="gray">
          <a:xfrm>
            <a:off x="-11112" y="280988"/>
            <a:ext cx="9155112" cy="1620837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1028" name="Freeform 17" title=""/>
          <p:cNvSpPr/>
          <p:nvPr/>
        </p:nvSpPr>
        <p:spPr bwMode="gray">
          <a:xfrm>
            <a:off x="-20637" y="533400"/>
            <a:ext cx="9161462" cy="100647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1029" name="Group 18" title=""/>
          <p:cNvGrpSpPr/>
          <p:nvPr/>
        </p:nvGrpSpPr>
        <p:grpSpPr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1" name="Oval 19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2" name="Oval 20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0" name="Group 21" title=""/>
          <p:cNvGrpSpPr/>
          <p:nvPr/>
        </p:nvGrpSpPr>
        <p:grpSpPr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39" name="Oval 22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0" name="Oval 23" title=""/>
            <p:cNvSpPr/>
            <p:nvPr/>
          </p:nvSpPr>
          <p:spPr bwMode="gray">
            <a:xfrm>
              <a:off x="4992" y="912"/>
              <a:ext cx="480" cy="38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1" name="Group 24" title=""/>
          <p:cNvGrpSpPr/>
          <p:nvPr/>
        </p:nvGrpSpPr>
        <p:grpSpPr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37" name="Oval 25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38" name="Oval 26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1032" name="Rectangle 3" title="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2A29359-CE47-4795-B509-C029E1D7CF7E}" type="slidenum">
              <a:rPr sz="1400"/>
              <a:t>‹#›</a:t>
            </a:fld>
            <a:endParaRPr sz="1400"/>
          </a:p>
        </p:txBody>
      </p:sp>
      <p:sp>
        <p:nvSpPr>
          <p:cNvPr id="1036" name="Rectangle 2" title=""/>
          <p:cNvSpPr>
            <a:spLocks noGrp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  <p:sldLayoutId id="2147484207" r:id="rId12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3600" b="1" i="0" u="none" baseline="0">
          <a:solidFill>
            <a:schemeClr val="bg1"/>
          </a:solidFill>
          <a:effectLst/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Tx/>
        <a:buFont typeface="Wingdings" pitchFamily="2" charset="2"/>
        <a:buChar char="v"/>
        <a:defRPr kumimoji="0" sz="28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Tx/>
        <a:buFont typeface="Wingdings" pitchFamily="2" charset="2"/>
        <a:buChar char="§"/>
        <a:defRPr kumimoji="0" sz="24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•"/>
        <a:defRPr kumimoji="0" sz="22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9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5.jpeg" /><Relationship Id="rId4" Type="http://schemas.openxmlformats.org/officeDocument/2006/relationships/image" Target="../media/image6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351837" cy="25193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Қазақ тілі пәні     </a:t>
            </a: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4 -сынып</a:t>
            </a:r>
            <a:b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Абай қара сөздері – ұрпаққа мәңгі мұра</a:t>
            </a:r>
            <a:br>
              <a:rPr kumimoji="0" lang="kk-KZ" sz="32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Сабақтың тақырыбы:</a:t>
            </a:r>
            <a:b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4000" b="1" i="0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075" name="Заголовок 1" title=""/>
          <p:cNvSpPr txBox="1"/>
          <p:nvPr/>
        </p:nvSpPr>
        <p:spPr bwMode="white">
          <a:xfrm>
            <a:off x="900113" y="1557338"/>
            <a:ext cx="7777162" cy="1657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endParaRPr lang="ru-RU" altLang="en-US" sz="24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6" name="Содержимое 2" title=""/>
          <p:cNvSpPr>
            <a:spLocks noGrp="1"/>
          </p:cNvSpPr>
          <p:nvPr>
            <p:ph idx="1"/>
          </p:nvPr>
        </p:nvSpPr>
        <p:spPr>
          <a:xfrm>
            <a:off x="611188" y="3357563"/>
            <a:ext cx="7921625" cy="2320925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lnSpc>
                <a:spcPct val="150000"/>
              </a:lnSpc>
              <a:buNone/>
            </a:pPr>
            <a:r>
              <a:rPr lang="kk-KZ" altLang="en-US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       </a:t>
            </a:r>
            <a:endParaRPr lang="kk-KZ" altLang="en-US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Сөйлемнің бірыңғай мүшелері және олардың тыныс белгілері</a:t>
            </a:r>
            <a:endParaRPr lang="kk-KZ" altLang="en-US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lnSpc>
                <a:spcPct val="150000"/>
              </a:lnSpc>
              <a:buNone/>
            </a:pPr>
            <a:r>
              <a:rPr lang="kk-KZ" altLang="en-US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41-сабақ</a:t>
            </a:r>
            <a:endParaRPr lang="ru-RU" altLang="en-US" sz="3200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2290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r>
              <a:rPr lang="kk-KZ" altLang="en-US" b="0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Оқулықпен жұмыс </a:t>
            </a:r>
            <a:endParaRPr lang="ru-RU" altLang="en-US" b="0" u="sng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kk-KZ" sz="2800" b="0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43- жаттығу. Сөйлемдерді құрамындағы сөйлем  мүшелеріне қарай сәйкестендір.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endParaRPr kumimoji="0" lang="kk-KZ" sz="2800" b="0" i="0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kk-KZ" sz="2800" b="0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1.Бүгін жаңбыр жауды.                    біріңғай мүшелі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kk-KZ" sz="2800" b="0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Қорықпаймын енді мен,               күрделі мүше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kk-KZ" sz="2800" b="0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Аңызақ желден,бораннан.            дара мүшелі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kk-KZ" sz="2800" b="0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3.Түні бойы аяз қаһарына мінді.</a:t>
            </a:r>
            <a:endParaRPr kumimoji="0" lang="ru-RU" sz="28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29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3314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 sz="40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“Өзіңді тексер”</a:t>
            </a:r>
            <a:endParaRPr lang="ru-RU" altLang="en-US" sz="4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13315" name="Picture 2" descr="https://bilim-all.kz/uploads/images/2016/03/04/original/f7bab2916c711131c0a2e52771865871.jp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88" y="1773238"/>
            <a:ext cx="8496300" cy="324008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331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4338" name="Содержимое 2" title=""/>
          <p:cNvSpPr>
            <a:spLocks noGrp="1"/>
          </p:cNvSpPr>
          <p:nvPr>
            <p:ph idx="1"/>
          </p:nvPr>
        </p:nvSpPr>
        <p:spPr>
          <a:xfrm>
            <a:off x="684213" y="549275"/>
            <a:ext cx="8135937" cy="4422775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lnSpc>
                <a:spcPct val="150000"/>
              </a:lnSpc>
              <a:buNone/>
            </a:pPr>
            <a:r>
              <a:rPr lang="kk-KZ" altLang="en-US" sz="4000" b="1" i="1">
                <a:latin typeface="Times New Roman" pitchFamily="18" charset="0"/>
                <a:ea typeface="Times New Roman" pitchFamily="18" charset="0"/>
              </a:rPr>
              <a:t>Не үйрендік?</a:t>
            </a:r>
            <a:endParaRPr lang="kk-KZ" altLang="en-US" sz="4000" b="1" i="1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</a:pPr>
            <a:r>
              <a:rPr lang="kk-KZ" altLang="en-US" sz="3600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lang="kk-KZ" altLang="en-US" sz="3200">
                <a:latin typeface="Times New Roman" pitchFamily="18" charset="0"/>
                <a:ea typeface="Times New Roman" pitchFamily="18" charset="0"/>
              </a:rPr>
              <a:t> </a:t>
            </a:r>
            <a:r>
              <a:rPr lang="kk-KZ" altLang="en-US">
                <a:latin typeface="Times New Roman" pitchFamily="18" charset="0"/>
                <a:ea typeface="Times New Roman" pitchFamily="18" charset="0"/>
              </a:rPr>
              <a:t>сөйлемнің бірыңғай мүшелерінің арасындағы тыныс белгілері  үтір, қос нүкте қоюды ;</a:t>
            </a: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сөйлемнің біріңғай мүшелерін ажыратуды;</a:t>
            </a: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мәтіннің негізгі тұсын белгілеуді үйрендік.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endParaRPr lang="ru-RU" altLang="en-US" sz="32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4339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4098" name="Заголовок 1" title=""/>
          <p:cNvSpPr txBox="1"/>
          <p:nvPr/>
        </p:nvSpPr>
        <p:spPr bwMode="white">
          <a:xfrm>
            <a:off x="1042988" y="1916113"/>
            <a:ext cx="7777162" cy="1657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endParaRPr lang="ru-RU" altLang="en-US" sz="24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099" name="Заголовок 1" title=""/>
          <p:cNvSpPr txBox="1"/>
          <p:nvPr/>
        </p:nvSpPr>
        <p:spPr bwMode="white">
          <a:xfrm>
            <a:off x="900113" y="692150"/>
            <a:ext cx="7391400" cy="504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r>
              <a:rPr lang="kk-KZ" altLang="en-US" sz="4800" b="1" i="1" spc="0">
                <a:latin typeface="Times New Roman" pitchFamily="18" charset="0"/>
                <a:ea typeface="Times New Roman" pitchFamily="18" charset="0"/>
              </a:rPr>
              <a:t>Бүгінгі сабақта: </a:t>
            </a:r>
            <a:endParaRPr lang="ru-RU" altLang="en-US" sz="48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100" name="Содержимое 2" title=""/>
          <p:cNvSpPr>
            <a:spLocks noGrp="1"/>
          </p:cNvSpPr>
          <p:nvPr>
            <p:ph idx="1"/>
          </p:nvPr>
        </p:nvSpPr>
        <p:spPr>
          <a:xfrm>
            <a:off x="250825" y="1989138"/>
            <a:ext cx="8569325" cy="4049712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lnSpc>
                <a:spcPct val="150000"/>
              </a:lnSpc>
            </a:pPr>
            <a:r>
              <a:rPr lang="kk-KZ" altLang="en-US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lang="kk-KZ" altLang="en-US">
                <a:latin typeface="Times New Roman" pitchFamily="18" charset="0"/>
                <a:ea typeface="Times New Roman" pitchFamily="18" charset="0"/>
              </a:rPr>
              <a:t> сөйлемнің бірыңғай мүшелерінің арасындағы тыныс белгілері  үтір, қос нүкте қоюды және  сөйлемнің біріңғай мүшелерін ажыратуды үйренесің;</a:t>
            </a: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мәтіннің негізгі тұсын белгілеуді үйренесің;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endParaRPr lang="ru-RU" altLang="en-US" sz="3600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101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5122" name="Заголовок 1" title=""/>
          <p:cNvSpPr>
            <a:spLocks noGrp="1"/>
          </p:cNvSpPr>
          <p:nvPr>
            <p:ph type="title"/>
          </p:nvPr>
        </p:nvSpPr>
        <p:spPr>
          <a:xfrm>
            <a:off x="900113" y="47625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 sz="40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“Бір минут”</a:t>
            </a:r>
            <a:endParaRPr lang="ru-RU" altLang="en-US" sz="4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5123" name="Picture 6" descr="https://bilim-all.kz/uploads/images/2015/10/08/original/bfeb46fbfc7b163bd0c5e83b1e9224ef.pn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088" y="1268413"/>
            <a:ext cx="7993062" cy="522128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4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6146" name="Picture 2" descr="https://open-lesson.net/uploads/files/2015-10/5_5.png" title="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288" y="1773238"/>
            <a:ext cx="8424862" cy="3384550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614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7170" name="Picture 2" descr="http://cf.ppt-online.org/files/slide/r/rUCjRdpBcNtvnikZDGyVA7HeXfEY1zb4SWOw82/slide-2.jp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1412875"/>
            <a:ext cx="3455988" cy="25209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1" name="Picture 4" descr="http://otvet.imgsmail.ru/download/9df00b6846fa534e2c2d3af31722620c_i-11245.jpg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600" y="1484313"/>
            <a:ext cx="3486150" cy="28082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2" name="Picture 6" descr="https://www.azbyka.kz/images/3154/6.jpg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850" y="4149725"/>
            <a:ext cx="3384550" cy="24082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3" name="Заголовок 1" title=""/>
          <p:cNvSpPr>
            <a:spLocks noGrp="1"/>
          </p:cNvSpPr>
          <p:nvPr>
            <p:ph type="title"/>
          </p:nvPr>
        </p:nvSpPr>
        <p:spPr>
          <a:xfrm>
            <a:off x="4284663" y="3789363"/>
            <a:ext cx="4283075" cy="2520950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Абай жолы романын жазған ұлы жазушы Мұхтар Әуезов</a:t>
            </a:r>
            <a:endParaRPr lang="ru-RU" altLang="en-US" sz="28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7174" name="Заголовок 1" title=""/>
          <p:cNvSpPr txBox="1"/>
          <p:nvPr/>
        </p:nvSpPr>
        <p:spPr bwMode="white">
          <a:xfrm>
            <a:off x="900113" y="692150"/>
            <a:ext cx="7391400" cy="504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r>
              <a:rPr lang="ru-RU" altLang="en-US" sz="4800" b="1" i="1" spc="0">
                <a:latin typeface="Times New Roman" pitchFamily="18" charset="0"/>
                <a:ea typeface="Times New Roman" pitchFamily="18" charset="0"/>
              </a:rPr>
              <a:t>«Білгенге маржан»</a:t>
            </a:r>
            <a:endParaRPr lang="ru-RU" altLang="en-US" sz="48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717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8194" name="Заголовок 1" title=""/>
          <p:cNvSpPr>
            <a:spLocks noGrp="1"/>
          </p:cNvSpPr>
          <p:nvPr>
            <p:ph type="title"/>
          </p:nvPr>
        </p:nvSpPr>
        <p:spPr>
          <a:xfrm>
            <a:off x="1042988" y="69215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“Бірге ойлаймыз</a:t>
            </a:r>
            <a:r>
              <a:rPr lang="kk-KZ" altLang="en-US">
                <a:solidFill>
                  <a:srgbClr val="002060"/>
                </a:solidFill>
              </a:rPr>
              <a:t>”</a:t>
            </a:r>
            <a:endParaRPr lang="ru-RU" altLang="en-US">
              <a:solidFill>
                <a:srgbClr val="002060"/>
              </a:solidFill>
            </a:endParaRPr>
          </a:p>
        </p:txBody>
      </p:sp>
      <p:pic>
        <p:nvPicPr>
          <p:cNvPr id="8195" name="Picture 2" descr="https://fs03.metod-kopilka.ru/images/doc/74/76159/img21.jp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1628775"/>
            <a:ext cx="5832475" cy="26638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8196" name="Заголовок 1" title=""/>
          <p:cNvSpPr txBox="1"/>
          <p:nvPr/>
        </p:nvSpPr>
        <p:spPr bwMode="white">
          <a:xfrm>
            <a:off x="827088" y="4292600"/>
            <a:ext cx="8112125" cy="2016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>
              <a:buFont typeface="Wingdings" pitchFamily="2" charset="2"/>
              <a:buChar char="q"/>
            </a:pPr>
            <a:r>
              <a:rPr lang="kk-KZ" altLang="en-US" sz="2800" b="1" spc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Мәтіннің негізгі тұсын белгілеп ал.</a:t>
            </a:r>
            <a:endParaRPr lang="kk-KZ" altLang="en-US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>
              <a:buFont typeface="Wingdings" pitchFamily="2" charset="2"/>
              <a:buChar char="q"/>
            </a:pPr>
            <a:r>
              <a:rPr lang="kk-KZ" altLang="en-US" sz="2800" b="1" spc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Мәтіннен біріңғай мүшелерді тап</a:t>
            </a:r>
            <a:r>
              <a:rPr lang="kk-KZ" altLang="en-US" sz="3600" b="1" spc="0">
                <a:solidFill>
                  <a:srgbClr val="002060"/>
                </a:solidFill>
              </a:rPr>
              <a:t>.</a:t>
            </a:r>
            <a:endParaRPr lang="ru-RU" altLang="en-US" sz="3600" b="1">
              <a:solidFill>
                <a:srgbClr val="002060"/>
              </a:solidFill>
            </a:endParaRPr>
          </a:p>
        </p:txBody>
      </p:sp>
      <p:sp>
        <p:nvSpPr>
          <p:cNvPr id="819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9218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/>
        </p:txBody>
      </p:sp>
      <p:pic>
        <p:nvPicPr>
          <p:cNvPr id="9219" name="Picture 2" descr="http://cf2.ppt-online.org/files2/slide/m/mGBu35op4NhOKvWSRia8wPYcrydbsExnXFt6gAkzH/slide-21.jp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0213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20" name="Прямоугольник 4" title=""/>
          <p:cNvSpPr/>
          <p:nvPr/>
        </p:nvSpPr>
        <p:spPr>
          <a:xfrm>
            <a:off x="4265613" y="6092825"/>
            <a:ext cx="4878387" cy="708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sz="1000">
                <a:latin typeface="Times New Roman" pitchFamily="18" charset="0"/>
                <a:ea typeface="Times New Roman" pitchFamily="18" charset="0"/>
              </a:rPr>
              <a:t>https://go.mail.ru/redir?type=sr&amp;redir=eJzLKCkpsNLXT04z0isoKNHNz8vJzEvVyy9K10_LzEktNtIvzslMSdXP1c91dyo1Ns0vMPHL8PcuCw8Oyky0KA-ITC6qTEkqdq3Ii3ArMUt3zK7ygOjQNTLUyypIZ2AwNDMwNTQyMjYzY9hfUHTmSsuLQz7m2ocEt_2bAgCLDyyN&amp;src=294ed9c&amp;via_page=1&amp;oqid=eab9ef7125d790a1</a:t>
            </a:r>
            <a:endParaRPr lang="ru-RU" altLang="en-US" sz="10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9221" name="Заголовок 1" title=""/>
          <p:cNvSpPr txBox="1"/>
          <p:nvPr/>
        </p:nvSpPr>
        <p:spPr bwMode="white">
          <a:xfrm>
            <a:off x="1835150" y="6165850"/>
            <a:ext cx="2449513" cy="5032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r>
              <a:rPr lang="kk-KZ" altLang="en-US" sz="1800" b="1" spc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сілтеме</a:t>
            </a:r>
            <a:endParaRPr lang="ru-RU" altLang="en-US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922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0242" name="Содержимое 2" title=""/>
          <p:cNvSpPr>
            <a:spLocks noGrp="1"/>
          </p:cNvSpPr>
          <p:nvPr>
            <p:ph idx="1"/>
          </p:nvPr>
        </p:nvSpPr>
        <p:spPr>
          <a:xfrm>
            <a:off x="684213" y="981075"/>
            <a:ext cx="7632700" cy="5184775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buNone/>
            </a:pPr>
            <a:endParaRPr lang="ru-RU" altLang="en-US" sz="2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ru-RU" altLang="en-US" sz="2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ru-RU" altLang="en-US" sz="2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just">
              <a:buNone/>
            </a:pPr>
            <a:r>
              <a:rPr lang="ru-RU" altLang="en-US" sz="32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       Адам ата-анадан туғанда есті болмайды: естіп, көріп, ұстап, татып ескерсе, дүниедегі жақсы, жаманды таниды дағы, сондайдан білгені, көргені көп болған адам білімді болады. Естілердің айтқан сөздерін ескеріп жүрген кісі өзі де есті болады.</a:t>
            </a:r>
            <a:endParaRPr lang="ru-RU" altLang="en-US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0243" name="Заголовок 1" title=""/>
          <p:cNvSpPr txBox="1"/>
          <p:nvPr/>
        </p:nvSpPr>
        <p:spPr bwMode="white">
          <a:xfrm>
            <a:off x="1331913" y="549275"/>
            <a:ext cx="6408737" cy="10795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r>
              <a:rPr lang="kk-KZ" altLang="en-US" sz="3200" b="1" spc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Мәтіннің негізгі тұсы</a:t>
            </a:r>
            <a:endParaRPr lang="ru-RU" altLang="en-US" sz="32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0244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1266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Мәтіндегі біріңғай мүшелері бар сөйлемдер</a:t>
            </a:r>
            <a:endParaRPr lang="ru-RU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1267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buNone/>
            </a:pPr>
            <a:r>
              <a:rPr lang="ru-RU" altLang="en-US" sz="2000">
                <a:latin typeface="Times New Roman" pitchFamily="18" charset="0"/>
                <a:ea typeface="Times New Roman" pitchFamily="18" charset="0"/>
              </a:rPr>
              <a:t>            </a:t>
            </a:r>
            <a:r>
              <a:rPr lang="ru-RU" altLang="en-US" sz="24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Адам ата-анадан туғанда есті болмайды</a:t>
            </a:r>
            <a:r>
              <a:rPr lang="ru-RU" altLang="en-US" sz="2400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: естіп, көріп, ұстап, татып ескерсе, </a:t>
            </a:r>
            <a:r>
              <a:rPr lang="ru-RU" altLang="en-US" sz="24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дүниедегі </a:t>
            </a:r>
            <a:r>
              <a:rPr lang="ru-RU" altLang="en-US" sz="2400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жақсы, жаманды </a:t>
            </a:r>
            <a:r>
              <a:rPr lang="ru-RU" altLang="en-US" sz="24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таниды дағы, сондайдан </a:t>
            </a:r>
            <a:r>
              <a:rPr lang="ru-RU" altLang="en-US" sz="2400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білгені, көргені </a:t>
            </a:r>
            <a:r>
              <a:rPr lang="ru-RU" altLang="en-US" sz="24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көп болған адам білімді болады. Сол естілерден </a:t>
            </a:r>
            <a:r>
              <a:rPr lang="ru-RU" altLang="en-US" sz="2400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естіп, білген </a:t>
            </a:r>
            <a:r>
              <a:rPr lang="ru-RU" altLang="en-US" sz="24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жақсы нәрселерді </a:t>
            </a:r>
            <a:r>
              <a:rPr lang="ru-RU" altLang="en-US" sz="2400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ескерсе</a:t>
            </a:r>
            <a:r>
              <a:rPr lang="ru-RU" altLang="en-US" sz="24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, жаман дегеннен </a:t>
            </a:r>
            <a:r>
              <a:rPr lang="ru-RU" altLang="en-US" sz="2400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сақтанса</a:t>
            </a:r>
            <a:r>
              <a:rPr lang="ru-RU" altLang="en-US" sz="24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, сонда іске жарайды, сонда адам десе болады. Мұндай сөзді есіткенде </a:t>
            </a:r>
            <a:r>
              <a:rPr lang="ru-RU" altLang="en-US" sz="2400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шайқақтап, шалықтанып не салбырап, салғырттанып </a:t>
            </a:r>
            <a:r>
              <a:rPr lang="ru-RU" altLang="en-US" sz="24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есітсе, не есіткен жерде қайта қайырып сұрап ұғайын деп тұшынбаса, не сол жерде сөздің расына көзі жетсе де, шыға беріп қайта қалпына кетсе, естіп-есітпей не керек? </a:t>
            </a:r>
            <a:endParaRPr lang="ru-RU" altLang="en-US" sz="24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1268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3.1.32"/>
  <p:tag name="AS_OS" val="Microsoft Windows NT 10.0.19044.0"/>
  <p:tag name="AS_RELEASE_DATE" val="2024.10.14"/>
  <p:tag name="AS_TITLE" val="Aspose.Slides for Python via .NET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cdb2004169gl">
  <a:themeElements>
    <a:clrScheme name="Тема Office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Тема 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cdb2004169gl</Template>
  <Company>home</Company>
  <PresentationFormat>On-screen Show (4:3)</PresentationFormat>
  <Paragraphs>32</Paragraphs>
  <Slides>12</Slides>
  <Notes>0</Notes>
  <TotalTime>2170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17">
      <vt:lpstr>Arial</vt:lpstr>
      <vt:lpstr>Wingdings</vt:lpstr>
      <vt:lpstr>Times New Roman</vt:lpstr>
      <vt:lpstr>Calibri</vt:lpstr>
      <vt:lpstr>cdb2004169gl</vt:lpstr>
      <vt:lpstr>Қазақ тілі пәні      4 -сыныпАбай қара сөздері – ұрпаққа мәңгі мұраСабақтың тақырыбы: </vt:lpstr>
      <vt:lpstr>PowerPoint Presentation</vt:lpstr>
      <vt:lpstr>“Бір минут”</vt:lpstr>
      <vt:lpstr>PowerPoint Presentation</vt:lpstr>
      <vt:lpstr>Абай жолы романын жазған ұлы жазушы Мұхтар Әуезов</vt:lpstr>
      <vt:lpstr>“Бірге ойлаймыз”</vt:lpstr>
      <vt:lpstr>PowerPoint Presentation</vt:lpstr>
      <vt:lpstr>PowerPoint Presentation</vt:lpstr>
      <vt:lpstr>Мәтіндегі біріңғай мүшелері бар сөйлемдер</vt:lpstr>
      <vt:lpstr>Оқулықпен жұмыс </vt:lpstr>
      <vt:lpstr>“Өзіңді тексер”</vt:lpstr>
      <vt:lpstr>PowerPoint Presentation</vt:lpstr>
    </vt:vector>
  </TitlesOfParts>
  <LinksUpToDate>0</LinksUpToDate>
  <SharedDoc>0</SharedDoc>
  <HyperlinksChanged>0</HyperlinksChanged>
  <Application>Aspose.Slides for Python via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user</dc:creator>
  <cp:lastModifiedBy>админ</cp:lastModifiedBy>
  <cp:revision>193</cp:revision>
  <dcterms:created xsi:type="dcterms:W3CDTF">2011-10-14T09:11:52Z</dcterms:created>
  <dcterms:modified xsi:type="dcterms:W3CDTF">2024-10-15T20:48:34Z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NXTAG2">
    <vt:lpwstr>00080062400000000000010243100207f6000400038000</vt:lpwstr>
  </property>
</Properties>
</file>