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4215C5E-269D-472D-9ED4-7F20130E996C}"/>
              </a:ext>
            </a:extLst>
          </p:cNvPr>
          <p:cNvSpPr>
            <a:spLocks noGrp="1"/>
          </p:cNvSpPr>
          <p:nvPr>
            <p:ph type="title"/>
          </p:nvPr>
        </p:nvSpPr>
        <p:spPr>
          <a:xfrm>
            <a:off x="677334" y="206477"/>
            <a:ext cx="8596668" cy="1723923"/>
          </a:xfrm>
        </p:spPr>
        <p:txBody>
          <a:bodyPr/>
          <a:lstStyle/>
          <a:p>
            <a:r>
              <a:rPr lang="ru-RU" b="1" dirty="0">
                <a:solidFill>
                  <a:srgbClr val="7030A0"/>
                </a:solidFill>
              </a:rPr>
              <a:t>4  </a:t>
            </a:r>
            <a:r>
              <a:rPr lang="ru-RU" b="1" dirty="0" err="1">
                <a:solidFill>
                  <a:srgbClr val="7030A0"/>
                </a:solidFill>
              </a:rPr>
              <a:t>сынып</a:t>
            </a:r>
            <a:endParaRPr lang="ru-KZ" b="1" dirty="0">
              <a:solidFill>
                <a:srgbClr val="7030A0"/>
              </a:solidFill>
            </a:endParaRPr>
          </a:p>
        </p:txBody>
      </p:sp>
      <p:pic>
        <p:nvPicPr>
          <p:cNvPr id="5" name="Рисунок 4">
            <a:extLst>
              <a:ext uri="{FF2B5EF4-FFF2-40B4-BE49-F238E27FC236}">
                <a16:creationId xmlns:a16="http://schemas.microsoft.com/office/drawing/2014/main" id="{8C60C80A-A720-4B80-B9D8-BAA08E4E7A3C}"/>
              </a:ext>
            </a:extLst>
          </p:cNvPr>
          <p:cNvPicPr>
            <a:picLocks noChangeAspect="1"/>
          </p:cNvPicPr>
          <p:nvPr/>
        </p:nvPicPr>
        <p:blipFill>
          <a:blip r:embed="rId2"/>
          <a:stretch>
            <a:fillRect/>
          </a:stretch>
        </p:blipFill>
        <p:spPr>
          <a:xfrm>
            <a:off x="-1" y="861392"/>
            <a:ext cx="12192001" cy="5996608"/>
          </a:xfrm>
          <a:prstGeom prst="rect">
            <a:avLst/>
          </a:prstGeom>
        </p:spPr>
      </p:pic>
    </p:spTree>
    <p:extLst>
      <p:ext uri="{BB962C8B-B14F-4D97-AF65-F5344CB8AC3E}">
        <p14:creationId xmlns:p14="http://schemas.microsoft.com/office/powerpoint/2010/main" val="177656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A7CF3-0E99-4BAD-997C-CFFDA1FD86EF}"/>
              </a:ext>
            </a:extLst>
          </p:cNvPr>
          <p:cNvSpPr>
            <a:spLocks noGrp="1"/>
          </p:cNvSpPr>
          <p:nvPr>
            <p:ph type="title"/>
          </p:nvPr>
        </p:nvSpPr>
        <p:spPr/>
        <p:txBody>
          <a:bodyPr>
            <a:normAutofit fontScale="90000"/>
          </a:bodyPr>
          <a:lstStyle/>
          <a:p>
            <a:r>
              <a:rPr lang="ru-RU" sz="4400" b="1" dirty="0">
                <a:solidFill>
                  <a:srgbClr val="0070C0"/>
                </a:solidFill>
              </a:rPr>
              <a:t>9 </a:t>
            </a:r>
            <a:r>
              <a:rPr lang="ru-RU" sz="4400" b="1" dirty="0" err="1">
                <a:solidFill>
                  <a:srgbClr val="0070C0"/>
                </a:solidFill>
              </a:rPr>
              <a:t>жатты</a:t>
            </a:r>
            <a:r>
              <a:rPr lang="kk-KZ" sz="4400" b="1" dirty="0">
                <a:solidFill>
                  <a:srgbClr val="0070C0"/>
                </a:solidFill>
              </a:rPr>
              <a:t>ғу тұрақты тіркестерді қатыстырып сөйлем құрап жаз.</a:t>
            </a:r>
            <a:br>
              <a:rPr lang="kk-KZ" sz="4400" b="1" dirty="0">
                <a:solidFill>
                  <a:srgbClr val="0070C0"/>
                </a:solidFill>
              </a:rPr>
            </a:br>
            <a:br>
              <a:rPr lang="kk-KZ" b="1" dirty="0">
                <a:solidFill>
                  <a:srgbClr val="7030A0"/>
                </a:solidFill>
              </a:rPr>
            </a:br>
            <a:r>
              <a:rPr lang="kk-KZ" b="1" dirty="0">
                <a:solidFill>
                  <a:srgbClr val="7030A0"/>
                </a:solidFill>
              </a:rPr>
              <a:t>Қас пен көздің арасында,тайға таңба басқандай,мойны жар бермеді.</a:t>
            </a:r>
            <a:endParaRPr lang="ru-KZ" b="1" dirty="0">
              <a:solidFill>
                <a:srgbClr val="7030A0"/>
              </a:solidFill>
            </a:endParaRPr>
          </a:p>
        </p:txBody>
      </p:sp>
    </p:spTree>
    <p:extLst>
      <p:ext uri="{BB962C8B-B14F-4D97-AF65-F5344CB8AC3E}">
        <p14:creationId xmlns:p14="http://schemas.microsoft.com/office/powerpoint/2010/main" val="70291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85B6F6-D96E-4DBA-8528-7E6A6D803553}"/>
              </a:ext>
            </a:extLst>
          </p:cNvPr>
          <p:cNvSpPr>
            <a:spLocks noGrp="1"/>
          </p:cNvSpPr>
          <p:nvPr>
            <p:ph type="title"/>
          </p:nvPr>
        </p:nvSpPr>
        <p:spPr/>
        <p:txBody>
          <a:bodyPr>
            <a:noAutofit/>
          </a:bodyPr>
          <a:lstStyle/>
          <a:p>
            <a:r>
              <a:rPr lang="kk-KZ" b="1" dirty="0">
                <a:solidFill>
                  <a:srgbClr val="0070C0"/>
                </a:solidFill>
              </a:rPr>
              <a:t>Сабақтың мақсаты</a:t>
            </a:r>
            <a:br>
              <a:rPr lang="kk-KZ" b="1" dirty="0">
                <a:solidFill>
                  <a:srgbClr val="7030A0"/>
                </a:solidFill>
              </a:rPr>
            </a:br>
            <a:r>
              <a:rPr lang="ru-RU" b="1" dirty="0">
                <a:solidFill>
                  <a:srgbClr val="7030A0"/>
                </a:solidFill>
              </a:rPr>
              <a:t>4.3.6.1 </a:t>
            </a:r>
            <a:r>
              <a:rPr lang="ru-RU" b="1" dirty="0" err="1">
                <a:solidFill>
                  <a:srgbClr val="7030A0"/>
                </a:solidFill>
              </a:rPr>
              <a:t>Коллиграфиялық</a:t>
            </a:r>
            <a:r>
              <a:rPr lang="ru-RU" b="1" dirty="0">
                <a:solidFill>
                  <a:srgbClr val="7030A0"/>
                </a:solidFill>
              </a:rPr>
              <a:t> </a:t>
            </a:r>
            <a:r>
              <a:rPr lang="ru-RU" b="1" dirty="0" err="1">
                <a:solidFill>
                  <a:srgbClr val="7030A0"/>
                </a:solidFill>
              </a:rPr>
              <a:t>нормаларды</a:t>
            </a:r>
            <a:r>
              <a:rPr lang="ru-RU" b="1" dirty="0">
                <a:solidFill>
                  <a:srgbClr val="7030A0"/>
                </a:solidFill>
              </a:rPr>
              <a:t> </a:t>
            </a:r>
            <a:r>
              <a:rPr lang="ru-RU" b="1" dirty="0" err="1">
                <a:solidFill>
                  <a:srgbClr val="7030A0"/>
                </a:solidFill>
              </a:rPr>
              <a:t>сақтау,жазу</a:t>
            </a:r>
            <a:r>
              <a:rPr lang="ru-RU" b="1" dirty="0">
                <a:solidFill>
                  <a:srgbClr val="7030A0"/>
                </a:solidFill>
              </a:rPr>
              <a:t> </a:t>
            </a:r>
            <a:r>
              <a:rPr lang="ru-RU" b="1" dirty="0" err="1">
                <a:solidFill>
                  <a:srgbClr val="7030A0"/>
                </a:solidFill>
              </a:rPr>
              <a:t>техникасын</a:t>
            </a:r>
            <a:r>
              <a:rPr lang="ru-RU" b="1" dirty="0">
                <a:solidFill>
                  <a:srgbClr val="7030A0"/>
                </a:solidFill>
              </a:rPr>
              <a:t> </a:t>
            </a:r>
            <a:r>
              <a:rPr lang="ru-RU" b="1" dirty="0" err="1">
                <a:solidFill>
                  <a:srgbClr val="7030A0"/>
                </a:solidFill>
              </a:rPr>
              <a:t>жетілдіру</a:t>
            </a:r>
            <a:r>
              <a:rPr lang="ru-RU" b="1" dirty="0">
                <a:solidFill>
                  <a:srgbClr val="7030A0"/>
                </a:solidFill>
              </a:rPr>
              <a:t>.</a:t>
            </a:r>
            <a:endParaRPr lang="ru-KZ" b="1" dirty="0">
              <a:solidFill>
                <a:srgbClr val="7030A0"/>
              </a:solidFill>
            </a:endParaRPr>
          </a:p>
        </p:txBody>
      </p:sp>
    </p:spTree>
    <p:extLst>
      <p:ext uri="{BB962C8B-B14F-4D97-AF65-F5344CB8AC3E}">
        <p14:creationId xmlns:p14="http://schemas.microsoft.com/office/powerpoint/2010/main" val="121133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8FE7D-1D8B-445A-BE34-4E20ADC7A8A8}"/>
              </a:ext>
            </a:extLst>
          </p:cNvPr>
          <p:cNvSpPr>
            <a:spLocks noGrp="1"/>
          </p:cNvSpPr>
          <p:nvPr>
            <p:ph type="title"/>
          </p:nvPr>
        </p:nvSpPr>
        <p:spPr/>
        <p:txBody>
          <a:bodyPr/>
          <a:lstStyle/>
          <a:p>
            <a:endParaRPr lang="ru-KZ" dirty="0"/>
          </a:p>
        </p:txBody>
      </p:sp>
      <p:pic>
        <p:nvPicPr>
          <p:cNvPr id="4" name="Рисунок 3">
            <a:extLst>
              <a:ext uri="{FF2B5EF4-FFF2-40B4-BE49-F238E27FC236}">
                <a16:creationId xmlns:a16="http://schemas.microsoft.com/office/drawing/2014/main" id="{0EEA6AD4-05A8-4C89-8379-65AA57CCFB4B}"/>
              </a:ext>
            </a:extLst>
          </p:cNvPr>
          <p:cNvPicPr>
            <a:picLocks noChangeAspect="1"/>
          </p:cNvPicPr>
          <p:nvPr/>
        </p:nvPicPr>
        <p:blipFill>
          <a:blip r:embed="rId2"/>
          <a:stretch>
            <a:fillRect/>
          </a:stretch>
        </p:blipFill>
        <p:spPr>
          <a:xfrm>
            <a:off x="-1" y="0"/>
            <a:ext cx="11514667" cy="6858000"/>
          </a:xfrm>
          <a:prstGeom prst="rect">
            <a:avLst/>
          </a:prstGeom>
        </p:spPr>
      </p:pic>
    </p:spTree>
    <p:extLst>
      <p:ext uri="{BB962C8B-B14F-4D97-AF65-F5344CB8AC3E}">
        <p14:creationId xmlns:p14="http://schemas.microsoft.com/office/powerpoint/2010/main" val="29029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EC9A2-C71E-4083-A24E-AFBC9D22346C}"/>
              </a:ext>
            </a:extLst>
          </p:cNvPr>
          <p:cNvSpPr>
            <a:spLocks noGrp="1"/>
          </p:cNvSpPr>
          <p:nvPr>
            <p:ph type="title"/>
          </p:nvPr>
        </p:nvSpPr>
        <p:spPr/>
        <p:txBody>
          <a:bodyPr/>
          <a:lstStyle/>
          <a:p>
            <a:endParaRPr lang="ru-KZ" dirty="0"/>
          </a:p>
        </p:txBody>
      </p:sp>
      <p:pic>
        <p:nvPicPr>
          <p:cNvPr id="4" name="Рисунок 3">
            <a:extLst>
              <a:ext uri="{FF2B5EF4-FFF2-40B4-BE49-F238E27FC236}">
                <a16:creationId xmlns:a16="http://schemas.microsoft.com/office/drawing/2014/main" id="{146AAB72-0B42-4A2B-94B7-E86550A511E3}"/>
              </a:ext>
            </a:extLst>
          </p:cNvPr>
          <p:cNvPicPr>
            <a:picLocks noChangeAspect="1"/>
          </p:cNvPicPr>
          <p:nvPr/>
        </p:nvPicPr>
        <p:blipFill>
          <a:blip r:embed="rId2"/>
          <a:stretch>
            <a:fillRect/>
          </a:stretch>
        </p:blipFill>
        <p:spPr>
          <a:xfrm>
            <a:off x="0" y="0"/>
            <a:ext cx="11410122" cy="6858000"/>
          </a:xfrm>
          <a:prstGeom prst="rect">
            <a:avLst/>
          </a:prstGeom>
        </p:spPr>
      </p:pic>
    </p:spTree>
    <p:extLst>
      <p:ext uri="{BB962C8B-B14F-4D97-AF65-F5344CB8AC3E}">
        <p14:creationId xmlns:p14="http://schemas.microsoft.com/office/powerpoint/2010/main" val="226549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8ED79-E91E-43CD-9515-8D65BA609719}"/>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7BF1D4C4-E83E-42BF-90F2-A519FF0FE2B0}"/>
              </a:ext>
            </a:extLst>
          </p:cNvPr>
          <p:cNvPicPr>
            <a:picLocks noChangeAspect="1"/>
          </p:cNvPicPr>
          <p:nvPr/>
        </p:nvPicPr>
        <p:blipFill>
          <a:blip r:embed="rId2"/>
          <a:stretch>
            <a:fillRect/>
          </a:stretch>
        </p:blipFill>
        <p:spPr>
          <a:xfrm>
            <a:off x="0" y="0"/>
            <a:ext cx="10986052" cy="6858000"/>
          </a:xfrm>
          <a:prstGeom prst="rect">
            <a:avLst/>
          </a:prstGeom>
        </p:spPr>
      </p:pic>
    </p:spTree>
    <p:extLst>
      <p:ext uri="{BB962C8B-B14F-4D97-AF65-F5344CB8AC3E}">
        <p14:creationId xmlns:p14="http://schemas.microsoft.com/office/powerpoint/2010/main" val="387409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87034-5D86-47BD-BCEA-4F48B319B463}"/>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D784497A-F410-4703-8376-D8F8A70D2F38}"/>
              </a:ext>
            </a:extLst>
          </p:cNvPr>
          <p:cNvPicPr>
            <a:picLocks noChangeAspect="1"/>
          </p:cNvPicPr>
          <p:nvPr/>
        </p:nvPicPr>
        <p:blipFill>
          <a:blip r:embed="rId2"/>
          <a:stretch>
            <a:fillRect/>
          </a:stretch>
        </p:blipFill>
        <p:spPr>
          <a:xfrm>
            <a:off x="0" y="0"/>
            <a:ext cx="11065565" cy="6858000"/>
          </a:xfrm>
          <a:prstGeom prst="rect">
            <a:avLst/>
          </a:prstGeom>
        </p:spPr>
      </p:pic>
    </p:spTree>
    <p:extLst>
      <p:ext uri="{BB962C8B-B14F-4D97-AF65-F5344CB8AC3E}">
        <p14:creationId xmlns:p14="http://schemas.microsoft.com/office/powerpoint/2010/main" val="159555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69641C-67DB-48E4-9BD2-56C466ABCC67}"/>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AE02644C-0109-47AE-87FE-EB49A7EA81E4}"/>
              </a:ext>
            </a:extLst>
          </p:cNvPr>
          <p:cNvPicPr>
            <a:picLocks noChangeAspect="1"/>
          </p:cNvPicPr>
          <p:nvPr/>
        </p:nvPicPr>
        <p:blipFill>
          <a:blip r:embed="rId2"/>
          <a:stretch>
            <a:fillRect/>
          </a:stretch>
        </p:blipFill>
        <p:spPr>
          <a:xfrm>
            <a:off x="-1" y="0"/>
            <a:ext cx="10919791" cy="6858000"/>
          </a:xfrm>
          <a:prstGeom prst="rect">
            <a:avLst/>
          </a:prstGeom>
        </p:spPr>
      </p:pic>
    </p:spTree>
    <p:extLst>
      <p:ext uri="{BB962C8B-B14F-4D97-AF65-F5344CB8AC3E}">
        <p14:creationId xmlns:p14="http://schemas.microsoft.com/office/powerpoint/2010/main" val="273889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9D65E2-09F4-45A1-A694-23867D93E211}"/>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05FC23B9-DDCE-49C8-9AC4-3C300BF903F8}"/>
              </a:ext>
            </a:extLst>
          </p:cNvPr>
          <p:cNvPicPr>
            <a:picLocks noChangeAspect="1"/>
          </p:cNvPicPr>
          <p:nvPr/>
        </p:nvPicPr>
        <p:blipFill>
          <a:blip r:embed="rId2"/>
          <a:stretch>
            <a:fillRect/>
          </a:stretch>
        </p:blipFill>
        <p:spPr>
          <a:xfrm>
            <a:off x="-1" y="0"/>
            <a:ext cx="10933043" cy="6858000"/>
          </a:xfrm>
          <a:prstGeom prst="rect">
            <a:avLst/>
          </a:prstGeom>
        </p:spPr>
      </p:pic>
    </p:spTree>
    <p:extLst>
      <p:ext uri="{BB962C8B-B14F-4D97-AF65-F5344CB8AC3E}">
        <p14:creationId xmlns:p14="http://schemas.microsoft.com/office/powerpoint/2010/main" val="348426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98CE0-7C5D-43D8-B2AE-FBAD64F3861C}"/>
              </a:ext>
            </a:extLst>
          </p:cNvPr>
          <p:cNvSpPr>
            <a:spLocks noGrp="1"/>
          </p:cNvSpPr>
          <p:nvPr>
            <p:ph type="title"/>
          </p:nvPr>
        </p:nvSpPr>
        <p:spPr>
          <a:xfrm>
            <a:off x="677334" y="609600"/>
            <a:ext cx="8596668" cy="4572000"/>
          </a:xfrm>
        </p:spPr>
        <p:txBody>
          <a:bodyPr>
            <a:normAutofit fontScale="90000"/>
          </a:bodyPr>
          <a:lstStyle/>
          <a:p>
            <a:r>
              <a:rPr lang="ru-RU" dirty="0"/>
              <a:t>8</a:t>
            </a:r>
            <a:r>
              <a:rPr lang="kk-KZ" dirty="0"/>
              <a:t> жаттығу .Сөйлемдерді оқы.</a:t>
            </a:r>
            <a:br>
              <a:rPr lang="kk-KZ" dirty="0"/>
            </a:br>
            <a:r>
              <a:rPr lang="kk-KZ" dirty="0">
                <a:solidFill>
                  <a:srgbClr val="0070C0"/>
                </a:solidFill>
              </a:rPr>
              <a:t>Қарамен жазылған тұрақты сөз тіркестерінің мағынасын қалай түсінесің?</a:t>
            </a:r>
            <a:br>
              <a:rPr lang="kk-KZ" dirty="0">
                <a:solidFill>
                  <a:srgbClr val="0070C0"/>
                </a:solidFill>
              </a:rPr>
            </a:br>
            <a:br>
              <a:rPr lang="kk-KZ" dirty="0">
                <a:solidFill>
                  <a:srgbClr val="0070C0"/>
                </a:solidFill>
              </a:rPr>
            </a:br>
            <a:r>
              <a:rPr lang="ru-RU" dirty="0">
                <a:solidFill>
                  <a:srgbClr val="0070C0"/>
                </a:solidFill>
              </a:rPr>
              <a:t>1.</a:t>
            </a:r>
            <a:r>
              <a:rPr lang="kk-KZ" dirty="0">
                <a:solidFill>
                  <a:srgbClr val="0070C0"/>
                </a:solidFill>
              </a:rPr>
              <a:t>Ерланға </a:t>
            </a:r>
            <a:r>
              <a:rPr lang="kk-KZ" b="1" dirty="0">
                <a:solidFill>
                  <a:schemeClr val="tx1"/>
                </a:solidFill>
              </a:rPr>
              <a:t>жаны ашыды</a:t>
            </a:r>
            <a:r>
              <a:rPr lang="kk-KZ" dirty="0">
                <a:solidFill>
                  <a:schemeClr val="tx1"/>
                </a:solidFill>
              </a:rPr>
              <a:t>.</a:t>
            </a:r>
            <a:br>
              <a:rPr lang="kk-KZ" dirty="0">
                <a:solidFill>
                  <a:schemeClr val="tx1"/>
                </a:solidFill>
              </a:rPr>
            </a:br>
            <a:r>
              <a:rPr lang="kk-KZ" dirty="0">
                <a:solidFill>
                  <a:srgbClr val="0070C0"/>
                </a:solidFill>
              </a:rPr>
              <a:t>2.</a:t>
            </a:r>
            <a:r>
              <a:rPr lang="kk-KZ" b="1" dirty="0">
                <a:solidFill>
                  <a:schemeClr val="tx1"/>
                </a:solidFill>
              </a:rPr>
              <a:t>Көз ұшында </a:t>
            </a:r>
            <a:r>
              <a:rPr lang="kk-KZ" dirty="0">
                <a:solidFill>
                  <a:srgbClr val="0070C0"/>
                </a:solidFill>
              </a:rPr>
              <a:t>қарайып біреу көрінді.</a:t>
            </a:r>
            <a:br>
              <a:rPr lang="kk-KZ" dirty="0">
                <a:solidFill>
                  <a:srgbClr val="0070C0"/>
                </a:solidFill>
              </a:rPr>
            </a:br>
            <a:r>
              <a:rPr lang="ru-RU" dirty="0">
                <a:solidFill>
                  <a:srgbClr val="0070C0"/>
                </a:solidFill>
              </a:rPr>
              <a:t>3.</a:t>
            </a:r>
            <a:r>
              <a:rPr lang="kk-KZ" dirty="0">
                <a:solidFill>
                  <a:srgbClr val="0070C0"/>
                </a:solidFill>
              </a:rPr>
              <a:t>Айдос әңгімеге </a:t>
            </a:r>
            <a:r>
              <a:rPr lang="kk-KZ" b="1" dirty="0">
                <a:solidFill>
                  <a:schemeClr val="tx1"/>
                </a:solidFill>
              </a:rPr>
              <a:t>құлақ қоймады</a:t>
            </a:r>
            <a:r>
              <a:rPr lang="kk-KZ" dirty="0">
                <a:solidFill>
                  <a:schemeClr val="tx1"/>
                </a:solidFill>
              </a:rPr>
              <a:t>.</a:t>
            </a:r>
            <a:br>
              <a:rPr lang="kk-KZ" dirty="0">
                <a:solidFill>
                  <a:schemeClr val="tx1"/>
                </a:solidFill>
              </a:rPr>
            </a:br>
            <a:br>
              <a:rPr lang="kk-KZ" dirty="0">
                <a:solidFill>
                  <a:schemeClr val="tx1"/>
                </a:solidFill>
              </a:rPr>
            </a:br>
            <a:r>
              <a:rPr lang="kk-KZ" dirty="0">
                <a:solidFill>
                  <a:srgbClr val="7030A0"/>
                </a:solidFill>
              </a:rPr>
              <a:t>Тұрақты сөз тіркестерін «аяды», «алыста»,</a:t>
            </a:r>
            <a:br>
              <a:rPr lang="kk-KZ" dirty="0">
                <a:solidFill>
                  <a:srgbClr val="7030A0"/>
                </a:solidFill>
              </a:rPr>
            </a:br>
            <a:r>
              <a:rPr lang="kk-KZ" dirty="0">
                <a:solidFill>
                  <a:srgbClr val="7030A0"/>
                </a:solidFill>
              </a:rPr>
              <a:t> «тыңдамады»сөздерімен алмастырып айтып көр.Не байқадың?</a:t>
            </a:r>
            <a:endParaRPr lang="ru-KZ" dirty="0">
              <a:solidFill>
                <a:srgbClr val="7030A0"/>
              </a:solidFill>
            </a:endParaRPr>
          </a:p>
        </p:txBody>
      </p:sp>
    </p:spTree>
    <p:extLst>
      <p:ext uri="{BB962C8B-B14F-4D97-AF65-F5344CB8AC3E}">
        <p14:creationId xmlns:p14="http://schemas.microsoft.com/office/powerpoint/2010/main" val="3122131125"/>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TotalTime>
  <Words>104</Words>
  <Application>Microsoft Office PowerPoint</Application>
  <PresentationFormat>Широкоэкранный</PresentationFormat>
  <Paragraphs>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Trebuchet MS</vt:lpstr>
      <vt:lpstr>Wingdings 3</vt:lpstr>
      <vt:lpstr>Аспект</vt:lpstr>
      <vt:lpstr>4  сынып</vt:lpstr>
      <vt:lpstr>Сабақтың мақсаты 4.3.6.1 Коллиграфиялық нормаларды сақтау,жазу техникасын жетілдіру.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8 жаттығу .Сөйлемдерді оқы. Қарамен жазылған тұрақты сөз тіркестерінің мағынасын қалай түсінесің?  1.Ерланға жаны ашыды. 2.Көз ұшында қарайып біреу көрінді. 3.Айдос әңгімеге құлақ қоймады.  Тұрақты сөз тіркестерін «аяды», «алыста»,  «тыңдамады»сөздерімен алмастырып айтып көр.Не байқадың?</vt:lpstr>
      <vt:lpstr>9 жаттығу тұрақты тіркестерді қатыстырып сөйлем құрап жаз.  Қас пен көздің арасында,тайға таңба басқандай,мойны жар бермеді.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сынып</dc:title>
  <dc:creator>25 школа</dc:creator>
  <cp:lastModifiedBy>25 школа</cp:lastModifiedBy>
  <cp:revision>4</cp:revision>
  <dcterms:created xsi:type="dcterms:W3CDTF">2020-11-04T06:23:39Z</dcterms:created>
  <dcterms:modified xsi:type="dcterms:W3CDTF">2020-11-04T06:55:00Z</dcterms:modified>
</cp:coreProperties>
</file>