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2" r:id="rId1"/>
  </p:sldMasterIdLst>
  <p:sldIdLst>
    <p:sldId id="257" r:id="rId2"/>
    <p:sldId id="258" r:id="rId3"/>
    <p:sldId id="262"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6451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2981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6311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7853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62501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8530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3486573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754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9750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7658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451106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3726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9482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0117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smtClean="0"/>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89031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7394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0175589"/>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93024" y="497540"/>
            <a:ext cx="4101352"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4</a:t>
            </a:r>
            <a:r>
              <a:rPr lang="en-US" sz="3200" dirty="0" smtClean="0">
                <a:latin typeface="Times New Roman" panose="02020603050405020304" pitchFamily="18" charset="0"/>
                <a:cs typeface="Times New Roman" panose="02020603050405020304" pitchFamily="18" charset="0"/>
              </a:rPr>
              <a:t>-</a:t>
            </a:r>
            <a:r>
              <a:rPr lang="kk-KZ" sz="3200" dirty="0" smtClean="0">
                <a:latin typeface="Times New Roman" panose="02020603050405020304" pitchFamily="18" charset="0"/>
                <a:cs typeface="Times New Roman" panose="02020603050405020304" pitchFamily="18" charset="0"/>
              </a:rPr>
              <a:t>сынып</a:t>
            </a:r>
            <a:endParaRPr lang="ru-RU"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249271" y="1082315"/>
            <a:ext cx="4303058" cy="707886"/>
          </a:xfrm>
          <a:prstGeom prst="rect">
            <a:avLst/>
          </a:prstGeom>
          <a:noFill/>
        </p:spPr>
        <p:txBody>
          <a:bodyPr wrap="square" rtlCol="0">
            <a:spAutoFit/>
          </a:bodyPr>
          <a:lstStyle/>
          <a:p>
            <a:r>
              <a:rPr lang="kk-KZ" sz="4000" dirty="0" smtClean="0">
                <a:solidFill>
                  <a:srgbClr val="002060"/>
                </a:solidFill>
                <a:latin typeface="Times New Roman" panose="02020603050405020304" pitchFamily="18" charset="0"/>
                <a:cs typeface="Times New Roman" panose="02020603050405020304" pitchFamily="18" charset="0"/>
              </a:rPr>
              <a:t>Нәтиже сабақ</a:t>
            </a:r>
            <a:endParaRPr lang="ru-RU" sz="4000" dirty="0">
              <a:solidFill>
                <a:srgbClr val="00206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781735" y="1790201"/>
            <a:ext cx="7974106" cy="1077218"/>
          </a:xfrm>
          <a:prstGeom prst="rect">
            <a:avLst/>
          </a:prstGeom>
          <a:noFill/>
        </p:spPr>
        <p:txBody>
          <a:bodyPr wrap="square" rtlCol="0">
            <a:spAutoFit/>
          </a:bodyPr>
          <a:lstStyle/>
          <a:p>
            <a:r>
              <a:rPr lang="kk-KZ" sz="3200" dirty="0" smtClean="0">
                <a:latin typeface="Times New Roman" panose="02020603050405020304" pitchFamily="18" charset="0"/>
                <a:cs typeface="Times New Roman" panose="02020603050405020304" pitchFamily="18" charset="0"/>
              </a:rPr>
              <a:t>Сабақтың тақырыбы: </a:t>
            </a:r>
          </a:p>
          <a:p>
            <a:r>
              <a:rPr lang="kk-KZ" sz="3200" dirty="0" smtClean="0">
                <a:solidFill>
                  <a:srgbClr val="002060"/>
                </a:solidFill>
                <a:latin typeface="Times New Roman" panose="02020603050405020304" pitchFamily="18" charset="0"/>
                <a:cs typeface="Times New Roman" panose="02020603050405020304" pitchFamily="18" charset="0"/>
              </a:rPr>
              <a:t>Мен не үйрендім?</a:t>
            </a:r>
            <a:endParaRPr lang="ru-RU" sz="3200" dirty="0">
              <a:solidFill>
                <a:srgbClr val="00206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781735" y="2878779"/>
            <a:ext cx="8202706" cy="3168816"/>
          </a:xfrm>
          <a:prstGeom prst="rect">
            <a:avLst/>
          </a:prstGeom>
          <a:noFill/>
        </p:spPr>
        <p:txBody>
          <a:bodyPr wrap="square" rtlCol="0">
            <a:spAutoFit/>
          </a:bodyPr>
          <a:lstStyle/>
          <a:p>
            <a:pPr>
              <a:spcAft>
                <a:spcPts val="0"/>
              </a:spcAft>
            </a:pPr>
            <a:r>
              <a:rPr lang="kk-KZ" sz="3200" dirty="0" smtClean="0">
                <a:latin typeface="Times New Roman" panose="02020603050405020304" pitchFamily="18" charset="0"/>
                <a:ea typeface="Calibri" panose="020F0502020204030204" pitchFamily="34" charset="0"/>
                <a:cs typeface="Times New Roman" panose="02020603050405020304" pitchFamily="18" charset="0"/>
              </a:rPr>
              <a:t>Сабақтың мақсаты: </a:t>
            </a:r>
          </a:p>
          <a:p>
            <a:pPr algn="just">
              <a:lnSpc>
                <a:spcPct val="107000"/>
              </a:lnSpc>
              <a:spcAft>
                <a:spcPts val="0"/>
              </a:spcAft>
            </a:pP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4.1.5.1 Аудио-</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бейнежазба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мазмұнына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өзіндік</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баға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беру</a:t>
            </a:r>
            <a:endParaRPr lang="ru-RU" sz="2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r>
              <a:rPr lang="ru-RU" sz="2800" dirty="0">
                <a:solidFill>
                  <a:srgbClr val="002060"/>
                </a:solidFill>
                <a:latin typeface="Times New Roman" panose="02020603050405020304" pitchFamily="18" charset="0"/>
                <a:ea typeface="Times New Roman" panose="02020603050405020304" pitchFamily="18" charset="0"/>
              </a:rPr>
              <a:t>4.​1.​3.​1 </a:t>
            </a:r>
            <a:r>
              <a:rPr lang="ru-RU" sz="2800" dirty="0" err="1">
                <a:solidFill>
                  <a:srgbClr val="002060"/>
                </a:solidFill>
                <a:latin typeface="Times New Roman" panose="02020603050405020304" pitchFamily="18" charset="0"/>
                <a:ea typeface="Times New Roman" panose="02020603050405020304" pitchFamily="18" charset="0"/>
              </a:rPr>
              <a:t>Сұхбаттасының</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жасын</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жай-күйін</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ескере</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отырып</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белгілі</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бір</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тақырып</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аясында</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сөйлеу</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мәдениетін</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сақтап</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диалогке</a:t>
            </a:r>
            <a:r>
              <a:rPr lang="ru-RU" sz="2800" dirty="0">
                <a:solidFill>
                  <a:srgbClr val="002060"/>
                </a:solidFill>
                <a:latin typeface="Times New Roman" panose="02020603050405020304" pitchFamily="18" charset="0"/>
                <a:ea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rPr>
              <a:t>қатысу</a:t>
            </a:r>
            <a:endParaRPr lang="ru-RU"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endParaRPr lang="ru-RU" sz="2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5620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вал 5"/>
          <p:cNvSpPr/>
          <p:nvPr/>
        </p:nvSpPr>
        <p:spPr>
          <a:xfrm>
            <a:off x="4760259" y="119678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Волна 8"/>
          <p:cNvSpPr/>
          <p:nvPr/>
        </p:nvSpPr>
        <p:spPr>
          <a:xfrm>
            <a:off x="1909484" y="295835"/>
            <a:ext cx="8942292" cy="6037729"/>
          </a:xfrm>
          <a:prstGeom prst="wav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Тақырып</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мақсаттармен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таныстыру</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Өтілетін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сабақ</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тақырыбы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мен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мақсатын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хабарлайды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Бүгінгі</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сабақта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мәтін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оқи</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отырып</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оның</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тақырыбын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негізгі</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ойын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анықтаймыз.Сонымен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қатар</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сөйлем</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тақырыбын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қайталай</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отырып,жай</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сөйлем</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мен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құрмалас</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сөйлемді</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сөйлем</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мүшелеріне</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талдау</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жасау</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білімдерімізді</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пысықтаймыз</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0802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2124636" y="564777"/>
            <a:ext cx="8875059" cy="579568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dirty="0" smtClean="0">
                <a:solidFill>
                  <a:srgbClr val="002060"/>
                </a:solidFill>
                <a:latin typeface="Times New Roman" panose="02020603050405020304" pitchFamily="18" charset="0"/>
                <a:cs typeface="Times New Roman" panose="02020603050405020304" pitchFamily="18" charset="0"/>
              </a:rPr>
              <a:t>1тапсырма: Монологті мұқият тыңда.</a:t>
            </a:r>
          </a:p>
          <a:p>
            <a:endParaRPr lang="kk-KZ" sz="2400" dirty="0" smtClean="0">
              <a:solidFill>
                <a:srgbClr val="002060"/>
              </a:solidFill>
              <a:latin typeface="Times New Roman" panose="02020603050405020304" pitchFamily="18" charset="0"/>
              <a:cs typeface="Times New Roman" panose="02020603050405020304" pitchFamily="18" charset="0"/>
            </a:endParaRPr>
          </a:p>
          <a:p>
            <a:r>
              <a:rPr lang="kk-KZ" sz="2400" dirty="0" smtClean="0">
                <a:solidFill>
                  <a:srgbClr val="002060"/>
                </a:solidFill>
                <a:latin typeface="Times New Roman" panose="02020603050405020304" pitchFamily="18" charset="0"/>
                <a:cs typeface="Times New Roman" panose="02020603050405020304" pitchFamily="18" charset="0"/>
              </a:rPr>
              <a:t>Күй қадірінкім білген? Тыңдадым. Ұққан сияқтымын. Бірақ көкірегіме құя алмадым. Домбыра қонбай қойды маған. Не істемеді дейсіз? Қай пернеден соң қай пернені басу керегін, қай тұста неше рет қағу қажетін жаттап та көрдім. Бір жаттайсың. Екі жаттайсың. Қашанғы жаттай бересің. Басыма шелпек жастап, қойныма домбыра да, шелпек те кірмеді. Әйтеуір, сол күні өзіме домбырашылық өнердің ешқашан дарымайтына нық сеніп ояндым....</a:t>
            </a:r>
          </a:p>
          <a:p>
            <a:r>
              <a:rPr lang="kk-KZ" sz="2400" dirty="0">
                <a:solidFill>
                  <a:srgbClr val="002060"/>
                </a:solidFill>
                <a:latin typeface="Times New Roman" panose="02020603050405020304" pitchFamily="18" charset="0"/>
                <a:cs typeface="Times New Roman" panose="02020603050405020304" pitchFamily="18" charset="0"/>
              </a:rPr>
              <a:t> </a:t>
            </a:r>
            <a:r>
              <a:rPr lang="kk-KZ" sz="2400" dirty="0" smtClean="0">
                <a:solidFill>
                  <a:srgbClr val="002060"/>
                </a:solidFill>
                <a:latin typeface="Times New Roman" panose="02020603050405020304" pitchFamily="18" charset="0"/>
                <a:cs typeface="Times New Roman" panose="02020603050405020304" pitchFamily="18" charset="0"/>
              </a:rPr>
              <a:t>                                                                      </a:t>
            </a:r>
          </a:p>
          <a:p>
            <a:r>
              <a:rPr lang="kk-KZ" sz="2400" dirty="0">
                <a:solidFill>
                  <a:srgbClr val="002060"/>
                </a:solidFill>
                <a:latin typeface="Times New Roman" panose="02020603050405020304" pitchFamily="18" charset="0"/>
                <a:cs typeface="Times New Roman" panose="02020603050405020304" pitchFamily="18" charset="0"/>
              </a:rPr>
              <a:t> </a:t>
            </a:r>
            <a:r>
              <a:rPr lang="kk-KZ" sz="2400" dirty="0" smtClean="0">
                <a:solidFill>
                  <a:srgbClr val="002060"/>
                </a:solidFill>
                <a:latin typeface="Times New Roman" panose="02020603050405020304" pitchFamily="18" charset="0"/>
                <a:cs typeface="Times New Roman" panose="02020603050405020304" pitchFamily="18" charset="0"/>
              </a:rPr>
              <a:t>                                                                         Мұқтар Мағауин</a:t>
            </a:r>
          </a:p>
          <a:p>
            <a:endParaRPr lang="ru-RU" dirty="0">
              <a:solidFill>
                <a:srgbClr val="002060"/>
              </a:solidFill>
            </a:endParaRPr>
          </a:p>
        </p:txBody>
      </p:sp>
    </p:spTree>
    <p:extLst>
      <p:ext uri="{BB962C8B-B14F-4D97-AF65-F5344CB8AC3E}">
        <p14:creationId xmlns:p14="http://schemas.microsoft.com/office/powerpoint/2010/main" val="2179376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1465729" y="0"/>
            <a:ext cx="10529047" cy="6131859"/>
          </a:xfrm>
          <a:prstGeom prst="wedgeEllipseCallou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Сұрақтарға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жауап</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беріңдер</a:t>
            </a:r>
            <a:r>
              <a:rPr lang="ru-RU"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1.Автор не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тыңдады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2.Домбырашы болу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үшін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не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істеді</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3.Қалай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ойлайсың,ол</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домбырашылық</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өнерді</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таңдады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ма?Таңдамаса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неліктен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таңдамады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Ойыңды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дәлелдеу</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үшін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керек</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сөз</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тіркесін</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таңда</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талантты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болу,жаттығу</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керек</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Ойыңды</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дәлелдеп</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жаз</a:t>
            </a:r>
            <a:r>
              <a:rPr lang="ru-RU"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5797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2850777" y="336176"/>
            <a:ext cx="8145400" cy="5997390"/>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ru-RU" sz="2800" b="1" dirty="0" err="1">
                <a:latin typeface="Times New Roman" panose="02020603050405020304" pitchFamily="18" charset="0"/>
                <a:ea typeface="Times New Roman" panose="02020603050405020304" pitchFamily="18" charset="0"/>
                <a:cs typeface="Times New Roman" panose="02020603050405020304" pitchFamily="18" charset="0"/>
              </a:rPr>
              <a:t>Тапсырма</a:t>
            </a: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2:</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Жоғарыдағы</a:t>
            </a:r>
            <a:r>
              <a:rPr lang="ru-RU" sz="28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мәтіннен</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сызбаға</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сәйкес</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сөйлемдер</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құрап</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жаз</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кім</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қайткен</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нені</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не?--------------------------            не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істеді</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кімге</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Сөйлем</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мүшелеріне</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талда.Қайсысы</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дара,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қайсысы</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күрделі</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мүше</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екенін</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айт.сөйлем</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мүшелерінің</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астын</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тиісті</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сызықтармен</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сыз</a:t>
            </a:r>
            <a:r>
              <a:rPr lang="ru-RU" sz="2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20935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вальная выноска 5"/>
          <p:cNvSpPr/>
          <p:nvPr/>
        </p:nvSpPr>
        <p:spPr>
          <a:xfrm>
            <a:off x="1775013" y="524436"/>
            <a:ext cx="9197788" cy="2030506"/>
          </a:xfrm>
          <a:prstGeom prst="wedgeEllipseCallout">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rgbClr val="002060"/>
                </a:solidFill>
                <a:latin typeface="Times New Roman" panose="02020603050405020304" pitchFamily="18" charset="0"/>
                <a:cs typeface="Times New Roman" panose="02020603050405020304" pitchFamily="18" charset="0"/>
              </a:rPr>
              <a:t>3. Тапсырма: </a:t>
            </a:r>
            <a:r>
              <a:rPr lang="kk-KZ" sz="2800" dirty="0" smtClean="0">
                <a:solidFill>
                  <a:srgbClr val="002060"/>
                </a:solidFill>
                <a:latin typeface="Times New Roman" panose="02020603050405020304" pitchFamily="18" charset="0"/>
                <a:cs typeface="Times New Roman" panose="02020603050405020304" pitchFamily="18" charset="0"/>
              </a:rPr>
              <a:t>Мәтіннен сызбаға сәйкес біріңғай мүшелері бар сөйлемді тап.</a:t>
            </a: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531158" y="2891119"/>
            <a:ext cx="11497235" cy="2581834"/>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Полилиния 22"/>
          <p:cNvSpPr/>
          <p:nvPr/>
        </p:nvSpPr>
        <p:spPr>
          <a:xfrm>
            <a:off x="840441" y="3630033"/>
            <a:ext cx="1546412" cy="108922"/>
          </a:xfrm>
          <a:custGeom>
            <a:avLst/>
            <a:gdLst>
              <a:gd name="connsiteX0" fmla="*/ 0 w 1546412"/>
              <a:gd name="connsiteY0" fmla="*/ 28239 h 108922"/>
              <a:gd name="connsiteX1" fmla="*/ 121023 w 1546412"/>
              <a:gd name="connsiteY1" fmla="*/ 14792 h 108922"/>
              <a:gd name="connsiteX2" fmla="*/ 134470 w 1546412"/>
              <a:gd name="connsiteY2" fmla="*/ 55134 h 108922"/>
              <a:gd name="connsiteX3" fmla="*/ 201706 w 1546412"/>
              <a:gd name="connsiteY3" fmla="*/ 41686 h 108922"/>
              <a:gd name="connsiteX4" fmla="*/ 242047 w 1546412"/>
              <a:gd name="connsiteY4" fmla="*/ 14792 h 108922"/>
              <a:gd name="connsiteX5" fmla="*/ 309282 w 1546412"/>
              <a:gd name="connsiteY5" fmla="*/ 68581 h 108922"/>
              <a:gd name="connsiteX6" fmla="*/ 363070 w 1546412"/>
              <a:gd name="connsiteY6" fmla="*/ 82028 h 108922"/>
              <a:gd name="connsiteX7" fmla="*/ 416859 w 1546412"/>
              <a:gd name="connsiteY7" fmla="*/ 68581 h 108922"/>
              <a:gd name="connsiteX8" fmla="*/ 510988 w 1546412"/>
              <a:gd name="connsiteY8" fmla="*/ 14792 h 108922"/>
              <a:gd name="connsiteX9" fmla="*/ 605118 w 1546412"/>
              <a:gd name="connsiteY9" fmla="*/ 41686 h 108922"/>
              <a:gd name="connsiteX10" fmla="*/ 645459 w 1546412"/>
              <a:gd name="connsiteY10" fmla="*/ 68581 h 108922"/>
              <a:gd name="connsiteX11" fmla="*/ 793376 w 1546412"/>
              <a:gd name="connsiteY11" fmla="*/ 55134 h 108922"/>
              <a:gd name="connsiteX12" fmla="*/ 820270 w 1546412"/>
              <a:gd name="connsiteY12" fmla="*/ 28239 h 108922"/>
              <a:gd name="connsiteX13" fmla="*/ 860612 w 1546412"/>
              <a:gd name="connsiteY13" fmla="*/ 14792 h 108922"/>
              <a:gd name="connsiteX14" fmla="*/ 914400 w 1546412"/>
              <a:gd name="connsiteY14" fmla="*/ 28239 h 108922"/>
              <a:gd name="connsiteX15" fmla="*/ 981635 w 1546412"/>
              <a:gd name="connsiteY15" fmla="*/ 95475 h 108922"/>
              <a:gd name="connsiteX16" fmla="*/ 1048870 w 1546412"/>
              <a:gd name="connsiteY16" fmla="*/ 82028 h 108922"/>
              <a:gd name="connsiteX17" fmla="*/ 1089212 w 1546412"/>
              <a:gd name="connsiteY17" fmla="*/ 55134 h 108922"/>
              <a:gd name="connsiteX18" fmla="*/ 1143000 w 1546412"/>
              <a:gd name="connsiteY18" fmla="*/ 28239 h 108922"/>
              <a:gd name="connsiteX19" fmla="*/ 1210235 w 1546412"/>
              <a:gd name="connsiteY19" fmla="*/ 41686 h 108922"/>
              <a:gd name="connsiteX20" fmla="*/ 1237129 w 1546412"/>
              <a:gd name="connsiteY20" fmla="*/ 82028 h 108922"/>
              <a:gd name="connsiteX21" fmla="*/ 1277470 w 1546412"/>
              <a:gd name="connsiteY21" fmla="*/ 108922 h 108922"/>
              <a:gd name="connsiteX22" fmla="*/ 1411941 w 1546412"/>
              <a:gd name="connsiteY22" fmla="*/ 95475 h 108922"/>
              <a:gd name="connsiteX23" fmla="*/ 1492623 w 1546412"/>
              <a:gd name="connsiteY23" fmla="*/ 68581 h 108922"/>
              <a:gd name="connsiteX24" fmla="*/ 1546412 w 1546412"/>
              <a:gd name="connsiteY24" fmla="*/ 55134 h 108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546412" h="108922">
                <a:moveTo>
                  <a:pt x="0" y="28239"/>
                </a:moveTo>
                <a:cubicBezTo>
                  <a:pt x="38176" y="12968"/>
                  <a:pt x="79204" y="-18664"/>
                  <a:pt x="121023" y="14792"/>
                </a:cubicBezTo>
                <a:cubicBezTo>
                  <a:pt x="132091" y="23647"/>
                  <a:pt x="129988" y="41687"/>
                  <a:pt x="134470" y="55134"/>
                </a:cubicBezTo>
                <a:cubicBezTo>
                  <a:pt x="156882" y="50651"/>
                  <a:pt x="180305" y="49711"/>
                  <a:pt x="201706" y="41686"/>
                </a:cubicBezTo>
                <a:cubicBezTo>
                  <a:pt x="216838" y="36011"/>
                  <a:pt x="225886" y="14792"/>
                  <a:pt x="242047" y="14792"/>
                </a:cubicBezTo>
                <a:cubicBezTo>
                  <a:pt x="273936" y="14792"/>
                  <a:pt x="285866" y="56873"/>
                  <a:pt x="309282" y="68581"/>
                </a:cubicBezTo>
                <a:cubicBezTo>
                  <a:pt x="325812" y="76846"/>
                  <a:pt x="345141" y="77546"/>
                  <a:pt x="363070" y="82028"/>
                </a:cubicBezTo>
                <a:cubicBezTo>
                  <a:pt x="381000" y="77546"/>
                  <a:pt x="399554" y="75070"/>
                  <a:pt x="416859" y="68581"/>
                </a:cubicBezTo>
                <a:cubicBezTo>
                  <a:pt x="455851" y="53959"/>
                  <a:pt x="477550" y="37084"/>
                  <a:pt x="510988" y="14792"/>
                </a:cubicBezTo>
                <a:cubicBezTo>
                  <a:pt x="528219" y="19100"/>
                  <a:pt x="585829" y="32041"/>
                  <a:pt x="605118" y="41686"/>
                </a:cubicBezTo>
                <a:cubicBezTo>
                  <a:pt x="619573" y="48914"/>
                  <a:pt x="632012" y="59616"/>
                  <a:pt x="645459" y="68581"/>
                </a:cubicBezTo>
                <a:cubicBezTo>
                  <a:pt x="694765" y="64099"/>
                  <a:pt x="745135" y="66267"/>
                  <a:pt x="793376" y="55134"/>
                </a:cubicBezTo>
                <a:cubicBezTo>
                  <a:pt x="805730" y="52283"/>
                  <a:pt x="809399" y="34762"/>
                  <a:pt x="820270" y="28239"/>
                </a:cubicBezTo>
                <a:cubicBezTo>
                  <a:pt x="832425" y="20946"/>
                  <a:pt x="847165" y="19274"/>
                  <a:pt x="860612" y="14792"/>
                </a:cubicBezTo>
                <a:cubicBezTo>
                  <a:pt x="878541" y="19274"/>
                  <a:pt x="899023" y="17987"/>
                  <a:pt x="914400" y="28239"/>
                </a:cubicBezTo>
                <a:cubicBezTo>
                  <a:pt x="940772" y="45820"/>
                  <a:pt x="981635" y="95475"/>
                  <a:pt x="981635" y="95475"/>
                </a:cubicBezTo>
                <a:cubicBezTo>
                  <a:pt x="1004047" y="90993"/>
                  <a:pt x="1027470" y="90053"/>
                  <a:pt x="1048870" y="82028"/>
                </a:cubicBezTo>
                <a:cubicBezTo>
                  <a:pt x="1064003" y="76353"/>
                  <a:pt x="1075180" y="63152"/>
                  <a:pt x="1089212" y="55134"/>
                </a:cubicBezTo>
                <a:cubicBezTo>
                  <a:pt x="1106617" y="45188"/>
                  <a:pt x="1125071" y="37204"/>
                  <a:pt x="1143000" y="28239"/>
                </a:cubicBezTo>
                <a:cubicBezTo>
                  <a:pt x="1165412" y="32721"/>
                  <a:pt x="1190391" y="30346"/>
                  <a:pt x="1210235" y="41686"/>
                </a:cubicBezTo>
                <a:cubicBezTo>
                  <a:pt x="1224267" y="49704"/>
                  <a:pt x="1225701" y="70600"/>
                  <a:pt x="1237129" y="82028"/>
                </a:cubicBezTo>
                <a:cubicBezTo>
                  <a:pt x="1248557" y="93456"/>
                  <a:pt x="1264023" y="99957"/>
                  <a:pt x="1277470" y="108922"/>
                </a:cubicBezTo>
                <a:cubicBezTo>
                  <a:pt x="1322294" y="104440"/>
                  <a:pt x="1367665" y="103777"/>
                  <a:pt x="1411941" y="95475"/>
                </a:cubicBezTo>
                <a:cubicBezTo>
                  <a:pt x="1439804" y="90251"/>
                  <a:pt x="1465729" y="77546"/>
                  <a:pt x="1492623" y="68581"/>
                </a:cubicBezTo>
                <a:cubicBezTo>
                  <a:pt x="1537217" y="53717"/>
                  <a:pt x="1518791" y="55134"/>
                  <a:pt x="1546412" y="5513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Полилиния 23"/>
          <p:cNvSpPr/>
          <p:nvPr/>
        </p:nvSpPr>
        <p:spPr>
          <a:xfrm>
            <a:off x="2635624" y="3657600"/>
            <a:ext cx="1667435" cy="150781"/>
          </a:xfrm>
          <a:custGeom>
            <a:avLst/>
            <a:gdLst>
              <a:gd name="connsiteX0" fmla="*/ 0 w 1667435"/>
              <a:gd name="connsiteY0" fmla="*/ 56652 h 150781"/>
              <a:gd name="connsiteX1" fmla="*/ 121024 w 1667435"/>
              <a:gd name="connsiteY1" fmla="*/ 16311 h 150781"/>
              <a:gd name="connsiteX2" fmla="*/ 161365 w 1667435"/>
              <a:gd name="connsiteY2" fmla="*/ 43205 h 150781"/>
              <a:gd name="connsiteX3" fmla="*/ 188259 w 1667435"/>
              <a:gd name="connsiteY3" fmla="*/ 83546 h 150781"/>
              <a:gd name="connsiteX4" fmla="*/ 309283 w 1667435"/>
              <a:gd name="connsiteY4" fmla="*/ 56652 h 150781"/>
              <a:gd name="connsiteX5" fmla="*/ 376518 w 1667435"/>
              <a:gd name="connsiteY5" fmla="*/ 2863 h 150781"/>
              <a:gd name="connsiteX6" fmla="*/ 443753 w 1667435"/>
              <a:gd name="connsiteY6" fmla="*/ 70099 h 150781"/>
              <a:gd name="connsiteX7" fmla="*/ 524435 w 1667435"/>
              <a:gd name="connsiteY7" fmla="*/ 123887 h 150781"/>
              <a:gd name="connsiteX8" fmla="*/ 618565 w 1667435"/>
              <a:gd name="connsiteY8" fmla="*/ 110440 h 150781"/>
              <a:gd name="connsiteX9" fmla="*/ 658906 w 1667435"/>
              <a:gd name="connsiteY9" fmla="*/ 83546 h 150781"/>
              <a:gd name="connsiteX10" fmla="*/ 712694 w 1667435"/>
              <a:gd name="connsiteY10" fmla="*/ 56652 h 150781"/>
              <a:gd name="connsiteX11" fmla="*/ 766483 w 1667435"/>
              <a:gd name="connsiteY11" fmla="*/ 83546 h 150781"/>
              <a:gd name="connsiteX12" fmla="*/ 806824 w 1667435"/>
              <a:gd name="connsiteY12" fmla="*/ 96993 h 150781"/>
              <a:gd name="connsiteX13" fmla="*/ 833718 w 1667435"/>
              <a:gd name="connsiteY13" fmla="*/ 137334 h 150781"/>
              <a:gd name="connsiteX14" fmla="*/ 941294 w 1667435"/>
              <a:gd name="connsiteY14" fmla="*/ 123887 h 150781"/>
              <a:gd name="connsiteX15" fmla="*/ 968188 w 1667435"/>
              <a:gd name="connsiteY15" fmla="*/ 83546 h 150781"/>
              <a:gd name="connsiteX16" fmla="*/ 1048871 w 1667435"/>
              <a:gd name="connsiteY16" fmla="*/ 29758 h 150781"/>
              <a:gd name="connsiteX17" fmla="*/ 1089212 w 1667435"/>
              <a:gd name="connsiteY17" fmla="*/ 70099 h 150781"/>
              <a:gd name="connsiteX18" fmla="*/ 1116106 w 1667435"/>
              <a:gd name="connsiteY18" fmla="*/ 110440 h 150781"/>
              <a:gd name="connsiteX19" fmla="*/ 1210235 w 1667435"/>
              <a:gd name="connsiteY19" fmla="*/ 96993 h 150781"/>
              <a:gd name="connsiteX20" fmla="*/ 1250577 w 1667435"/>
              <a:gd name="connsiteY20" fmla="*/ 83546 h 150781"/>
              <a:gd name="connsiteX21" fmla="*/ 1290918 w 1667435"/>
              <a:gd name="connsiteY21" fmla="*/ 56652 h 150781"/>
              <a:gd name="connsiteX22" fmla="*/ 1344706 w 1667435"/>
              <a:gd name="connsiteY22" fmla="*/ 29758 h 150781"/>
              <a:gd name="connsiteX23" fmla="*/ 1425388 w 1667435"/>
              <a:gd name="connsiteY23" fmla="*/ 83546 h 150781"/>
              <a:gd name="connsiteX24" fmla="*/ 1452283 w 1667435"/>
              <a:gd name="connsiteY24" fmla="*/ 123887 h 150781"/>
              <a:gd name="connsiteX25" fmla="*/ 1506071 w 1667435"/>
              <a:gd name="connsiteY25" fmla="*/ 137334 h 150781"/>
              <a:gd name="connsiteX26" fmla="*/ 1573306 w 1667435"/>
              <a:gd name="connsiteY26" fmla="*/ 123887 h 150781"/>
              <a:gd name="connsiteX27" fmla="*/ 1613647 w 1667435"/>
              <a:gd name="connsiteY27" fmla="*/ 96993 h 150781"/>
              <a:gd name="connsiteX28" fmla="*/ 1667435 w 1667435"/>
              <a:gd name="connsiteY28" fmla="*/ 150781 h 15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67435" h="150781">
                <a:moveTo>
                  <a:pt x="0" y="56652"/>
                </a:moveTo>
                <a:cubicBezTo>
                  <a:pt x="11421" y="52083"/>
                  <a:pt x="99690" y="13263"/>
                  <a:pt x="121024" y="16311"/>
                </a:cubicBezTo>
                <a:cubicBezTo>
                  <a:pt x="137023" y="18597"/>
                  <a:pt x="147918" y="34240"/>
                  <a:pt x="161365" y="43205"/>
                </a:cubicBezTo>
                <a:cubicBezTo>
                  <a:pt x="170330" y="56652"/>
                  <a:pt x="172580" y="79626"/>
                  <a:pt x="188259" y="83546"/>
                </a:cubicBezTo>
                <a:cubicBezTo>
                  <a:pt x="215305" y="90307"/>
                  <a:pt x="278229" y="67003"/>
                  <a:pt x="309283" y="56652"/>
                </a:cubicBezTo>
                <a:cubicBezTo>
                  <a:pt x="317590" y="44191"/>
                  <a:pt x="344043" y="-13375"/>
                  <a:pt x="376518" y="2863"/>
                </a:cubicBezTo>
                <a:cubicBezTo>
                  <a:pt x="404867" y="17037"/>
                  <a:pt x="417381" y="52518"/>
                  <a:pt x="443753" y="70099"/>
                </a:cubicBezTo>
                <a:lnTo>
                  <a:pt x="524435" y="123887"/>
                </a:lnTo>
                <a:cubicBezTo>
                  <a:pt x="555812" y="119405"/>
                  <a:pt x="588206" y="119547"/>
                  <a:pt x="618565" y="110440"/>
                </a:cubicBezTo>
                <a:cubicBezTo>
                  <a:pt x="634045" y="105796"/>
                  <a:pt x="644874" y="91564"/>
                  <a:pt x="658906" y="83546"/>
                </a:cubicBezTo>
                <a:cubicBezTo>
                  <a:pt x="676310" y="73601"/>
                  <a:pt x="694765" y="65617"/>
                  <a:pt x="712694" y="56652"/>
                </a:cubicBezTo>
                <a:cubicBezTo>
                  <a:pt x="730624" y="65617"/>
                  <a:pt x="748058" y="75650"/>
                  <a:pt x="766483" y="83546"/>
                </a:cubicBezTo>
                <a:cubicBezTo>
                  <a:pt x="779511" y="89130"/>
                  <a:pt x="795756" y="88138"/>
                  <a:pt x="806824" y="96993"/>
                </a:cubicBezTo>
                <a:cubicBezTo>
                  <a:pt x="819444" y="107089"/>
                  <a:pt x="824753" y="123887"/>
                  <a:pt x="833718" y="137334"/>
                </a:cubicBezTo>
                <a:cubicBezTo>
                  <a:pt x="869577" y="132852"/>
                  <a:pt x="907741" y="137308"/>
                  <a:pt x="941294" y="123887"/>
                </a:cubicBezTo>
                <a:cubicBezTo>
                  <a:pt x="956299" y="117885"/>
                  <a:pt x="958092" y="96166"/>
                  <a:pt x="968188" y="83546"/>
                </a:cubicBezTo>
                <a:cubicBezTo>
                  <a:pt x="995567" y="49323"/>
                  <a:pt x="1005390" y="51498"/>
                  <a:pt x="1048871" y="29758"/>
                </a:cubicBezTo>
                <a:cubicBezTo>
                  <a:pt x="1062318" y="43205"/>
                  <a:pt x="1077038" y="55490"/>
                  <a:pt x="1089212" y="70099"/>
                </a:cubicBezTo>
                <a:cubicBezTo>
                  <a:pt x="1099558" y="82514"/>
                  <a:pt x="1100330" y="106934"/>
                  <a:pt x="1116106" y="110440"/>
                </a:cubicBezTo>
                <a:cubicBezTo>
                  <a:pt x="1147046" y="117316"/>
                  <a:pt x="1178859" y="101475"/>
                  <a:pt x="1210235" y="96993"/>
                </a:cubicBezTo>
                <a:cubicBezTo>
                  <a:pt x="1223682" y="92511"/>
                  <a:pt x="1237899" y="89885"/>
                  <a:pt x="1250577" y="83546"/>
                </a:cubicBezTo>
                <a:cubicBezTo>
                  <a:pt x="1265032" y="76319"/>
                  <a:pt x="1276886" y="64670"/>
                  <a:pt x="1290918" y="56652"/>
                </a:cubicBezTo>
                <a:cubicBezTo>
                  <a:pt x="1308322" y="46707"/>
                  <a:pt x="1326777" y="38723"/>
                  <a:pt x="1344706" y="29758"/>
                </a:cubicBezTo>
                <a:cubicBezTo>
                  <a:pt x="1394426" y="46331"/>
                  <a:pt x="1386646" y="37056"/>
                  <a:pt x="1425388" y="83546"/>
                </a:cubicBezTo>
                <a:cubicBezTo>
                  <a:pt x="1435734" y="95962"/>
                  <a:pt x="1438836" y="114922"/>
                  <a:pt x="1452283" y="123887"/>
                </a:cubicBezTo>
                <a:cubicBezTo>
                  <a:pt x="1467660" y="134138"/>
                  <a:pt x="1488142" y="132852"/>
                  <a:pt x="1506071" y="137334"/>
                </a:cubicBezTo>
                <a:cubicBezTo>
                  <a:pt x="1528483" y="132852"/>
                  <a:pt x="1551906" y="131912"/>
                  <a:pt x="1573306" y="123887"/>
                </a:cubicBezTo>
                <a:cubicBezTo>
                  <a:pt x="1588438" y="118212"/>
                  <a:pt x="1597486" y="96993"/>
                  <a:pt x="1613647" y="96993"/>
                </a:cubicBezTo>
                <a:cubicBezTo>
                  <a:pt x="1646101" y="96993"/>
                  <a:pt x="1656824" y="129559"/>
                  <a:pt x="1667435" y="15078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6" name="Прямая соединительная линия 25"/>
          <p:cNvCxnSpPr/>
          <p:nvPr/>
        </p:nvCxnSpPr>
        <p:spPr>
          <a:xfrm>
            <a:off x="4585447" y="3732990"/>
            <a:ext cx="16943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a:off x="6548718" y="373299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8565776" y="3732990"/>
            <a:ext cx="204395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8565776" y="3808381"/>
            <a:ext cx="2043953"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Овал 34"/>
          <p:cNvSpPr/>
          <p:nvPr/>
        </p:nvSpPr>
        <p:spPr>
          <a:xfrm>
            <a:off x="10744200" y="380838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Овальная выноска 35"/>
          <p:cNvSpPr/>
          <p:nvPr/>
        </p:nvSpPr>
        <p:spPr>
          <a:xfrm>
            <a:off x="6373907" y="3732990"/>
            <a:ext cx="45719" cy="9825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83517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470</TotalTime>
  <Words>230</Words>
  <Application>Microsoft Office PowerPoint</Application>
  <PresentationFormat>Широкоэкранный</PresentationFormat>
  <Paragraphs>43</Paragraphs>
  <Slides>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Calibri</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Пәні: Дүниетану</dc:title>
  <dc:creator>user</dc:creator>
  <cp:lastModifiedBy>user</cp:lastModifiedBy>
  <cp:revision>43</cp:revision>
  <dcterms:created xsi:type="dcterms:W3CDTF">2020-08-09T08:45:40Z</dcterms:created>
  <dcterms:modified xsi:type="dcterms:W3CDTF">2020-11-12T07:21:19Z</dcterms:modified>
</cp:coreProperties>
</file>