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4.10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328" r:id="rId3"/>
    <p:sldId id="343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42" r:id="rId15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624" autoAdjust="0"/>
  </p:normalViewPr>
  <p:slideViewPr>
    <p:cSldViewPr>
      <p:cViewPr>
        <p:scale>
          <a:sx n="60" d="100"/>
          <a:sy n="60" d="100"/>
        </p:scale>
        <p:origin x="0" y="0"/>
      </p:cViewPr>
    </p:cSldViewPr>
  </p:slideViewPr>
  <p:notesViewPr>
    <p:cSldViewPr>
      <p:cViewPr varScale="1">
        <p:scale>
          <a:sx n="66" d="100"/>
          <a:sy n="66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 title=""/>
        <p:cNvGrpSpPr/>
        <p:nvPr/>
      </p:nvGrpSpPr>
      <p:grpSpPr/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388" name="Rectangle 4" title="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prstClr val="black"/>
            </a:solidFill>
            <a:miter lim="800000"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FC3F7686-F2BA-4C15-95D8-ABA08D082420}" type="slidenum">
              <a:rPr sz="1200"/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Титульный слайд"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sp>
        <p:nvSpPr>
          <p:cNvPr id="2056" name="Freeform 17" title=""/>
          <p:cNvSpPr/>
          <p:nvPr/>
        </p:nvSpPr>
        <p:spPr bwMode="gray">
          <a:xfrm>
            <a:off x="-9525" y="1447800"/>
            <a:ext cx="9164638" cy="383222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3" h="2414">
                <a:moveTo>
                  <a:pt x="12" y="124"/>
                </a:moveTo>
                <a:cubicBezTo>
                  <a:pt x="150" y="76"/>
                  <a:pt x="581" y="0"/>
                  <a:pt x="1381" y="12"/>
                </a:cubicBezTo>
                <a:cubicBezTo>
                  <a:pt x="2181" y="23"/>
                  <a:pt x="3370" y="437"/>
                  <a:pt x="4064" y="581"/>
                </a:cubicBezTo>
                <a:cubicBezTo>
                  <a:pt x="4758" y="725"/>
                  <a:pt x="5635" y="219"/>
                  <a:pt x="5773" y="118"/>
                </a:cubicBezTo>
                <a:lnTo>
                  <a:pt x="5766" y="2151"/>
                </a:lnTo>
                <a:cubicBezTo>
                  <a:pt x="4994" y="2407"/>
                  <a:pt x="4326" y="2311"/>
                  <a:pt x="3966" y="2263"/>
                </a:cubicBezTo>
                <a:cubicBezTo>
                  <a:pt x="3606" y="2215"/>
                  <a:pt x="2715" y="1873"/>
                  <a:pt x="1963" y="1897"/>
                </a:cubicBezTo>
                <a:cubicBezTo>
                  <a:pt x="1305" y="1893"/>
                  <a:pt x="0" y="2402"/>
                  <a:pt x="6" y="2407"/>
                </a:cubicBezTo>
                <a:cubicBezTo>
                  <a:pt x="12" y="2414"/>
                  <a:pt x="12" y="568"/>
                  <a:pt x="12" y="124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2057" name="Freeform 18" title=""/>
          <p:cNvSpPr/>
          <p:nvPr/>
        </p:nvSpPr>
        <p:spPr bwMode="gray">
          <a:xfrm>
            <a:off x="-9525" y="1730375"/>
            <a:ext cx="9150350" cy="3265488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4" h="2057">
                <a:moveTo>
                  <a:pt x="6" y="272"/>
                </a:moveTo>
                <a:cubicBezTo>
                  <a:pt x="144" y="233"/>
                  <a:pt x="656" y="0"/>
                  <a:pt x="1453" y="10"/>
                </a:cubicBezTo>
                <a:cubicBezTo>
                  <a:pt x="2250" y="20"/>
                  <a:pt x="3475" y="403"/>
                  <a:pt x="4182" y="482"/>
                </a:cubicBezTo>
                <a:cubicBezTo>
                  <a:pt x="4890" y="561"/>
                  <a:pt x="5626" y="237"/>
                  <a:pt x="5764" y="154"/>
                </a:cubicBezTo>
                <a:lnTo>
                  <a:pt x="5764" y="1806"/>
                </a:lnTo>
                <a:cubicBezTo>
                  <a:pt x="4919" y="2052"/>
                  <a:pt x="4485" y="2057"/>
                  <a:pt x="4005" y="1994"/>
                </a:cubicBezTo>
                <a:cubicBezTo>
                  <a:pt x="3526" y="1929"/>
                  <a:pt x="2640" y="1502"/>
                  <a:pt x="1891" y="1522"/>
                </a:cubicBezTo>
                <a:cubicBezTo>
                  <a:pt x="1234" y="1519"/>
                  <a:pt x="0" y="1962"/>
                  <a:pt x="6" y="1967"/>
                </a:cubicBezTo>
                <a:cubicBezTo>
                  <a:pt x="12" y="1972"/>
                  <a:pt x="6" y="641"/>
                  <a:pt x="6" y="272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2058" name="Group 19" title=""/>
          <p:cNvGrpSpPr/>
          <p:nvPr/>
        </p:nvGrpSpPr>
        <p:grpSpPr>
          <a:xfrm>
            <a:off x="7086600" y="1947863"/>
            <a:ext cx="533400" cy="533400"/>
            <a:chOff x="4752" y="1200"/>
            <a:chExt cx="288" cy="288"/>
          </a:xfrm>
        </p:grpSpPr>
        <p:sp>
          <p:nvSpPr>
            <p:cNvPr id="2073" name="Oval 20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4" name="Oval 21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59" name="Group 22" title=""/>
          <p:cNvGrpSpPr/>
          <p:nvPr/>
        </p:nvGrpSpPr>
        <p:grpSpPr>
          <a:xfrm>
            <a:off x="7620000" y="1371600"/>
            <a:ext cx="914400" cy="914400"/>
            <a:chOff x="4992" y="816"/>
            <a:chExt cx="576" cy="576"/>
          </a:xfrm>
        </p:grpSpPr>
        <p:sp>
          <p:nvSpPr>
            <p:cNvPr id="2071" name="Oval 23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2" name="Oval 24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0" name="Group 25" title=""/>
          <p:cNvGrpSpPr/>
          <p:nvPr/>
        </p:nvGrpSpPr>
        <p:grpSpPr>
          <a:xfrm>
            <a:off x="304800" y="3429000"/>
            <a:ext cx="1295400" cy="1371600"/>
            <a:chOff x="4992" y="816"/>
            <a:chExt cx="576" cy="576"/>
          </a:xfrm>
        </p:grpSpPr>
        <p:sp>
          <p:nvSpPr>
            <p:cNvPr id="2069" name="Oval 26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2070" name="Oval 27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2061" name="Group 16" title=""/>
          <p:cNvGrpSpPr/>
          <p:nvPr/>
        </p:nvGrpSpPr>
        <p:grpSpPr>
          <a:xfrm>
            <a:off x="228600" y="304800"/>
            <a:ext cx="1079500" cy="633413"/>
            <a:chOff x="2680" y="3678"/>
            <a:chExt cx="680" cy="399"/>
          </a:xfrm>
        </p:grpSpPr>
        <p:sp>
          <p:nvSpPr>
            <p:cNvPr id="2067" name="Text Box 14" title=""/>
            <p:cNvSpPr txBox="1"/>
            <p:nvPr/>
          </p:nvSpPr>
          <p:spPr bwMode="gray">
            <a:xfrm>
              <a:off x="2680" y="3789"/>
              <a:ext cx="680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r>
                <a:rPr sz="2400" b="1">
                  <a:solidFill>
                    <a:schemeClr val="tx2"/>
                  </a:solidFill>
                </a:rPr>
                <a:t>LOGO</a:t>
              </a:r>
              <a:endParaRPr sz="2400" b="1">
                <a:solidFill>
                  <a:schemeClr val="tx2"/>
                </a:solidFill>
              </a:endParaRPr>
            </a:p>
          </p:txBody>
        </p:sp>
        <p:sp>
          <p:nvSpPr>
            <p:cNvPr id="2068" name="AutoShape 15" title=""/>
            <p:cNvSpPr/>
            <p:nvPr/>
          </p:nvSpPr>
          <p:spPr bwMode="gray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accent1"/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590800"/>
            <a:ext cx="7086600" cy="1012825"/>
          </a:xfrm>
          <a:effectLst>
            <a:outerShdw dist="53882" dir="2700000" algn="ctr" rotWithShape="0">
              <a:schemeClr val="tx1"/>
            </a:outerShdw>
          </a:effectLst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1295400" y="3581400"/>
            <a:ext cx="6705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6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06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ln>
            <a:miter lim="800000"/>
          </a:ln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8D6B8A75-2BDF-41ED-9ADC-F5E8E2FF5097}" type="slidenum">
              <a:rPr sz="1200"/>
              <a:t>‹#›</a:t>
            </a:fld>
            <a:endParaRPr sz="120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495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/>
            </a:pP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image" Target="../media/image1.jpe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C000">
            <a:alpha val="0"/>
          </a:srgbClr>
        </a:solidFill>
      </p:bgPr>
    </p:bg>
    <p:spTree>
      <p:nvGrpSpPr>
        <p:cNvPr id="1" name="" title=""/>
        <p:cNvGrpSpPr/>
        <p:nvPr/>
      </p:nvGrpSpPr>
      <p:grpSpPr/>
      <p:pic>
        <p:nvPicPr>
          <p:cNvPr id="1026" name="Object 27" title="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white">
          <a:xfrm>
            <a:off x="0" y="0"/>
            <a:ext cx="9144000" cy="12001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7" name="Freeform 16" title=""/>
          <p:cNvSpPr/>
          <p:nvPr/>
        </p:nvSpPr>
        <p:spPr bwMode="gray">
          <a:xfrm>
            <a:off x="-11112" y="280988"/>
            <a:ext cx="9155112" cy="1620837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67" h="1021">
                <a:moveTo>
                  <a:pt x="6" y="109"/>
                </a:moveTo>
                <a:cubicBezTo>
                  <a:pt x="144" y="93"/>
                  <a:pt x="626" y="42"/>
                  <a:pt x="1427" y="46"/>
                </a:cubicBezTo>
                <a:cubicBezTo>
                  <a:pt x="2228" y="50"/>
                  <a:pt x="3321" y="224"/>
                  <a:pt x="4032" y="255"/>
                </a:cubicBezTo>
                <a:cubicBezTo>
                  <a:pt x="4742" y="286"/>
                  <a:pt x="5649" y="91"/>
                  <a:pt x="5767" y="0"/>
                </a:cubicBezTo>
                <a:lnTo>
                  <a:pt x="5767" y="776"/>
                </a:lnTo>
                <a:cubicBezTo>
                  <a:pt x="4948" y="879"/>
                  <a:pt x="4543" y="844"/>
                  <a:pt x="4065" y="831"/>
                </a:cubicBezTo>
                <a:cubicBezTo>
                  <a:pt x="3587" y="818"/>
                  <a:pt x="2973" y="694"/>
                  <a:pt x="1984" y="674"/>
                </a:cubicBezTo>
                <a:cubicBezTo>
                  <a:pt x="995" y="654"/>
                  <a:pt x="28" y="969"/>
                  <a:pt x="14" y="995"/>
                </a:cubicBezTo>
                <a:cubicBezTo>
                  <a:pt x="0" y="1021"/>
                  <a:pt x="6" y="255"/>
                  <a:pt x="6" y="109"/>
                </a:cubicBezTo>
                <a:close/>
              </a:path>
            </a:pathLst>
          </a:custGeom>
          <a:solidFill>
            <a:schemeClr val="accent1">
              <a:alpha val="41176"/>
            </a:schemeClr>
          </a:solidFill>
          <a:ln w="9525">
            <a:noFill/>
            <a:round/>
          </a:ln>
        </p:spPr>
      </p:sp>
      <p:sp>
        <p:nvSpPr>
          <p:cNvPr id="1028" name="Freeform 17" title=""/>
          <p:cNvSpPr/>
          <p:nvPr/>
        </p:nvSpPr>
        <p:spPr bwMode="gray">
          <a:xfrm>
            <a:off x="-20637" y="533400"/>
            <a:ext cx="9161462" cy="1006475"/>
          </a:xfrm>
          <a:custGeom>
            <a:gdLst>
              <a:gd name="GT0" fmla="+- l w 0"/>
              <a:gd name="GT1" fmla="+- t h 0"/>
            </a:gdLst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l" t="t" r="GT0" b="GT1"/>
            <a:pathLst>
              <a:path w="5771" h="634">
                <a:moveTo>
                  <a:pt x="20" y="109"/>
                </a:moveTo>
                <a:cubicBezTo>
                  <a:pt x="26" y="109"/>
                  <a:pt x="645" y="0"/>
                  <a:pt x="1442" y="3"/>
                </a:cubicBezTo>
                <a:cubicBezTo>
                  <a:pt x="2239" y="6"/>
                  <a:pt x="3443" y="123"/>
                  <a:pt x="4150" y="148"/>
                </a:cubicBezTo>
                <a:cubicBezTo>
                  <a:pt x="4858" y="173"/>
                  <a:pt x="5633" y="63"/>
                  <a:pt x="5771" y="37"/>
                </a:cubicBezTo>
                <a:lnTo>
                  <a:pt x="5771" y="557"/>
                </a:lnTo>
                <a:cubicBezTo>
                  <a:pt x="4926" y="634"/>
                  <a:pt x="4422" y="612"/>
                  <a:pt x="3942" y="592"/>
                </a:cubicBezTo>
                <a:cubicBezTo>
                  <a:pt x="3463" y="572"/>
                  <a:pt x="2588" y="450"/>
                  <a:pt x="1839" y="456"/>
                </a:cubicBezTo>
                <a:cubicBezTo>
                  <a:pt x="1182" y="455"/>
                  <a:pt x="0" y="618"/>
                  <a:pt x="6" y="620"/>
                </a:cubicBezTo>
                <a:cubicBezTo>
                  <a:pt x="12" y="621"/>
                  <a:pt x="14" y="109"/>
                  <a:pt x="20" y="109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</p:sp>
      <p:grpSp>
        <p:nvGrpSpPr>
          <p:cNvPr id="1029" name="Group 18" title=""/>
          <p:cNvGrpSpPr/>
          <p:nvPr/>
        </p:nvGrpSpPr>
        <p:grpSpPr>
          <a:xfrm>
            <a:off x="7740650" y="347663"/>
            <a:ext cx="387350" cy="366712"/>
            <a:chOff x="4752" y="1200"/>
            <a:chExt cx="288" cy="288"/>
          </a:xfrm>
        </p:grpSpPr>
        <p:sp>
          <p:nvSpPr>
            <p:cNvPr id="1041" name="Oval 19" title=""/>
            <p:cNvSpPr/>
            <p:nvPr/>
          </p:nvSpPr>
          <p:spPr bwMode="gray">
            <a:xfrm>
              <a:off x="4752" y="1200"/>
              <a:ext cx="288" cy="288"/>
            </a:xfrm>
            <a:prstGeom prst="ellipse">
              <a:avLst/>
            </a:prstGeom>
            <a:gradFill rotWithShape="1">
              <a:gsLst>
                <a:gs pos="0">
                  <a:srgbClr val="C7CEE9"/>
                </a:gs>
                <a:gs pos="100000">
                  <a:schemeClr val="tx2">
                    <a:alpha val="31000"/>
                  </a:scheme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2" name="Oval 20" title=""/>
            <p:cNvSpPr/>
            <p:nvPr/>
          </p:nvSpPr>
          <p:spPr bwMode="gray">
            <a:xfrm>
              <a:off x="4752" y="1200"/>
              <a:ext cx="192" cy="19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0" name="Group 21" title=""/>
          <p:cNvGrpSpPr/>
          <p:nvPr/>
        </p:nvGrpSpPr>
        <p:grpSpPr>
          <a:xfrm>
            <a:off x="8153400" y="53975"/>
            <a:ext cx="609600" cy="592138"/>
            <a:chOff x="4992" y="816"/>
            <a:chExt cx="576" cy="576"/>
          </a:xfrm>
        </p:grpSpPr>
        <p:sp>
          <p:nvSpPr>
            <p:cNvPr id="1039" name="Oval 22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accent1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40" name="Oval 23" title=""/>
            <p:cNvSpPr/>
            <p:nvPr/>
          </p:nvSpPr>
          <p:spPr bwMode="gray">
            <a:xfrm>
              <a:off x="4992" y="912"/>
              <a:ext cx="480" cy="38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grpSp>
        <p:nvGrpSpPr>
          <p:cNvPr id="1031" name="Group 24" title=""/>
          <p:cNvGrpSpPr/>
          <p:nvPr/>
        </p:nvGrpSpPr>
        <p:grpSpPr>
          <a:xfrm>
            <a:off x="171450" y="819150"/>
            <a:ext cx="720725" cy="762000"/>
            <a:chOff x="4992" y="816"/>
            <a:chExt cx="576" cy="576"/>
          </a:xfrm>
        </p:grpSpPr>
        <p:sp>
          <p:nvSpPr>
            <p:cNvPr id="1037" name="Oval 25" title=""/>
            <p:cNvSpPr/>
            <p:nvPr/>
          </p:nvSpPr>
          <p:spPr bwMode="gray">
            <a:xfrm>
              <a:off x="4992" y="816"/>
              <a:ext cx="576" cy="576"/>
            </a:xfrm>
            <a:prstGeom prst="ellipse">
              <a:avLst/>
            </a:prstGeom>
            <a:solidFill>
              <a:schemeClr val="tx2">
                <a:alpha val="52940"/>
              </a:schemeClr>
            </a:soli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  <p:sp>
          <p:nvSpPr>
            <p:cNvPr id="1038" name="Oval 26" title=""/>
            <p:cNvSpPr/>
            <p:nvPr/>
          </p:nvSpPr>
          <p:spPr bwMode="gray">
            <a:xfrm>
              <a:off x="4992" y="912"/>
              <a:ext cx="480" cy="38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  <a:miter lim="800000"/>
            </a:ln>
          </p:spPr>
          <p:txBody>
            <a:bodyPr wrap="none" anchor="ctr" anchorCtr="0"/>
            <a:lstStyle>
              <a:defPPr>
                <a:defRPr lang="en-US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1800" b="0" i="0" u="none" baseline="0">
                  <a:solidFill>
                    <a:schemeClr val="tx1"/>
                  </a:solidFill>
                  <a:effectLst/>
                  <a:latin typeface="Arial"/>
                </a:defRPr>
              </a:lvl5pPr>
            </a:lstStyle>
            <a:p>
              <a:pPr marL="0" lvl="0" indent="0" eaLnBrk="1" hangingPunct="1"/>
              <a:endParaRPr lang="ru-RU" altLang="en-US"/>
            </a:p>
          </p:txBody>
        </p:sp>
      </p:grpSp>
      <p:sp>
        <p:nvSpPr>
          <p:cNvPr id="1032" name="Rectangle 3" title="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8229600" cy="44958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3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4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indent="0" algn="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4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lvl="0" algn="r" eaLnBrk="1" hangingPunct="1"/>
            <a:fld id="{0020A807-412B-4286-ABA3-88A87B8A7D78}" type="slidenum">
              <a:rPr sz="1400"/>
              <a:t>‹#›</a:t>
            </a:fld>
            <a:endParaRPr sz="1400"/>
          </a:p>
        </p:txBody>
      </p:sp>
      <p:sp>
        <p:nvSpPr>
          <p:cNvPr id="1036" name="Rectangle 2" title=""/>
          <p:cNvSpPr>
            <a:spLocks noGrp="1"/>
          </p:cNvSpPr>
          <p:nvPr>
            <p:ph type="title"/>
          </p:nvPr>
        </p:nvSpPr>
        <p:spPr bwMode="white">
          <a:xfrm>
            <a:off x="914400" y="685800"/>
            <a:ext cx="7391400" cy="5635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4" r:id="rId1"/>
    <p:sldLayoutId id="2147484275" r:id="rId2"/>
    <p:sldLayoutId id="2147484276" r:id="rId3"/>
    <p:sldLayoutId id="2147484277" r:id="rId4"/>
    <p:sldLayoutId id="2147484278" r:id="rId5"/>
    <p:sldLayoutId id="2147484279" r:id="rId6"/>
    <p:sldLayoutId id="2147484280" r:id="rId7"/>
    <p:sldLayoutId id="2147484281" r:id="rId8"/>
    <p:sldLayoutId id="2147484282" r:id="rId9"/>
    <p:sldLayoutId id="2147484283" r:id="rId10"/>
    <p:sldLayoutId id="2147484284" r:id="rId11"/>
    <p:sldLayoutId id="2147484285" r:id="rId12"/>
  </p:sldLayoutIdLst>
  <p:transition/>
  <p:timing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3600" b="1" i="0" u="none" baseline="0">
          <a:solidFill>
            <a:schemeClr val="bg1"/>
          </a:solidFill>
          <a:effectLst/>
          <a:latin typeface="Arial"/>
          <a:ea typeface="+mj-ea"/>
          <a:cs typeface="+mj-cs"/>
        </a:defRPr>
      </a:lvl1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Tx/>
        <a:buFont typeface="Wingdings" pitchFamily="2" charset="2"/>
        <a:buChar char="v"/>
        <a:defRPr kumimoji="0" sz="28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Tx/>
        <a:buFont typeface="Wingdings" pitchFamily="2" charset="2"/>
        <a:buChar char="§"/>
        <a:defRPr kumimoji="0" sz="24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Tx/>
        <a:buFontTx/>
        <a:buChar char="•"/>
        <a:defRPr kumimoji="0" sz="22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351837" cy="25193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Қазақ тілі пәні     </a:t>
            </a:r>
            <a:b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8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accent4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4 -сынып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Мәдени мұра сыр шертеді</a:t>
            </a:r>
            <a:br>
              <a:rPr kumimoji="0" lang="kk-KZ" sz="3600" b="1" i="1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</a:t>
            </a:r>
            <a:b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4000" b="1" i="1" u="none" strike="noStrike" kern="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4000" b="1" i="0" u="none" strike="noStrike" kern="0" cap="none" spc="0" normalizeH="0" baseline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075" name="Заголовок 1" title=""/>
          <p:cNvSpPr txBox="1"/>
          <p:nvPr/>
        </p:nvSpPr>
        <p:spPr bwMode="white">
          <a:xfrm>
            <a:off x="900113" y="1557338"/>
            <a:ext cx="7777162" cy="1657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ctr" hangingPunct="0"/>
            <a:endParaRPr lang="ru-RU" altLang="en-US" sz="2400" b="1" i="1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6" name="Содержимое 2" title=""/>
          <p:cNvSpPr>
            <a:spLocks noGrp="1"/>
          </p:cNvSpPr>
          <p:nvPr>
            <p:ph idx="1"/>
          </p:nvPr>
        </p:nvSpPr>
        <p:spPr>
          <a:xfrm>
            <a:off x="611188" y="3357563"/>
            <a:ext cx="7921625" cy="2592387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Біздің жобамыз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Тест тапсырмаларының түрлері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 algn="ctr">
              <a:lnSpc>
                <a:spcPct val="150000"/>
              </a:lnSpc>
              <a:buNone/>
            </a:pPr>
            <a:r>
              <a:rPr lang="kk-KZ" altLang="en-US" sz="3200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46-сабақ</a:t>
            </a:r>
            <a:endParaRPr lang="kk-KZ" altLang="en-US" sz="3200" b="1" i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307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1200">
        <p:dissolve/>
      </p:transition>
    </mc:Choice>
    <mc:Fallback>
      <p:transition>
        <p:dissolv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229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b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3. Бағанның сол жағы мен оң жағын сәйкестендір. (сәйкестендіру тапсырмалары)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12291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565400"/>
            <a:ext cx="8208963" cy="3600450"/>
          </a:xfrm>
          <a:prstGeom prst="rect">
            <a:avLst/>
          </a:prstGeom>
          <a:noFill/>
          <a:ln>
            <a:noFill/>
            <a:miter lim="800000"/>
          </a:ln>
        </p:spPr>
      </p:pic>
      <p:cxnSp>
        <p:nvCxnSpPr>
          <p:cNvPr id="12292" name="Прямая со стрелкой 4" title=""/>
          <p:cNvCxnSpPr/>
          <p:nvPr/>
        </p:nvCxnSpPr>
        <p:spPr>
          <a:xfrm>
            <a:off x="2268538" y="3068638"/>
            <a:ext cx="1150937" cy="865187"/>
          </a:xfrm>
          <a:prstGeom prst="line">
            <a:avLst/>
          </a:prstGeom>
          <a:noFill/>
          <a:ln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2293" name="Прямая со стрелкой 6" title=""/>
          <p:cNvCxnSpPr/>
          <p:nvPr/>
        </p:nvCxnSpPr>
        <p:spPr>
          <a:xfrm>
            <a:off x="2268538" y="3500438"/>
            <a:ext cx="1295400" cy="1081087"/>
          </a:xfrm>
          <a:prstGeom prst="line">
            <a:avLst/>
          </a:prstGeom>
          <a:noFill/>
          <a:ln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2294" name="Прямая со стрелкой 9" title=""/>
          <p:cNvCxnSpPr/>
          <p:nvPr/>
        </p:nvCxnSpPr>
        <p:spPr>
          <a:xfrm flipV="1">
            <a:off x="2843213" y="3357563"/>
            <a:ext cx="720725" cy="1079500"/>
          </a:xfrm>
          <a:prstGeom prst="line">
            <a:avLst/>
          </a:prstGeom>
          <a:noFill/>
          <a:ln>
            <a:solidFill>
              <a:srgbClr val="00B050"/>
            </a:solidFill>
            <a:miter lim="800000"/>
            <a:tailEnd type="arrow"/>
          </a:ln>
        </p:spPr>
      </p:cxnSp>
      <p:cxnSp>
        <p:nvCxnSpPr>
          <p:cNvPr id="12295" name="Прямая со стрелкой 11" title=""/>
          <p:cNvCxnSpPr/>
          <p:nvPr/>
        </p:nvCxnSpPr>
        <p:spPr>
          <a:xfrm>
            <a:off x="2771775" y="4724400"/>
            <a:ext cx="647700" cy="576263"/>
          </a:xfrm>
          <a:prstGeom prst="line">
            <a:avLst/>
          </a:prstGeom>
          <a:noFill/>
          <a:ln>
            <a:solidFill>
              <a:srgbClr val="00B050"/>
            </a:solidFill>
            <a:miter lim="800000"/>
            <a:tailEnd type="arrow"/>
          </a:ln>
        </p:spPr>
      </p:cxnSp>
      <p:sp>
        <p:nvSpPr>
          <p:cNvPr id="1229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331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978775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4. Сөйлем айтылу мақсатына қарай нешеге бөлінеді? (дұрыс жауабын таңдау тапсырмалары)</a:t>
            </a:r>
            <a:endParaRPr lang="ru-RU" altLang="en-US" sz="28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3315" name="Содержимое 2" title=""/>
          <p:cNvSpPr>
            <a:spLocks noGrp="1"/>
          </p:cNvSpPr>
          <p:nvPr>
            <p:ph idx="1"/>
          </p:nvPr>
        </p:nvSpPr>
        <p:spPr>
          <a:xfrm>
            <a:off x="2051050" y="1773238"/>
            <a:ext cx="4897438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а) екіге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ә) үшке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б) төртке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3316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433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978775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4. Сөйлем айтылу мақсатына қарай нешеге бөлінеді?</a:t>
            </a:r>
            <a:endParaRPr lang="ru-RU" altLang="en-US" sz="28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4339" name="Содержимое 2" title=""/>
          <p:cNvSpPr>
            <a:spLocks noGrp="1"/>
          </p:cNvSpPr>
          <p:nvPr>
            <p:ph idx="1"/>
          </p:nvPr>
        </p:nvSpPr>
        <p:spPr>
          <a:xfrm>
            <a:off x="2051050" y="1773238"/>
            <a:ext cx="4897438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а) екіге</a:t>
            </a:r>
            <a:endParaRPr lang="kk-KZ" altLang="en-US" sz="3600"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ә) үшке</a:t>
            </a:r>
            <a:endParaRPr lang="kk-KZ" altLang="en-US" sz="3600">
              <a:solidFill>
                <a:srgbClr val="00B05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sz="3600">
                <a:latin typeface="Times New Roman" pitchFamily="18" charset="0"/>
                <a:ea typeface="Times New Roman" pitchFamily="18" charset="0"/>
              </a:rPr>
              <a:t>б) төртке</a:t>
            </a:r>
            <a:endParaRPr lang="ru-RU" altLang="en-US" sz="3600"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4340" name="Фигура, имеющая форму буквы L 3"/>
          <p:cNvSpPr/>
          <p:nvPr/>
        </p:nvSpPr>
        <p:spPr>
          <a:xfrm rot="19080000">
            <a:off x="1387475" y="2955925"/>
            <a:ext cx="427038" cy="331788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34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5362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/>
        </p:txBody>
      </p:sp>
      <p:sp>
        <p:nvSpPr>
          <p:cNvPr id="15363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/>
        </p:txBody>
      </p:sp>
      <p:pic>
        <p:nvPicPr>
          <p:cNvPr id="15364" name="Picture 2" descr="http://ds04.infourok.ru/uploads/ex/0a6a/0006c129-83871dff/640/img3.jpg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5365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4098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Психологиялық дайындық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099" name="Содержимое 2" title=""/>
          <p:cNvSpPr>
            <a:spLocks noGrp="1"/>
          </p:cNvSpPr>
          <p:nvPr>
            <p:ph idx="1"/>
          </p:nvPr>
        </p:nvSpPr>
        <p:spPr>
          <a:xfrm>
            <a:off x="2555875" y="1700213"/>
            <a:ext cx="4248150" cy="4840287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Қонақ күту салтымыз,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Оқып –біліп жатырмыз.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Келген қонақ сіздерге,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Сәлем бердік жалпымыз.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Қазақ тілі –бал тілім,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Өзің барда шалқыдым.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Тілімнен нәр табамын,</a:t>
            </a:r>
            <a:endParaRPr lang="kk-KZ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buNone/>
            </a:pP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Тіліме кім тағар мін?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410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5122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Тест дегеніміз не?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5123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     Тест </a:t>
            </a: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–ағылшын тілі сөзі, </a:t>
            </a:r>
            <a:r>
              <a:rPr lang="kk-KZ" altLang="en-US" b="1" i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сынақ, байқау </a:t>
            </a: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дегенді білдіреді. Ең алғаш тест тапсырмаларын 1864 жылы ағылшын педагогі </a:t>
            </a: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ДЖ.Филлер </a:t>
            </a: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қолданған. 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512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6146" name="Заголовок 1" title=""/>
          <p:cNvSpPr txBox="1"/>
          <p:nvPr/>
        </p:nvSpPr>
        <p:spPr bwMode="white">
          <a:xfrm>
            <a:off x="539750" y="1773238"/>
            <a:ext cx="5040313" cy="647700"/>
          </a:xfrm>
          <a:prstGeom prst="rect">
            <a:avLst/>
          </a:prstGeom>
          <a:solidFill>
            <a:srgbClr val="FFFFCC"/>
          </a:solidFill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kk-KZ" altLang="en-US" sz="20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Баламалы (альтернативті) тапсырмалар</a:t>
            </a:r>
            <a:endParaRPr lang="kk-KZ" altLang="en-US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47" name="Заголовок 1" title=""/>
          <p:cNvSpPr txBox="1"/>
          <p:nvPr/>
        </p:nvSpPr>
        <p:spPr bwMode="white">
          <a:xfrm>
            <a:off x="1042988" y="2708275"/>
            <a:ext cx="5329237" cy="706438"/>
          </a:xfrm>
          <a:prstGeom prst="rect">
            <a:avLst/>
          </a:prstGeom>
          <a:solidFill>
            <a:srgbClr val="FFFFCC"/>
          </a:solidFill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kk-KZ" altLang="en-US" sz="20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Толықтыру (еске түсіру) тапсырмалары</a:t>
            </a:r>
            <a:endParaRPr lang="ru-RU" altLang="en-US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48" name="Заголовок 1" title=""/>
          <p:cNvSpPr txBox="1"/>
          <p:nvPr/>
        </p:nvSpPr>
        <p:spPr bwMode="white">
          <a:xfrm>
            <a:off x="1619250" y="3716338"/>
            <a:ext cx="5545138" cy="706437"/>
          </a:xfrm>
          <a:prstGeom prst="rect">
            <a:avLst/>
          </a:prstGeom>
          <a:solidFill>
            <a:srgbClr val="FFFFCC"/>
          </a:solidFill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kk-KZ" altLang="en-US" sz="20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Сәйкестендіру тапсырмалары</a:t>
            </a:r>
            <a:endParaRPr lang="ru-RU" altLang="en-US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49" name="Заголовок 1" title=""/>
          <p:cNvSpPr txBox="1"/>
          <p:nvPr/>
        </p:nvSpPr>
        <p:spPr bwMode="white">
          <a:xfrm>
            <a:off x="1979613" y="4652963"/>
            <a:ext cx="5761037" cy="792162"/>
          </a:xfrm>
          <a:prstGeom prst="rect">
            <a:avLst/>
          </a:prstGeom>
          <a:solidFill>
            <a:srgbClr val="FFFFCC"/>
          </a:solidFill>
          <a:ln>
            <a:noFill/>
            <a:miter lim="800000"/>
          </a:ln>
        </p:spPr>
        <p:txBody>
          <a:bodyPr anchor="ctr" anchorCtr="0"/>
          <a:lstStyle>
            <a:defPPr>
              <a:defRPr lang="en-US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hangingPunct="0"/>
            <a:r>
              <a:rPr lang="kk-KZ" altLang="en-US" sz="2000" b="1" spc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Дұрыс жауабын таңдау тапсырмалары</a:t>
            </a:r>
            <a:endParaRPr lang="ru-RU" altLang="en-US" sz="20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6150" name="Заголовок 7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Тест тапсырмаларының түрлері</a:t>
            </a:r>
            <a:endParaRPr lang="ru-RU" altLang="en-US"/>
          </a:p>
        </p:txBody>
      </p:sp>
      <p:sp>
        <p:nvSpPr>
          <p:cNvPr id="6151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7170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</a:rPr>
              <a:t>“</a:t>
            </a: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Орындап көр</a:t>
            </a:r>
            <a:r>
              <a:rPr lang="kk-KZ" altLang="en-US">
                <a:solidFill>
                  <a:srgbClr val="002060"/>
                </a:solidFill>
              </a:rPr>
              <a:t>”</a:t>
            </a:r>
            <a:endParaRPr lang="ru-RU" altLang="en-US">
              <a:solidFill>
                <a:srgbClr val="002060"/>
              </a:solidFill>
            </a:endParaRPr>
          </a:p>
        </p:txBody>
      </p:sp>
      <p:sp>
        <p:nvSpPr>
          <p:cNvPr id="7171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lvl="0" indent="-514350">
              <a:lnSpc>
                <a:spcPct val="150000"/>
              </a:lnSpc>
              <a:buNone/>
            </a:pPr>
            <a:r>
              <a:rPr lang="kk-KZ" altLang="en-US" sz="32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1.Алақай, қандай,  тамаша,  жасасын сөздерінің барлығы лепті сөйлем құрауға қатыса ала ма? (баламалы тапсырмалар)</a:t>
            </a:r>
            <a:endParaRPr lang="kk-KZ" altLang="en-US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514350" lvl="0" indent="-514350" algn="ctr">
              <a:lnSpc>
                <a:spcPct val="150000"/>
              </a:lnSpc>
              <a:buNone/>
            </a:pPr>
            <a:r>
              <a:rPr lang="kk-KZ" altLang="en-US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Иә        жоқ  </a:t>
            </a:r>
            <a:endParaRPr lang="ru-RU" altLang="en-US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7172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8194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kk-KZ" altLang="en-US">
                <a:solidFill>
                  <a:srgbClr val="002060"/>
                </a:solidFill>
              </a:rPr>
              <a:t>“</a:t>
            </a: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Орындап көр</a:t>
            </a:r>
            <a:r>
              <a:rPr lang="kk-KZ" altLang="en-US">
                <a:solidFill>
                  <a:srgbClr val="002060"/>
                </a:solidFill>
              </a:rPr>
              <a:t>”</a:t>
            </a:r>
            <a:endParaRPr lang="ru-RU" altLang="en-US">
              <a:solidFill>
                <a:srgbClr val="002060"/>
              </a:solidFill>
            </a:endParaRPr>
          </a:p>
        </p:txBody>
      </p:sp>
      <p:sp>
        <p:nvSpPr>
          <p:cNvPr id="8195" name="Содержимое 2" title="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marL="514350" lvl="0" indent="-514350">
              <a:lnSpc>
                <a:spcPct val="150000"/>
              </a:lnSpc>
              <a:buNone/>
            </a:pPr>
            <a:r>
              <a:rPr lang="kk-KZ" altLang="en-US" sz="3200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1.Алақай, қандай,  тамаша,  жасасын сөздерінің барлығы лепті сөйлем құрауға қатыса ала ма?</a:t>
            </a:r>
            <a:endParaRPr lang="kk-KZ" altLang="en-US" sz="3200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514350" lvl="0" indent="-514350">
              <a:lnSpc>
                <a:spcPct val="150000"/>
              </a:lnSpc>
              <a:buFont typeface="Wingdings" pitchFamily="2" charset="2"/>
              <a:buAutoNum type="arabicPeriod"/>
            </a:pPr>
            <a:endParaRPr lang="kk-KZ" altLang="en-US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marL="514350" lvl="0" indent="-514350" algn="ctr">
              <a:lnSpc>
                <a:spcPct val="150000"/>
              </a:lnSpc>
              <a:buNone/>
            </a:pPr>
            <a:r>
              <a:rPr lang="kk-KZ" altLang="en-US" sz="320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</a:rPr>
              <a:t>Иә </a:t>
            </a:r>
            <a:r>
              <a:rPr lang="kk-KZ" altLang="en-US" sz="32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                   жоқ  </a:t>
            </a:r>
            <a:endParaRPr lang="ru-RU" altLang="en-US" sz="3200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8196" name="Фигура, имеющая форму буквы L 3"/>
          <p:cNvSpPr/>
          <p:nvPr/>
        </p:nvSpPr>
        <p:spPr>
          <a:xfrm rot="19080000">
            <a:off x="3652838" y="5102225"/>
            <a:ext cx="431800" cy="431800"/>
          </a:xfrm>
          <a:prstGeom prst="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7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9218" name="Содержимое 2" title=""/>
          <p:cNvSpPr>
            <a:spLocks noGrp="1"/>
          </p:cNvSpPr>
          <p:nvPr>
            <p:ph idx="1"/>
          </p:nvPr>
        </p:nvSpPr>
        <p:spPr>
          <a:xfrm>
            <a:off x="2051050" y="1828800"/>
            <a:ext cx="4105275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туған үйіміз,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туған жеріміз.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ортақ үйіміз,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Көңілді ән мен күйіміз. </a:t>
            </a:r>
            <a:endParaRPr lang="ru-RU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9219" name="Заголовок 1" title=""/>
          <p:cNvSpPr>
            <a:spLocks noGrp="1"/>
          </p:cNvSpPr>
          <p:nvPr>
            <p:ph type="title"/>
          </p:nvPr>
        </p:nvSpPr>
        <p:spPr>
          <a:xfrm>
            <a:off x="900113" y="549275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b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2. Өлеңнен тұрлаулы мүшелерді тауып, тиісті жеріне сызықша қой.</a:t>
            </a:r>
            <a:br>
              <a:rPr lang="kk-KZ" altLang="en-US"/>
            </a:br>
            <a:endParaRPr lang="ru-RU" altLang="en-US">
              <a:solidFill>
                <a:srgbClr val="002060"/>
              </a:solidFill>
            </a:endParaRPr>
          </a:p>
        </p:txBody>
      </p:sp>
      <p:sp>
        <p:nvSpPr>
          <p:cNvPr id="9220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0242" name="Содержимое 2" title=""/>
          <p:cNvSpPr>
            <a:spLocks noGrp="1"/>
          </p:cNvSpPr>
          <p:nvPr>
            <p:ph idx="1"/>
          </p:nvPr>
        </p:nvSpPr>
        <p:spPr>
          <a:xfrm>
            <a:off x="2051050" y="1828800"/>
            <a:ext cx="4105275" cy="4495800"/>
          </a:xfrm>
          <a:noFill/>
          <a:ln>
            <a:miter lim="800000"/>
          </a:ln>
        </p:spPr>
        <p:txBody>
          <a:bodyPr wrap="square" lIns="91440" tIns="45720" rIns="91440" bIns="45720" anchor="t" anchorCtr="0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Char char="v"/>
              <a:defRPr kumimoji="0" lang="en-US" altLang="en-US" sz="2800" b="0" i="0" u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Char char="§"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Char char="•"/>
              <a:defRPr kumimoji="0" lang="en-US" altLang="en-US" sz="2200" b="0" i="0" u="none" baseline="0"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en-US" altLang="en-US" sz="2000" b="0" i="0" u="none" baseline="0">
                <a:solidFill>
                  <a:schemeClr val="tx1"/>
                </a:solidFill>
                <a:effectLst/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US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- туған үйіміз,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- туған жеріміз.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Отан - ортақ үйіміз,</a:t>
            </a:r>
            <a:endParaRPr lang="kk-KZ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  <a:p>
            <a:pPr lvl="0">
              <a:lnSpc>
                <a:spcPct val="150000"/>
              </a:lnSpc>
              <a:buNone/>
            </a:pPr>
            <a:r>
              <a:rPr lang="kk-KZ" altLang="en-US" b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Көңілді ән мен күйіміз. </a:t>
            </a:r>
            <a:endParaRPr lang="ru-RU" altLang="en-US" b="1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sp>
        <p:nvSpPr>
          <p:cNvPr id="10243" name="Заголовок 1" title=""/>
          <p:cNvSpPr>
            <a:spLocks noGrp="1"/>
          </p:cNvSpPr>
          <p:nvPr>
            <p:ph type="title"/>
          </p:nvPr>
        </p:nvSpPr>
        <p:spPr>
          <a:xfrm>
            <a:off x="900113" y="549275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b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2. Өлеңнен тұрлаулы мүшелерді тауып, тиісті жеріне сызықша қой.</a:t>
            </a:r>
            <a:b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 sz="28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(толықтыру тапсырмалары)</a:t>
            </a:r>
            <a:br>
              <a:rPr lang="kk-KZ" altLang="en-US"/>
            </a:br>
            <a:endParaRPr lang="ru-RU" altLang="en-US">
              <a:solidFill>
                <a:srgbClr val="002060"/>
              </a:solidFill>
            </a:endParaRPr>
          </a:p>
        </p:txBody>
      </p:sp>
      <p:sp>
        <p:nvSpPr>
          <p:cNvPr id="10244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 title=""/>
        <p:cNvGrpSpPr/>
        <p:nvPr/>
      </p:nvGrpSpPr>
      <p:grpSpPr/>
      <p:sp>
        <p:nvSpPr>
          <p:cNvPr id="11266" name="Заголовок 1" title="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91400" cy="563563"/>
          </a:xfrm>
          <a:noFill/>
          <a:ln>
            <a:miter lim="800000"/>
          </a:ln>
        </p:spPr>
        <p:txBody>
          <a:bodyPr wrap="square" lIns="91440" tIns="45720" rIns="91440" bIns="45720" anchor="ctr" anchorCtr="0"/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3600" b="1" i="0" u="none" baseline="0">
                <a:solidFill>
                  <a:schemeClr val="bg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 algn="l"/>
            <a:b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b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lang="kk-KZ" altLang="en-US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</a:rPr>
              <a:t>3. Бағанның сол жағы мен оң жағын сәйкестендір. (сәйкестендіру тапсырмалары)</a:t>
            </a:r>
            <a:endParaRPr lang="ru-RU" altLang="en-US">
              <a:solidFill>
                <a:srgbClr val="002060"/>
              </a:solidFill>
              <a:latin typeface="Times New Roman" pitchFamily="18" charset="0"/>
              <a:ea typeface="Times New Roman" pitchFamily="18" charset="0"/>
            </a:endParaRPr>
          </a:p>
        </p:txBody>
      </p:sp>
      <p:pic>
        <p:nvPicPr>
          <p:cNvPr id="11267" name="Picture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825" y="2420938"/>
            <a:ext cx="8208963" cy="360045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8" name="TextBox"/>
          <p:cNvSpPr txBox="1">
            <a:spLocks noGrp="1" noSelect="1" noRot="1" noMove="1"/>
          </p:cNvSpPr>
          <p:nvPr/>
        </p:nvSpPr>
        <p:spPr>
          <a:xfrm>
            <a:off x="1366520" y="2644140"/>
            <a:ext cx="6411372" cy="1569660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>
            <a:lvl1pPr algn="l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lang="en-US" sz="3200" b="1" noProof="1" dirty="0">
                <a:solidFill>
                  <a:prstClr val="red">
                    <a:lumOff val="30000"/>
                    <a:alpha val="40000"/>
                  </a:prstClr>
                </a:solidFill>
                <a:effectLst>
                  <a:outerShdw blurRad="50800" dist="38100" algn="tr" rotWithShape="0">
                    <a:prstClr val="black">
                      <a:alpha val="80000"/>
                    </a:prstClr>
                  </a:outerShdw>
                </a:effectLst>
                <a:latin typeface="Calibri" pitchFamily="34" charset="0"/>
              </a:defRPr>
            </a:lvl1pPr>
          </a:lstStyle>
          <a:p>
            <a:pPr algn="ctr"/>
            <a:r>
              <a:t>Evaluation only.</a:t>
            </a:r>
          </a:p>
          <a:p>
            <a:pPr algn="ctr"/>
            <a:r>
              <a:t>Created with Aspose.Slides for Python via .NET 24.10.</a:t>
            </a:r>
          </a:p>
          <a:p>
            <a:pPr algn="ctr"/>
            <a:r>
              <a:t>Copyright 2004-2024Aspose Pty Ltd.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3.1.32"/>
  <p:tag name="AS_OS" val="Microsoft Windows NT 10.0.19044.0"/>
  <p:tag name="AS_RELEASE_DATE" val="2024.10.14"/>
  <p:tag name="AS_TITLE" val="Aspose.Slides for Python via .NET"/>
  <p:tag name="AS_VERSION" val="24.10"/>
</p:tagLst>
</file>

<file path=ppt/theme/theme1.xml><?xml version="1.0" encoding="utf-8"?>
<a:theme xmlns:r="http://schemas.openxmlformats.org/officeDocument/2006/relationships" xmlns:a="http://schemas.openxmlformats.org/drawingml/2006/main" name="cdb2004169gl">
  <a:themeElements>
    <a:clrScheme name="Тема Office 1">
      <a:dk1>
        <a:srgbClr val="000000"/>
      </a:dk1>
      <a:lt1>
        <a:srgbClr val="FFFFFF"/>
      </a:lt1>
      <a:dk2>
        <a:srgbClr val="233DA9"/>
      </a:dk2>
      <a:lt2>
        <a:srgbClr val="DDDDDD"/>
      </a:lt2>
      <a:accent1>
        <a:srgbClr val="65AAE9"/>
      </a:accent1>
      <a:accent2>
        <a:srgbClr val="B2B2B2"/>
      </a:accent2>
      <a:accent3>
        <a:srgbClr val="FFFFFF"/>
      </a:accent3>
      <a:accent4>
        <a:srgbClr val="000000"/>
      </a:accent4>
      <a:accent5>
        <a:srgbClr val="B8D2F2"/>
      </a:accent5>
      <a:accent6>
        <a:srgbClr val="A1A1A1"/>
      </a:accent6>
      <a:hlink>
        <a:srgbClr val="7DA0D3"/>
      </a:hlink>
      <a:folHlink>
        <a:srgbClr val="B2E385"/>
      </a:folHlink>
    </a:clrScheme>
    <a:fontScheme name="Тема 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233DA9"/>
        </a:dk2>
        <a:lt2>
          <a:srgbClr val="DDDDDD"/>
        </a:lt2>
        <a:accent1>
          <a:srgbClr val="65AAE9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B8D2F2"/>
        </a:accent5>
        <a:accent6>
          <a:srgbClr val="A1A1A1"/>
        </a:accent6>
        <a:hlink>
          <a:srgbClr val="7DA0D3"/>
        </a:hlink>
        <a:folHlink>
          <a:srgbClr val="B2E38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632769"/>
        </a:dk2>
        <a:lt2>
          <a:srgbClr val="DDDDDD"/>
        </a:lt2>
        <a:accent1>
          <a:srgbClr val="8B8DE1"/>
        </a:accent1>
        <a:accent2>
          <a:srgbClr val="FF997D"/>
        </a:accent2>
        <a:accent3>
          <a:srgbClr val="FFFFFF"/>
        </a:accent3>
        <a:accent4>
          <a:srgbClr val="000000"/>
        </a:accent4>
        <a:accent5>
          <a:srgbClr val="C4C5EE"/>
        </a:accent5>
        <a:accent6>
          <a:srgbClr val="E78A71"/>
        </a:accent6>
        <a:hlink>
          <a:srgbClr val="58AFD2"/>
        </a:hlink>
        <a:folHlink>
          <a:srgbClr val="BFDF6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37737F"/>
        </a:dk2>
        <a:lt2>
          <a:srgbClr val="DDDDDD"/>
        </a:lt2>
        <a:accent1>
          <a:srgbClr val="52BCB2"/>
        </a:accent1>
        <a:accent2>
          <a:srgbClr val="E0A56A"/>
        </a:accent2>
        <a:accent3>
          <a:srgbClr val="FFFFFF"/>
        </a:accent3>
        <a:accent4>
          <a:srgbClr val="000000"/>
        </a:accent4>
        <a:accent5>
          <a:srgbClr val="B3DAD5"/>
        </a:accent5>
        <a:accent6>
          <a:srgbClr val="CB955F"/>
        </a:accent6>
        <a:hlink>
          <a:srgbClr val="A0C264"/>
        </a:hlink>
        <a:folHlink>
          <a:srgbClr val="DCDC2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cdb2004169gl</Template>
  <Company>home</Company>
  <PresentationFormat>On-screen Show (4:3)</PresentationFormat>
  <Paragraphs>47</Paragraphs>
  <Slides>13</Slides>
  <Notes>0</Notes>
  <TotalTime>2937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18">
      <vt:lpstr>Arial</vt:lpstr>
      <vt:lpstr>Wingdings</vt:lpstr>
      <vt:lpstr>Times New Roman</vt:lpstr>
      <vt:lpstr>Calibri</vt:lpstr>
      <vt:lpstr>cdb2004169gl</vt:lpstr>
      <vt:lpstr>Қазақ тілі пәні      4 -сыныпМәдени мұра сыр шертедіСабақтың тақырыбы: </vt:lpstr>
      <vt:lpstr>Психологиялық дайындық</vt:lpstr>
      <vt:lpstr>Тест дегеніміз не?</vt:lpstr>
      <vt:lpstr>Тест тапсырмаларының түрлері</vt:lpstr>
      <vt:lpstr>“Орындап көр”</vt:lpstr>
      <vt:lpstr>“Орындап көр”</vt:lpstr>
      <vt:lpstr>2. Өлеңнен тұрлаулы мүшелерді тауып, тиісті жеріне сызықша қой.</vt:lpstr>
      <vt:lpstr>2. Өлеңнен тұрлаулы мүшелерді тауып, тиісті жеріне сызықша қой.(толықтыру тапсырмалары)</vt:lpstr>
      <vt:lpstr>3. Бағанның сол жағы мен оң жағын сәйкестендір. (сәйкестендіру тапсырмалары)</vt:lpstr>
      <vt:lpstr>3. Бағанның сол жағы мен оң жағын сәйкестендір. (сәйкестендіру тапсырмалары)</vt:lpstr>
      <vt:lpstr>4. Сөйлем айтылу мақсатына қарай нешеге бөлінеді? (дұрыс жауабын таңдау тапсырмалары)</vt:lpstr>
      <vt:lpstr>4. Сөйлем айтылу мақсатына қарай нешеге бөлінеді?</vt:lpstr>
      <vt:lpstr>PowerPoint Presentation</vt:lpstr>
    </vt:vector>
  </TitlesOfParts>
  <LinksUpToDate>0</LinksUpToDate>
  <SharedDoc>0</SharedDoc>
  <HyperlinksChanged>0</HyperlinksChanged>
  <Application>Aspose.Slides for Python via .NET</Application>
  <AppVersion>24.1000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user</dc:creator>
  <cp:lastModifiedBy>админ</cp:lastModifiedBy>
  <cp:revision>201</cp:revision>
  <dcterms:created xsi:type="dcterms:W3CDTF">2011-10-14T09:11:52Z</dcterms:created>
  <dcterms:modified xsi:type="dcterms:W3CDTF">2024-10-15T20:48:33Z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TAG2">
    <vt:lpwstr>00080062400000000000010243100207f6000400038000</vt:lpwstr>
  </property>
</Properties>
</file>