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4.10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328" r:id="rId3"/>
    <p:sldId id="329" r:id="rId4"/>
    <p:sldId id="330" r:id="rId5"/>
    <p:sldId id="331" r:id="rId6"/>
    <p:sldId id="333" r:id="rId7"/>
    <p:sldId id="334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extLs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8" autoAdjust="0"/>
    <p:restoredTop sz="94624" autoAdjust="0"/>
  </p:normalViewPr>
  <p:slideViewPr>
    <p:cSldViewPr>
      <p:cViewPr>
        <p:scale>
          <a:sx n="60" d="100"/>
          <a:sy n="60" d="100"/>
        </p:scale>
        <p:origin x="0" y="0"/>
      </p:cViewPr>
    </p:cSldViewPr>
  </p:slideViewPr>
  <p:notesViewPr>
    <p:cSldViewPr>
      <p:cViewPr varScale="1">
        <p:scale>
          <a:sx n="66" d="100"/>
          <a:sy n="66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heme" Target="theme/theme1.xml" /><Relationship Id="rId13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tags" Target="tags/tag1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 title=""/>
        <p:cNvGrpSpPr/>
        <p:nvPr/>
      </p:nvGrpSpPr>
      <p:grpSpPr/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20" name="Rectangle 4" title="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r" eaLnBrk="1" hangingPunct="1"/>
            <a:fld id="{E2B75A51-A79C-4EC1-8204-A1F03681715C}" type="slidenum">
              <a:rPr sz="1200"/>
              <a:t>‹#›</a:t>
            </a:fld>
            <a:endParaRPr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>
  <p:cSld name="Титульный слайд">
    <p:bg>
      <p:bgPr>
        <a:solidFill>
          <a:srgbClr val="FFC000">
            <a:alpha val="0"/>
          </a:srgbClr>
        </a:solidFill>
      </p:bgPr>
    </p:bg>
    <p:spTree>
      <p:nvGrpSpPr>
        <p:cNvPr id="1" name="" title=""/>
        <p:cNvGrpSpPr/>
        <p:nvPr/>
      </p:nvGrpSpPr>
      <p:grpSpPr/>
      <p:sp>
        <p:nvSpPr>
          <p:cNvPr id="2056" name="Freeform 17" title=""/>
          <p:cNvSpPr/>
          <p:nvPr/>
        </p:nvSpPr>
        <p:spPr bwMode="gray">
          <a:xfrm>
            <a:off x="-9525" y="1447800"/>
            <a:ext cx="9164638" cy="3832225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73" h="2414">
                <a:moveTo>
                  <a:pt x="12" y="124"/>
                </a:moveTo>
                <a:cubicBezTo>
                  <a:pt x="150" y="76"/>
                  <a:pt x="581" y="0"/>
                  <a:pt x="1381" y="12"/>
                </a:cubicBezTo>
                <a:cubicBezTo>
                  <a:pt x="2181" y="23"/>
                  <a:pt x="3370" y="437"/>
                  <a:pt x="4064" y="581"/>
                </a:cubicBezTo>
                <a:cubicBezTo>
                  <a:pt x="4758" y="725"/>
                  <a:pt x="5635" y="219"/>
                  <a:pt x="5773" y="118"/>
                </a:cubicBezTo>
                <a:lnTo>
                  <a:pt x="5766" y="2151"/>
                </a:lnTo>
                <a:cubicBezTo>
                  <a:pt x="4994" y="2407"/>
                  <a:pt x="4326" y="2311"/>
                  <a:pt x="3966" y="2263"/>
                </a:cubicBezTo>
                <a:cubicBezTo>
                  <a:pt x="3606" y="2215"/>
                  <a:pt x="2715" y="1873"/>
                  <a:pt x="1963" y="1897"/>
                </a:cubicBezTo>
                <a:cubicBezTo>
                  <a:pt x="1305" y="1893"/>
                  <a:pt x="0" y="2402"/>
                  <a:pt x="6" y="2407"/>
                </a:cubicBezTo>
                <a:cubicBezTo>
                  <a:pt x="12" y="2414"/>
                  <a:pt x="12" y="568"/>
                  <a:pt x="12" y="124"/>
                </a:cubicBezTo>
                <a:close/>
              </a:path>
            </a:pathLst>
          </a:custGeom>
          <a:solidFill>
            <a:schemeClr val="accent1">
              <a:alpha val="41176"/>
            </a:schemeClr>
          </a:solidFill>
          <a:ln w="9525">
            <a:noFill/>
            <a:round/>
          </a:ln>
        </p:spPr>
      </p:sp>
      <p:sp>
        <p:nvSpPr>
          <p:cNvPr id="2057" name="Freeform 18" title=""/>
          <p:cNvSpPr/>
          <p:nvPr/>
        </p:nvSpPr>
        <p:spPr bwMode="gray">
          <a:xfrm>
            <a:off x="-9525" y="1730375"/>
            <a:ext cx="9150350" cy="3265488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64" h="2057">
                <a:moveTo>
                  <a:pt x="6" y="272"/>
                </a:moveTo>
                <a:cubicBezTo>
                  <a:pt x="144" y="233"/>
                  <a:pt x="656" y="0"/>
                  <a:pt x="1453" y="10"/>
                </a:cubicBezTo>
                <a:cubicBezTo>
                  <a:pt x="2250" y="20"/>
                  <a:pt x="3475" y="403"/>
                  <a:pt x="4182" y="482"/>
                </a:cubicBezTo>
                <a:cubicBezTo>
                  <a:pt x="4890" y="561"/>
                  <a:pt x="5626" y="237"/>
                  <a:pt x="5764" y="154"/>
                </a:cubicBezTo>
                <a:lnTo>
                  <a:pt x="5764" y="1806"/>
                </a:lnTo>
                <a:cubicBezTo>
                  <a:pt x="4919" y="2052"/>
                  <a:pt x="4485" y="2057"/>
                  <a:pt x="4005" y="1994"/>
                </a:cubicBezTo>
                <a:cubicBezTo>
                  <a:pt x="3526" y="1929"/>
                  <a:pt x="2640" y="1502"/>
                  <a:pt x="1891" y="1522"/>
                </a:cubicBezTo>
                <a:cubicBezTo>
                  <a:pt x="1234" y="1519"/>
                  <a:pt x="0" y="1962"/>
                  <a:pt x="6" y="1967"/>
                </a:cubicBezTo>
                <a:cubicBezTo>
                  <a:pt x="12" y="1972"/>
                  <a:pt x="6" y="641"/>
                  <a:pt x="6" y="272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</p:sp>
      <p:grpSp>
        <p:nvGrpSpPr>
          <p:cNvPr id="2058" name="Group 19" title=""/>
          <p:cNvGrpSpPr/>
          <p:nvPr/>
        </p:nvGrpSpPr>
        <p:grpSpPr>
          <a:xfrm>
            <a:off x="7086600" y="1947863"/>
            <a:ext cx="533400" cy="533400"/>
            <a:chOff x="4752" y="1200"/>
            <a:chExt cx="288" cy="288"/>
          </a:xfrm>
        </p:grpSpPr>
        <p:sp>
          <p:nvSpPr>
            <p:cNvPr id="2073" name="Oval 20" title=""/>
            <p:cNvSpPr/>
            <p:nvPr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C7CEE9"/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4" name="Oval 21" title=""/>
            <p:cNvSpPr/>
            <p:nvPr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59" name="Group 22" title=""/>
          <p:cNvGrpSpPr/>
          <p:nvPr/>
        </p:nvGrpSpPr>
        <p:grpSpPr>
          <a:xfrm>
            <a:off x="7620000" y="1371600"/>
            <a:ext cx="914400" cy="914400"/>
            <a:chOff x="4992" y="816"/>
            <a:chExt cx="576" cy="576"/>
          </a:xfrm>
        </p:grpSpPr>
        <p:sp>
          <p:nvSpPr>
            <p:cNvPr id="2071" name="Oval 23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2" name="Oval 24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60" name="Group 25" title=""/>
          <p:cNvGrpSpPr/>
          <p:nvPr/>
        </p:nvGrpSpPr>
        <p:grpSpPr>
          <a:xfrm>
            <a:off x="304800" y="3429000"/>
            <a:ext cx="1295400" cy="1371600"/>
            <a:chOff x="4992" y="816"/>
            <a:chExt cx="576" cy="576"/>
          </a:xfrm>
        </p:grpSpPr>
        <p:sp>
          <p:nvSpPr>
            <p:cNvPr id="2069" name="Oval 26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0" name="Oval 27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61" name="Group 16" title=""/>
          <p:cNvGrpSpPr/>
          <p:nvPr/>
        </p:nvGrpSpPr>
        <p:grpSpPr>
          <a:xfrm>
            <a:off x="228600" y="304800"/>
            <a:ext cx="1079500" cy="633413"/>
            <a:chOff x="2680" y="3678"/>
            <a:chExt cx="680" cy="399"/>
          </a:xfrm>
        </p:grpSpPr>
        <p:sp>
          <p:nvSpPr>
            <p:cNvPr id="2067" name="Text Box 14" title=""/>
            <p:cNvSpPr txBox="1"/>
            <p:nvPr/>
          </p:nvSpPr>
          <p:spPr bwMode="gray">
            <a:xfrm>
              <a:off x="2680" y="3789"/>
              <a:ext cx="680" cy="28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r>
                <a:rPr sz="2400" b="1">
                  <a:solidFill>
                    <a:schemeClr val="tx2"/>
                  </a:solidFill>
                </a:rPr>
                <a:t>LOGO</a:t>
              </a:r>
              <a:endParaRPr sz="2400" b="1">
                <a:solidFill>
                  <a:schemeClr val="tx2"/>
                </a:solidFill>
              </a:endParaRPr>
            </a:p>
          </p:txBody>
        </p:sp>
        <p:sp>
          <p:nvSpPr>
            <p:cNvPr id="2068" name="AutoShape 15" title=""/>
            <p:cNvSpPr/>
            <p:nvPr/>
          </p:nvSpPr>
          <p:spPr bwMode="gray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590800"/>
            <a:ext cx="7086600" cy="1012825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295400" y="3581400"/>
            <a:ext cx="6705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06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6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6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ln>
            <a:miter lim="800000"/>
          </a:ln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024A69E0-54C2-41C2-9B5F-EBEEE710DA25}" type="slidenum">
              <a:rPr sz="1200"/>
              <a:t>‹#›</a:t>
            </a:fld>
            <a:endParaRPr sz="1200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A8FC2A79-43A0-4CBD-9AB3-EE5D2B740871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A8FC2A79-43A0-4CBD-9AB3-EE5D2B740871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495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/>
            </a:pPr>
            <a:r>
              <a:rPr kumimoji="0" lang="ru-RU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A8FC2A79-43A0-4CBD-9AB3-EE5D2B740871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A8FC2A79-43A0-4CBD-9AB3-EE5D2B740871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A8FC2A79-43A0-4CBD-9AB3-EE5D2B740871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A8FC2A79-43A0-4CBD-9AB3-EE5D2B740871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A8FC2A79-43A0-4CBD-9AB3-EE5D2B740871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A8FC2A79-43A0-4CBD-9AB3-EE5D2B740871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A8FC2A79-43A0-4CBD-9AB3-EE5D2B740871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A8FC2A79-43A0-4CBD-9AB3-EE5D2B740871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r>
              <a:rPr kumimoji="0" lang="ru-RU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A8FC2A79-43A0-4CBD-9AB3-EE5D2B740871}" type="slidenum">
              <a:rPr sz="1400"/>
              <a:t>‹#›</a:t>
            </a:fld>
            <a:endParaRPr sz="1400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image" Target="../media/image1.jpe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C000">
            <a:alpha val="0"/>
          </a:srgbClr>
        </a:solidFill>
      </p:bgPr>
    </p:bg>
    <p:spTree>
      <p:nvGrpSpPr>
        <p:cNvPr id="1" name="" title=""/>
        <p:cNvGrpSpPr/>
        <p:nvPr/>
      </p:nvGrpSpPr>
      <p:grpSpPr/>
      <p:pic>
        <p:nvPicPr>
          <p:cNvPr id="1026" name="Object 27" title="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 bwMode="white">
          <a:xfrm>
            <a:off x="0" y="0"/>
            <a:ext cx="9144000" cy="12001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027" name="Freeform 16" title=""/>
          <p:cNvSpPr/>
          <p:nvPr/>
        </p:nvSpPr>
        <p:spPr bwMode="gray">
          <a:xfrm>
            <a:off x="-11112" y="280988"/>
            <a:ext cx="9155112" cy="1620837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67" h="1021">
                <a:moveTo>
                  <a:pt x="6" y="109"/>
                </a:moveTo>
                <a:cubicBezTo>
                  <a:pt x="144" y="93"/>
                  <a:pt x="626" y="42"/>
                  <a:pt x="1427" y="46"/>
                </a:cubicBezTo>
                <a:cubicBezTo>
                  <a:pt x="2228" y="50"/>
                  <a:pt x="3321" y="224"/>
                  <a:pt x="4032" y="255"/>
                </a:cubicBezTo>
                <a:cubicBezTo>
                  <a:pt x="4742" y="286"/>
                  <a:pt x="5649" y="91"/>
                  <a:pt x="5767" y="0"/>
                </a:cubicBezTo>
                <a:lnTo>
                  <a:pt x="5767" y="776"/>
                </a:lnTo>
                <a:cubicBezTo>
                  <a:pt x="4948" y="879"/>
                  <a:pt x="4543" y="844"/>
                  <a:pt x="4065" y="831"/>
                </a:cubicBezTo>
                <a:cubicBezTo>
                  <a:pt x="3587" y="818"/>
                  <a:pt x="2973" y="694"/>
                  <a:pt x="1984" y="674"/>
                </a:cubicBezTo>
                <a:cubicBezTo>
                  <a:pt x="995" y="654"/>
                  <a:pt x="28" y="969"/>
                  <a:pt x="14" y="995"/>
                </a:cubicBezTo>
                <a:cubicBezTo>
                  <a:pt x="0" y="1021"/>
                  <a:pt x="6" y="255"/>
                  <a:pt x="6" y="109"/>
                </a:cubicBezTo>
                <a:close/>
              </a:path>
            </a:pathLst>
          </a:custGeom>
          <a:solidFill>
            <a:schemeClr val="accent1">
              <a:alpha val="41176"/>
            </a:schemeClr>
          </a:solidFill>
          <a:ln w="9525">
            <a:noFill/>
            <a:round/>
          </a:ln>
        </p:spPr>
      </p:sp>
      <p:sp>
        <p:nvSpPr>
          <p:cNvPr id="1028" name="Freeform 17" title=""/>
          <p:cNvSpPr/>
          <p:nvPr/>
        </p:nvSpPr>
        <p:spPr bwMode="gray">
          <a:xfrm>
            <a:off x="-20637" y="533400"/>
            <a:ext cx="9161462" cy="1006475"/>
          </a:xfrm>
          <a:custGeom>
            <a:gdLst>
              <a:gd name="GT0" fmla="+- l w 0"/>
              <a:gd name="GT1" fmla="+- t h 0"/>
            </a:gdLst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GT0" b="GT1"/>
            <a:pathLst>
              <a:path w="5771" h="634">
                <a:moveTo>
                  <a:pt x="20" y="109"/>
                </a:moveTo>
                <a:cubicBezTo>
                  <a:pt x="26" y="109"/>
                  <a:pt x="645" y="0"/>
                  <a:pt x="1442" y="3"/>
                </a:cubicBezTo>
                <a:cubicBezTo>
                  <a:pt x="2239" y="6"/>
                  <a:pt x="3443" y="123"/>
                  <a:pt x="4150" y="148"/>
                </a:cubicBezTo>
                <a:cubicBezTo>
                  <a:pt x="4858" y="173"/>
                  <a:pt x="5633" y="63"/>
                  <a:pt x="5771" y="37"/>
                </a:cubicBezTo>
                <a:lnTo>
                  <a:pt x="5771" y="557"/>
                </a:lnTo>
                <a:cubicBezTo>
                  <a:pt x="4926" y="634"/>
                  <a:pt x="4422" y="612"/>
                  <a:pt x="3942" y="592"/>
                </a:cubicBezTo>
                <a:cubicBezTo>
                  <a:pt x="3463" y="572"/>
                  <a:pt x="2588" y="450"/>
                  <a:pt x="1839" y="456"/>
                </a:cubicBezTo>
                <a:cubicBezTo>
                  <a:pt x="1182" y="455"/>
                  <a:pt x="0" y="618"/>
                  <a:pt x="6" y="620"/>
                </a:cubicBezTo>
                <a:cubicBezTo>
                  <a:pt x="12" y="621"/>
                  <a:pt x="14" y="109"/>
                  <a:pt x="20" y="109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</p:sp>
      <p:grpSp>
        <p:nvGrpSpPr>
          <p:cNvPr id="1029" name="Group 18" title=""/>
          <p:cNvGrpSpPr/>
          <p:nvPr/>
        </p:nvGrpSpPr>
        <p:grpSpPr>
          <a:xfrm>
            <a:off x="7740650" y="347663"/>
            <a:ext cx="387350" cy="366712"/>
            <a:chOff x="4752" y="1200"/>
            <a:chExt cx="288" cy="288"/>
          </a:xfrm>
        </p:grpSpPr>
        <p:sp>
          <p:nvSpPr>
            <p:cNvPr id="1041" name="Oval 19" title=""/>
            <p:cNvSpPr/>
            <p:nvPr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C7CEE9"/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42" name="Oval 20" title=""/>
            <p:cNvSpPr/>
            <p:nvPr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1030" name="Group 21" title=""/>
          <p:cNvGrpSpPr/>
          <p:nvPr/>
        </p:nvGrpSpPr>
        <p:grpSpPr>
          <a:xfrm>
            <a:off x="8153400" y="53975"/>
            <a:ext cx="609600" cy="592138"/>
            <a:chOff x="4992" y="816"/>
            <a:chExt cx="576" cy="576"/>
          </a:xfrm>
        </p:grpSpPr>
        <p:sp>
          <p:nvSpPr>
            <p:cNvPr id="1039" name="Oval 22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40" name="Oval 23" title=""/>
            <p:cNvSpPr/>
            <p:nvPr/>
          </p:nvSpPr>
          <p:spPr bwMode="gray">
            <a:xfrm>
              <a:off x="4992" y="912"/>
              <a:ext cx="480" cy="385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1031" name="Group 24" title=""/>
          <p:cNvGrpSpPr/>
          <p:nvPr/>
        </p:nvGrpSpPr>
        <p:grpSpPr>
          <a:xfrm>
            <a:off x="171450" y="819150"/>
            <a:ext cx="720725" cy="762000"/>
            <a:chOff x="4992" y="816"/>
            <a:chExt cx="576" cy="576"/>
          </a:xfrm>
        </p:grpSpPr>
        <p:sp>
          <p:nvSpPr>
            <p:cNvPr id="1037" name="Oval 25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38" name="Oval 26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sp>
        <p:nvSpPr>
          <p:cNvPr id="1032" name="Rectangle 3" title="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495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3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numCol="1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4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lvl="0" algn="r" eaLnBrk="1" hangingPunct="1"/>
            <a:fld id="{A8FC2A79-43A0-4CBD-9AB3-EE5D2B740871}" type="slidenum">
              <a:rPr sz="1400"/>
              <a:t>‹#›</a:t>
            </a:fld>
            <a:endParaRPr sz="1400"/>
          </a:p>
        </p:txBody>
      </p:sp>
      <p:sp>
        <p:nvSpPr>
          <p:cNvPr id="1036" name="Rectangle 2" title=""/>
          <p:cNvSpPr>
            <a:spLocks noGrp="1"/>
          </p:cNvSpPr>
          <p:nvPr>
            <p:ph type="title"/>
          </p:nvPr>
        </p:nvSpPr>
        <p:spPr bwMode="white">
          <a:xfrm>
            <a:off x="914400" y="685800"/>
            <a:ext cx="7391400" cy="5635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49" r:id="rId2"/>
    <p:sldLayoutId id="2147484250" r:id="rId3"/>
    <p:sldLayoutId id="2147484251" r:id="rId4"/>
    <p:sldLayoutId id="2147484252" r:id="rId5"/>
    <p:sldLayoutId id="2147484253" r:id="rId6"/>
    <p:sldLayoutId id="2147484254" r:id="rId7"/>
    <p:sldLayoutId id="2147484255" r:id="rId8"/>
    <p:sldLayoutId id="2147484256" r:id="rId9"/>
    <p:sldLayoutId id="2147484257" r:id="rId10"/>
    <p:sldLayoutId id="2147484258" r:id="rId11"/>
    <p:sldLayoutId id="2147484259" r:id="rId12"/>
  </p:sldLayoutIdLst>
  <p:transition/>
  <p:timing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600" b="1" i="0" u="none" baseline="0">
          <a:solidFill>
            <a:schemeClr val="bg1"/>
          </a:solidFill>
          <a:effectLst/>
          <a:latin typeface="Arial"/>
          <a:ea typeface="+mj-ea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Tx/>
        <a:buFont typeface="Wingdings" pitchFamily="2" charset="2"/>
        <a:buChar char="v"/>
        <a:defRPr kumimoji="0" sz="28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Tx/>
        <a:buFont typeface="Wingdings" pitchFamily="2" charset="2"/>
        <a:buChar char="§"/>
        <a:defRPr kumimoji="0" sz="2400" b="0" i="0" u="none" baseline="0">
          <a:solidFill>
            <a:schemeClr val="tx1"/>
          </a:solidFill>
          <a:effectLst/>
          <a:latin typeface="+mn-lt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Tx/>
        <a:buFontTx/>
        <a:buChar char="•"/>
        <a:defRPr kumimoji="0" sz="2200" b="0" i="0" u="none" baseline="0">
          <a:solidFill>
            <a:schemeClr val="tx1"/>
          </a:solidFill>
          <a:effectLst/>
          <a:latin typeface="+mn-lt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000" b="0" i="0" u="none" baseline="0">
          <a:solidFill>
            <a:schemeClr val="tx1"/>
          </a:solidFill>
          <a:effectLst/>
          <a:latin typeface="+mn-lt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000" b="0" i="0" u="none" baseline="0">
          <a:solidFill>
            <a:schemeClr val="tx1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351837" cy="251936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Қазақ тілі пәні     </a:t>
            </a: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4 -сынып</a:t>
            </a:r>
            <a:b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Мәдени мұра сыр шертеді</a:t>
            </a:r>
            <a:b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Сабақтың тақырыбы:</a:t>
            </a:r>
            <a:b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ru-RU" sz="4000" b="1" i="0" u="none" strike="noStrike" kern="0" cap="none" spc="0" normalizeH="0" baseline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075" name="Заголовок 1" title=""/>
          <p:cNvSpPr txBox="1"/>
          <p:nvPr/>
        </p:nvSpPr>
        <p:spPr bwMode="white">
          <a:xfrm>
            <a:off x="900113" y="1557338"/>
            <a:ext cx="7777162" cy="1657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/>
            <a:endParaRPr lang="ru-RU" altLang="en-US" sz="2400" b="1" i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3076" name="Содержимое 2" title=""/>
          <p:cNvSpPr>
            <a:spLocks noGrp="1"/>
          </p:cNvSpPr>
          <p:nvPr>
            <p:ph idx="1"/>
          </p:nvPr>
        </p:nvSpPr>
        <p:spPr>
          <a:xfrm>
            <a:off x="611188" y="3357563"/>
            <a:ext cx="7921625" cy="2320925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algn="ctr">
              <a:lnSpc>
                <a:spcPct val="150000"/>
              </a:lnSpc>
              <a:buNone/>
            </a:pPr>
            <a:r>
              <a:rPr lang="kk-KZ" altLang="en-US" sz="32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       </a:t>
            </a:r>
            <a:endParaRPr lang="kk-KZ" altLang="en-US" sz="32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>
              <a:lnSpc>
                <a:spcPct val="150000"/>
              </a:lnSpc>
              <a:buNone/>
            </a:pPr>
            <a:r>
              <a:rPr lang="kk-KZ" altLang="en-US" sz="32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Қорытынды бақылау</a:t>
            </a:r>
            <a:endParaRPr lang="kk-KZ" altLang="en-US" sz="32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>
              <a:lnSpc>
                <a:spcPct val="150000"/>
              </a:lnSpc>
              <a:buNone/>
            </a:pPr>
            <a:r>
              <a:rPr lang="kk-KZ" altLang="en-US" sz="32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(Сөздік диктанты)</a:t>
            </a:r>
            <a:endParaRPr lang="kk-KZ" altLang="en-US" sz="32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>
              <a:lnSpc>
                <a:spcPct val="150000"/>
              </a:lnSpc>
              <a:buNone/>
            </a:pPr>
            <a:r>
              <a:rPr lang="kk-KZ" altLang="en-US" sz="32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44-сабақ</a:t>
            </a:r>
            <a:endParaRPr lang="kk-KZ" altLang="en-US" sz="32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3077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1200">
        <p:dissolve/>
      </p:transition>
    </mc:Choice>
    <mc:Fallback>
      <p:transition>
        <p:dissolve/>
      </p:transition>
    </mc:Fallback>
  </mc:AlternateContent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4098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 algn="l"/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Бүгінгі сабақта:</a:t>
            </a:r>
            <a:endParaRPr lang="ru-RU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099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Font typeface="Wingdings" pitchFamily="2" charset="2"/>
              <a:buChar char="q"/>
            </a:pPr>
            <a:r>
              <a:rPr lang="kk-KZ" altLang="en-US"/>
              <a:t> </a:t>
            </a: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сөздік диктант жазасың; </a:t>
            </a:r>
            <a:endParaRPr lang="kk-KZ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тірек сөздерді қолданып белгілі бір стильде мәтін  мақала, мінездеме, сұхбат жазасың; </a:t>
            </a:r>
            <a:endParaRPr lang="ru-RU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100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5122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br>
              <a:rPr lang="ru-RU" altLang="en-US" sz="32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</a:br>
            <a:r>
              <a:rPr lang="ru-RU" altLang="en-US" sz="32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Сөздік диктанты: 4 сыныпта 12-15 сөз. </a:t>
            </a:r>
            <a:br>
              <a:rPr lang="ru-RU" altLang="en-US" sz="32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</a:br>
            <a:endParaRPr lang="ru-RU" altLang="en-US">
              <a:solidFill>
                <a:srgbClr val="002060"/>
              </a:solidFill>
            </a:endParaRPr>
          </a:p>
        </p:txBody>
      </p:sp>
      <p:sp>
        <p:nvSpPr>
          <p:cNvPr id="5123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Font typeface="Wingdings" pitchFamily="2" charset="2"/>
              <a:buChar char="ü"/>
            </a:pP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Өтілген тақырыптар бойынша сөздерді айтамын;</a:t>
            </a:r>
            <a:endParaRPr lang="kk-KZ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Мұқият тыңдап, сауатты әрі көркем жазумен жазуға тырысыңдар;</a:t>
            </a:r>
            <a:endParaRPr lang="kk-KZ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Сөздік диктантта әр сөзден кейін үтір қоясыңдар;</a:t>
            </a:r>
            <a:endParaRPr lang="kk-KZ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Соңғы сөзден кейін нүкте қойып, диктантты тексересіңдер; </a:t>
            </a:r>
            <a:endParaRPr lang="kk-KZ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>
              <a:buNone/>
            </a:pPr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Дайын болсаңдар, бастайық.</a:t>
            </a:r>
            <a:endParaRPr lang="kk-KZ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>
              <a:buNone/>
            </a:pPr>
            <a:endParaRPr lang="kk-KZ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>
              <a:buNone/>
            </a:pPr>
            <a:endParaRPr lang="kk-KZ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>
              <a:buNone/>
            </a:pPr>
            <a:endParaRPr lang="ru-RU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5124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6146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“Өзіңді тексер”</a:t>
            </a:r>
            <a:endParaRPr lang="ru-RU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6147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None/>
            </a:pPr>
            <a:r>
              <a:rPr lang="kk-KZ" altLang="en-US" sz="40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         Білімді,  талапты, еңбекқор, қанағат, рақым, Тайқазан,  Түркістан,  Байқоңыр,  хабарлама, мақала,  репортаж, мұражай, театр. </a:t>
            </a:r>
            <a:endParaRPr lang="ru-RU" altLang="en-US" sz="40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6148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7170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solidFill>
            <a:srgbClr val="92D050"/>
          </a:solidFill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“Қолымнан келеді...”</a:t>
            </a:r>
            <a:endParaRPr lang="ru-RU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7171" name="Заголовок 1" title=""/>
          <p:cNvSpPr txBox="1"/>
          <p:nvPr/>
        </p:nvSpPr>
        <p:spPr bwMode="white">
          <a:xfrm>
            <a:off x="611188" y="1844675"/>
            <a:ext cx="2447925" cy="708025"/>
          </a:xfrm>
          <a:prstGeom prst="rect">
            <a:avLst/>
          </a:prstGeom>
          <a:solidFill>
            <a:srgbClr val="FFFFCC"/>
          </a:solidFill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r>
              <a:rPr lang="kk-KZ" altLang="en-US" sz="2400" b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Ғылыми стиль</a:t>
            </a:r>
            <a:endParaRPr lang="ru-RU" altLang="en-US" sz="2400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7172" name="Заголовок 1" title=""/>
          <p:cNvSpPr txBox="1"/>
          <p:nvPr/>
        </p:nvSpPr>
        <p:spPr bwMode="white">
          <a:xfrm>
            <a:off x="5148263" y="1844675"/>
            <a:ext cx="3527425" cy="706438"/>
          </a:xfrm>
          <a:prstGeom prst="rect">
            <a:avLst/>
          </a:prstGeom>
          <a:solidFill>
            <a:srgbClr val="FFFFCC"/>
          </a:solidFill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r>
              <a:rPr lang="kk-KZ" altLang="en-US" sz="2400" b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Ресми іс-қағаздар стилі</a:t>
            </a:r>
            <a:endParaRPr lang="ru-RU" altLang="en-US" sz="2400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7173" name="Заголовок 1" title=""/>
          <p:cNvSpPr txBox="1"/>
          <p:nvPr/>
        </p:nvSpPr>
        <p:spPr bwMode="white">
          <a:xfrm>
            <a:off x="2700338" y="2852738"/>
            <a:ext cx="4175125" cy="706437"/>
          </a:xfrm>
          <a:prstGeom prst="rect">
            <a:avLst/>
          </a:prstGeom>
          <a:solidFill>
            <a:srgbClr val="FFFFCC"/>
          </a:solidFill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r>
              <a:rPr lang="kk-KZ" altLang="en-US" sz="2400" b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Публицистикалық стиль</a:t>
            </a:r>
            <a:endParaRPr lang="ru-RU" altLang="en-US" sz="2400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7174" name="Заголовок 1" title=""/>
          <p:cNvSpPr txBox="1"/>
          <p:nvPr/>
        </p:nvSpPr>
        <p:spPr bwMode="white">
          <a:xfrm>
            <a:off x="5219700" y="4365625"/>
            <a:ext cx="3313113" cy="706438"/>
          </a:xfrm>
          <a:prstGeom prst="rect">
            <a:avLst/>
          </a:prstGeom>
          <a:solidFill>
            <a:srgbClr val="FFFFCC"/>
          </a:solidFill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r>
              <a:rPr lang="kk-KZ" altLang="en-US" sz="2400" b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Көркем әдебиет стилі</a:t>
            </a:r>
            <a:endParaRPr lang="ru-RU" altLang="en-US" sz="2400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7175" name="Заголовок 1" title=""/>
          <p:cNvSpPr txBox="1"/>
          <p:nvPr/>
        </p:nvSpPr>
        <p:spPr bwMode="white">
          <a:xfrm>
            <a:off x="611188" y="4437063"/>
            <a:ext cx="3384550" cy="708025"/>
          </a:xfrm>
          <a:prstGeom prst="rect">
            <a:avLst/>
          </a:prstGeom>
          <a:solidFill>
            <a:srgbClr val="FFFFCC"/>
          </a:solidFill>
          <a:ln>
            <a:noFill/>
            <a:miter lim="800000"/>
          </a:ln>
        </p:spPr>
        <p:txBody>
          <a:bodyPr anchor="ctr" anchorCtr="0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r>
              <a:rPr lang="kk-KZ" altLang="en-US" sz="2400" b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Ауызекі сөйлеу стилі</a:t>
            </a:r>
            <a:endParaRPr lang="ru-RU" altLang="en-US" sz="2400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7176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8194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/>
        </p:txBody>
      </p:sp>
      <p:sp>
        <p:nvSpPr>
          <p:cNvPr id="8195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/>
        </p:txBody>
      </p:sp>
      <p:pic>
        <p:nvPicPr>
          <p:cNvPr id="8196" name="Picture 2" descr="C:\Users\админ\Desktop\1135578_1.jpeg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0294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8197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3.1.32"/>
  <p:tag name="AS_OS" val="Microsoft Windows NT 10.0.19044.0"/>
  <p:tag name="AS_RELEASE_DATE" val="2024.10.14"/>
  <p:tag name="AS_TITLE" val="Aspose.Slides for Python via .NET"/>
  <p:tag name="AS_VERSION" val="24.10"/>
</p:tagLst>
</file>

<file path=ppt/theme/theme1.xml><?xml version="1.0" encoding="utf-8"?>
<a:theme xmlns:r="http://schemas.openxmlformats.org/officeDocument/2006/relationships" xmlns:a="http://schemas.openxmlformats.org/drawingml/2006/main" name="cdb2004169gl">
  <a:themeElements>
    <a:clrScheme name="Тема Office 1">
      <a:dk1>
        <a:srgbClr val="000000"/>
      </a:dk1>
      <a:lt1>
        <a:srgbClr val="FFFFFF"/>
      </a:lt1>
      <a:dk2>
        <a:srgbClr val="233DA9"/>
      </a:dk2>
      <a:lt2>
        <a:srgbClr val="DDDDDD"/>
      </a:lt2>
      <a:accent1>
        <a:srgbClr val="65AAE9"/>
      </a:accent1>
      <a:accent2>
        <a:srgbClr val="B2B2B2"/>
      </a:accent2>
      <a:accent3>
        <a:srgbClr val="FFFFFF"/>
      </a:accent3>
      <a:accent4>
        <a:srgbClr val="000000"/>
      </a:accent4>
      <a:accent5>
        <a:srgbClr val="B8D2F2"/>
      </a:accent5>
      <a:accent6>
        <a:srgbClr val="A1A1A1"/>
      </a:accent6>
      <a:hlink>
        <a:srgbClr val="7DA0D3"/>
      </a:hlink>
      <a:folHlink>
        <a:srgbClr val="B2E385"/>
      </a:folHlink>
    </a:clrScheme>
    <a:fontScheme name="Тема 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233DA9"/>
        </a:dk2>
        <a:lt2>
          <a:srgbClr val="DDDDDD"/>
        </a:lt2>
        <a:accent1>
          <a:srgbClr val="65AAE9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B8D2F2"/>
        </a:accent5>
        <a:accent6>
          <a:srgbClr val="A1A1A1"/>
        </a:accent6>
        <a:hlink>
          <a:srgbClr val="7DA0D3"/>
        </a:hlink>
        <a:folHlink>
          <a:srgbClr val="B2E3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632769"/>
        </a:dk2>
        <a:lt2>
          <a:srgbClr val="DDDDDD"/>
        </a:lt2>
        <a:accent1>
          <a:srgbClr val="8B8DE1"/>
        </a:accent1>
        <a:accent2>
          <a:srgbClr val="FF997D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E78A71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37737F"/>
        </a:dk2>
        <a:lt2>
          <a:srgbClr val="DDDDDD"/>
        </a:lt2>
        <a:accent1>
          <a:srgbClr val="52BCB2"/>
        </a:accent1>
        <a:accent2>
          <a:srgbClr val="E0A56A"/>
        </a:accent2>
        <a:accent3>
          <a:srgbClr val="FFFFFF"/>
        </a:accent3>
        <a:accent4>
          <a:srgbClr val="000000"/>
        </a:accent4>
        <a:accent5>
          <a:srgbClr val="B3DAD5"/>
        </a:accent5>
        <a:accent6>
          <a:srgbClr val="CB955F"/>
        </a:accent6>
        <a:hlink>
          <a:srgbClr val="A0C264"/>
        </a:hlink>
        <a:folHlink>
          <a:srgbClr val="DCD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Template>cdb2004169gl</Template>
  <Company>home</Company>
  <PresentationFormat>On-screen Show (4:3)</PresentationFormat>
  <Paragraphs>22</Paragraphs>
  <Slides>6</Slides>
  <Notes>0</Notes>
  <TotalTime>2848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baseType="lpstr" size="11">
      <vt:lpstr>Arial</vt:lpstr>
      <vt:lpstr>Wingdings</vt:lpstr>
      <vt:lpstr>Times New Roman</vt:lpstr>
      <vt:lpstr>Calibri</vt:lpstr>
      <vt:lpstr>cdb2004169gl</vt:lpstr>
      <vt:lpstr>Қазақ тілі пәні      4 -сыныпМәдени мұра сыр шертедіСабақтың тақырыбы: </vt:lpstr>
      <vt:lpstr>Бүгінгі сабақта:</vt:lpstr>
      <vt:lpstr>Сөздік диктанты: 4 сыныпта 12-15 сөз. </vt:lpstr>
      <vt:lpstr>“Өзіңді тексер”</vt:lpstr>
      <vt:lpstr>“Қолымнан келеді...”</vt:lpstr>
      <vt:lpstr>PowerPoint Presentation</vt:lpstr>
    </vt:vector>
  </TitlesOfParts>
  <LinksUpToDate>0</LinksUpToDate>
  <SharedDoc>0</SharedDoc>
  <HyperlinksChanged>0</HyperlinksChanged>
  <Application>Aspose.Slides for Python via .NET</Application>
  <AppVersion>24.1000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Слайд 1</dc:title>
  <dc:creator>user</dc:creator>
  <cp:lastModifiedBy>админ</cp:lastModifiedBy>
  <cp:revision>199</cp:revision>
  <dcterms:created xsi:type="dcterms:W3CDTF">2011-10-14T09:11:52Z</dcterms:created>
  <dcterms:modified xsi:type="dcterms:W3CDTF">2024-10-15T20:48:31Z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NXTAG2">
    <vt:lpwstr>00080062400000000000010243100207f6000400038000</vt:lpwstr>
  </property>
</Properties>
</file>