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28" r:id="rId3"/>
    <p:sldId id="338" r:id="rId4"/>
    <p:sldId id="330" r:id="rId5"/>
    <p:sldId id="331" r:id="rId6"/>
    <p:sldId id="332" r:id="rId7"/>
    <p:sldId id="339" r:id="rId8"/>
    <p:sldId id="334" r:id="rId9"/>
    <p:sldId id="335" r:id="rId10"/>
    <p:sldId id="33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24" autoAdjust="0"/>
  </p:normalViewPr>
  <p:slideViewPr>
    <p:cSldViewPr>
      <p:cViewPr>
        <p:scale>
          <a:sx n="60" d="100"/>
          <a:sy n="60" d="100"/>
        </p:scale>
        <p:origin x="0" y="0"/>
      </p:cViewPr>
    </p:cSldViewPr>
  </p:slideViewPr>
  <p:notesViewPr>
    <p:cSldViewPr>
      <p:cViewPr varScale="1">
        <p:scale>
          <a:sx n="66" d="100"/>
          <a:sy n="66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2" name="Rectangle 4" title="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/>
            <a:fld id="{EFC1087B-D471-403B-9FA3-FFEA381DE7FF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Титульный слайд">
    <p:bg>
      <p:bgPr>
        <a:solidFill>
          <a:srgbClr val="FFC000">
            <a:alpha val="0"/>
          </a:srgbClr>
        </a:solidFill>
      </p:bgPr>
    </p:bg>
    <p:spTree>
      <p:nvGrpSpPr>
        <p:cNvPr id="1" name="" title=""/>
        <p:cNvGrpSpPr/>
        <p:nvPr/>
      </p:nvGrpSpPr>
      <p:grpSpPr/>
      <p:sp>
        <p:nvSpPr>
          <p:cNvPr id="2056" name="Freeform 17" title=""/>
          <p:cNvSpPr/>
          <p:nvPr/>
        </p:nvSpPr>
        <p:spPr bwMode="gray">
          <a:xfrm>
            <a:off x="-9525" y="1447800"/>
            <a:ext cx="9164638" cy="3832225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</a:ln>
        </p:spPr>
      </p:sp>
      <p:sp>
        <p:nvSpPr>
          <p:cNvPr id="2057" name="Freeform 18" title=""/>
          <p:cNvSpPr/>
          <p:nvPr/>
        </p:nvSpPr>
        <p:spPr bwMode="gray">
          <a:xfrm>
            <a:off x="-9525" y="1730375"/>
            <a:ext cx="9150350" cy="3265488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</p:sp>
      <p:grpSp>
        <p:nvGrpSpPr>
          <p:cNvPr id="2058" name="Group 19" title=""/>
          <p:cNvGrpSpPr/>
          <p:nvPr/>
        </p:nvGrpSpPr>
        <p:grpSpPr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2073" name="Oval 20" title=""/>
            <p:cNvSpPr/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2074" name="Oval 21" title=""/>
            <p:cNvSpPr/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2059" name="Group 22" title=""/>
          <p:cNvGrpSpPr/>
          <p:nvPr/>
        </p:nvGrpSpPr>
        <p:grpSpPr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2071" name="Oval 23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2072" name="Oval 24" title=""/>
            <p:cNvSpPr/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2060" name="Group 25" title=""/>
          <p:cNvGrpSpPr/>
          <p:nvPr/>
        </p:nvGrpSpPr>
        <p:grpSpPr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2069" name="Oval 26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2070" name="Oval 27" title=""/>
            <p:cNvSpPr/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2061" name="Group 16" title=""/>
          <p:cNvGrpSpPr/>
          <p:nvPr/>
        </p:nvGrpSpPr>
        <p:grpSpPr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2067" name="Text Box 14" title=""/>
            <p:cNvSpPr txBox="1"/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r>
                <a:rPr sz="2400" b="1">
                  <a:solidFill>
                    <a:schemeClr val="tx2"/>
                  </a:solidFill>
                </a:rPr>
                <a:t>LOGO</a:t>
              </a:r>
              <a:endParaRPr sz="2400" b="1">
                <a:solidFill>
                  <a:schemeClr val="tx2"/>
                </a:solidFill>
              </a:endParaRPr>
            </a:p>
          </p:txBody>
        </p:sp>
        <p:sp>
          <p:nvSpPr>
            <p:cNvPr id="2068" name="AutoShape 15" title=""/>
            <p:cNvSpPr/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6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9EEF6809-5683-4134-9ECC-8E9CA12A335E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C000">
            <a:alpha val="0"/>
          </a:srgbClr>
        </a:solidFill>
      </p:bgPr>
    </p:bg>
    <p:spTree>
      <p:nvGrpSpPr>
        <p:cNvPr id="1" name="" title=""/>
        <p:cNvGrpSpPr/>
        <p:nvPr/>
      </p:nvGrpSpPr>
      <p:grpSpPr/>
      <p:pic>
        <p:nvPicPr>
          <p:cNvPr id="1026" name="Object 27" title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white">
          <a:xfrm>
            <a:off x="0" y="0"/>
            <a:ext cx="9144000" cy="12001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7" name="Freeform 16" title=""/>
          <p:cNvSpPr/>
          <p:nvPr/>
        </p:nvSpPr>
        <p:spPr bwMode="gray">
          <a:xfrm>
            <a:off x="-11112" y="280988"/>
            <a:ext cx="9155112" cy="1620837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</a:ln>
        </p:spPr>
      </p:sp>
      <p:sp>
        <p:nvSpPr>
          <p:cNvPr id="1028" name="Freeform 17" title=""/>
          <p:cNvSpPr/>
          <p:nvPr/>
        </p:nvSpPr>
        <p:spPr bwMode="gray">
          <a:xfrm>
            <a:off x="-20637" y="533400"/>
            <a:ext cx="9161462" cy="1006475"/>
          </a:xfrm>
          <a:custGeom>
            <a:gdLst>
              <a:gd name="GT0" fmla="+- l w 0"/>
              <a:gd name="GT1" fmla="+- t h 0"/>
            </a:gdLst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GT0" b="GT1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</p:sp>
      <p:grpSp>
        <p:nvGrpSpPr>
          <p:cNvPr id="1029" name="Group 18" title=""/>
          <p:cNvGrpSpPr/>
          <p:nvPr/>
        </p:nvGrpSpPr>
        <p:grpSpPr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1" name="Oval 19" title=""/>
            <p:cNvSpPr/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C7CEE9"/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1042" name="Oval 20" title=""/>
            <p:cNvSpPr/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1030" name="Group 21" title=""/>
          <p:cNvGrpSpPr/>
          <p:nvPr/>
        </p:nvGrpSpPr>
        <p:grpSpPr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1040" name="Oval 23" title=""/>
            <p:cNvSpPr/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grpSp>
        <p:nvGrpSpPr>
          <p:cNvPr id="1031" name="Group 24" title=""/>
          <p:cNvGrpSpPr/>
          <p:nvPr/>
        </p:nvGrpSpPr>
        <p:grpSpPr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 title=""/>
            <p:cNvSpPr/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  <p:sp>
          <p:nvSpPr>
            <p:cNvPr id="1038" name="Oval 26" title=""/>
            <p:cNvSpPr/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Arial"/>
                </a:defRPr>
              </a:lvl5pPr>
            </a:lstStyle>
            <a:p>
              <a:pPr marL="0" lvl="0" indent="0" eaLnBrk="1" hangingPunct="1"/>
              <a:endParaRPr lang="ru-RU" altLang="en-US"/>
            </a:p>
          </p:txBody>
        </p:sp>
      </p:grpSp>
      <p:sp>
        <p:nvSpPr>
          <p:cNvPr id="1032" name="Rectangle 3" title="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lvl="0" algn="r" eaLnBrk="1" hangingPunct="1"/>
            <a:fld id="{711A18BC-5A4C-4BA6-95E8-74FD4316784B}" type="slidenum">
              <a:rPr sz="1400"/>
              <a:t>‹#›</a:t>
            </a:fld>
            <a:endParaRPr sz="1400"/>
          </a:p>
        </p:txBody>
      </p:sp>
      <p:sp>
        <p:nvSpPr>
          <p:cNvPr id="1036" name="Rectangle 2" title=""/>
          <p:cNvSpPr>
            <a:spLocks noGrp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600" b="1" i="0" u="none" baseline="0">
          <a:solidFill>
            <a:schemeClr val="bg1"/>
          </a:solidFill>
          <a:effectLst/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28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4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2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632700" cy="2519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Қазақ тілі пәні     </a:t>
            </a:r>
            <a:b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8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3600" b="1" i="1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4 -сынып</a:t>
            </a:r>
            <a:br>
              <a:rPr kumimoji="0" lang="kk-KZ" sz="36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Табиғат ғажайыптары</a:t>
            </a:r>
            <a:br>
              <a:rPr kumimoji="0" lang="kk-KZ" sz="4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0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Сабақтың тақырыбы:</a:t>
            </a:r>
            <a:br>
              <a:rPr kumimoji="0" lang="kk-KZ" sz="40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0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Буын үндестігі</a:t>
            </a:r>
            <a:r>
              <a:rPr kumimoji="0" lang="kk-KZ" sz="40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0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5" name="Заголовок 1" title=""/>
          <p:cNvSpPr txBox="1"/>
          <p:nvPr/>
        </p:nvSpPr>
        <p:spPr bwMode="white">
          <a:xfrm>
            <a:off x="1042988" y="1916113"/>
            <a:ext cx="7777162" cy="1657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hangingPunct="0"/>
            <a:endParaRPr lang="ru-RU" altLang="en-US" sz="2400" b="1" i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3076" name="Содержимое 2" title=""/>
          <p:cNvSpPr>
            <a:spLocks noGrp="1"/>
          </p:cNvSpPr>
          <p:nvPr>
            <p:ph idx="1"/>
          </p:nvPr>
        </p:nvSpPr>
        <p:spPr>
          <a:xfrm>
            <a:off x="250825" y="3644900"/>
            <a:ext cx="7921625" cy="2320925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lnSpc>
                <a:spcPct val="150000"/>
              </a:lnSpc>
              <a:buNone/>
            </a:pPr>
            <a:r>
              <a:rPr lang="kk-KZ" altLang="en-US" sz="3200" b="1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        </a:t>
            </a:r>
            <a:endParaRPr lang="kk-KZ" altLang="en-US" sz="3200" b="1" i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algn="ctr">
              <a:lnSpc>
                <a:spcPct val="150000"/>
              </a:lnSpc>
              <a:buNone/>
            </a:pPr>
            <a:endParaRPr lang="kk-KZ" altLang="en-US" sz="3200" b="1" i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kk-KZ" altLang="en-US" sz="3200" b="1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9-сабақ</a:t>
            </a:r>
            <a:endParaRPr lang="ru-RU" altLang="en-US" sz="3200" i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307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200">
        <p:dissolve/>
      </p:transition>
    </mc:Choice>
    <mc:Fallback>
      <p:transition>
        <p:dissolv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098" name="Заголовок 1" title=""/>
          <p:cNvSpPr txBox="1"/>
          <p:nvPr/>
        </p:nvSpPr>
        <p:spPr bwMode="white">
          <a:xfrm>
            <a:off x="1042988" y="1916113"/>
            <a:ext cx="7777162" cy="1657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hangingPunct="0"/>
            <a:endParaRPr lang="ru-RU" altLang="en-US" sz="2400" b="1" i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099" name="Заголовок 1" title=""/>
          <p:cNvSpPr txBox="1"/>
          <p:nvPr/>
        </p:nvSpPr>
        <p:spPr bwMode="white">
          <a:xfrm>
            <a:off x="900113" y="692150"/>
            <a:ext cx="7391400" cy="563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hangingPunct="0"/>
            <a:r>
              <a:rPr lang="kk-KZ" altLang="en-US" sz="4800" b="1" i="1" spc="0">
                <a:latin typeface="Times New Roman" pitchFamily="18" charset="0"/>
                <a:ea typeface="Times New Roman" pitchFamily="18" charset="0"/>
              </a:rPr>
              <a:t>Бүгінгі сабақта: </a:t>
            </a:r>
            <a:endParaRPr lang="ru-RU" altLang="en-US" sz="4800" b="1" i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100" name="Содержимое 2" title="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049713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k-KZ" altLang="en-US" b="1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       </a:t>
            </a:r>
            <a:r>
              <a:rPr lang="kk-KZ" altLang="en-US" sz="3600" b="1">
                <a:latin typeface="Times New Roman" pitchFamily="18" charset="0"/>
                <a:ea typeface="Times New Roman" pitchFamily="18" charset="0"/>
              </a:rPr>
              <a:t>Сөздерді, дыбыстарды орфоэпиялық нормаларға сәйкес дұрыс айтуды үйренесің.</a:t>
            </a:r>
            <a:endParaRPr lang="kk-KZ" altLang="en-US" sz="3600" b="1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kk-KZ" altLang="en-US" sz="3600" b="1">
                <a:latin typeface="Times New Roman" pitchFamily="18" charset="0"/>
                <a:ea typeface="Times New Roman" pitchFamily="18" charset="0"/>
              </a:rPr>
              <a:t>   Қорықтар жайлы біліміңді толықтырасың.</a:t>
            </a:r>
            <a:endParaRPr lang="kk-KZ" altLang="en-US" sz="3600" b="1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  <a:buNone/>
            </a:pPr>
            <a:endParaRPr lang="ru-RU" altLang="en-US" sz="3600" i="1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101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200">
        <p:dissolve/>
      </p:transition>
    </mc:Choice>
    <mc:Fallback>
      <p:transition>
        <p:dissolv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122" name="Содержимое 2" title=""/>
          <p:cNvSpPr>
            <a:spLocks noGrp="1"/>
          </p:cNvSpPr>
          <p:nvPr>
            <p:ph idx="1"/>
          </p:nvPr>
        </p:nvSpPr>
        <p:spPr>
          <a:xfrm>
            <a:off x="684213" y="260350"/>
            <a:ext cx="8229600" cy="736600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kk-KZ" altLang="en-US" sz="3200" b="1" i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Қорық дегеніміз не? Қазақстанның қорықтарын есіңе түсір.</a:t>
            </a:r>
            <a:endParaRPr lang="ru-RU" altLang="en-US" sz="3200" b="1" i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algn="ctr">
              <a:buNone/>
            </a:pPr>
            <a:endParaRPr lang="ru-RU" altLang="en-US" sz="3200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5123" name="Рисунок 6" descr="https://ds02.infourok.ru/uploads/ex/0dd9/0004b540-8860b3df/640/img0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557338"/>
            <a:ext cx="4176713" cy="23764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Рисунок 7" descr="https://ds02.infourok.ru/uploads/ex/0720/0001b4cf-c1d84233/img1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4427538" cy="2997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Picture 8" descr="http://myplanet-ua.com/wp-content/uploads/2016/01/korgalgino2.jp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557338"/>
            <a:ext cx="4321175" cy="23764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6" name="Picture 12" descr="http://shymkent.kz/load_theme/files/20140612120828539943dc9484a.jpg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63" y="4005263"/>
            <a:ext cx="4248150" cy="2565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146" name="Picture 2" descr="https://fs00.infourok.ru/images/doc/294/293945/img11.jpg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4211637" cy="31051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7" name="Picture 6" descr="http://images.myshared.ru/19/1229101/slide_11.jp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3" y="188913"/>
            <a:ext cx="4176712" cy="3168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8" descr="https://ds02.infourok.ru/uploads/ex/0935/0004c424-501d6f1c/img8.jpg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3500438"/>
            <a:ext cx="7943850" cy="31543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9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170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br>
              <a:rPr sz="4000" i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kk-KZ" altLang="en-US" sz="4000" i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«Сәйкестендір»</a:t>
            </a:r>
            <a:br>
              <a:rPr lang="ru-RU" altLang="en-US" sz="4000" i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</a:br>
            <a:endParaRPr lang="ru-RU" altLang="en-US" sz="4000" i="1"/>
          </a:p>
        </p:txBody>
      </p:sp>
      <p:sp>
        <p:nvSpPr>
          <p:cNvPr id="7171" name="Содержимое 2" title="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None/>
            </a:pP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құрылыс           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    тер</a:t>
            </a:r>
            <a:endParaRPr lang="kk-KZ" altLang="en-US" sz="4400" i="1"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аң              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    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шы</a:t>
            </a:r>
            <a:endParaRPr lang="kk-KZ" altLang="en-US" sz="4400" i="1"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көбелек                   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дар</a:t>
            </a:r>
            <a:endParaRPr lang="ru-RU" altLang="en-US" sz="4400" i="1"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тапқыр	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       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кер</a:t>
            </a:r>
            <a:endParaRPr lang="ru-RU" altLang="en-US" sz="4400" i="1">
              <a:latin typeface="Times New Roman" pitchFamily="18" charset="0"/>
              <a:ea typeface="Times New Roman" pitchFamily="18" charset="0"/>
            </a:endParaRPr>
          </a:p>
          <a:p>
            <a:pPr lvl="0">
              <a:buNone/>
            </a:pP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айла                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</a:t>
            </a:r>
            <a:r>
              <a:rPr lang="kk-KZ" altLang="en-US" sz="4400" i="1">
                <a:latin typeface="Times New Roman" pitchFamily="18" charset="0"/>
                <a:ea typeface="Times New Roman" pitchFamily="18" charset="0"/>
              </a:rPr>
              <a:t>          лар</a:t>
            </a:r>
            <a:endParaRPr lang="ru-RU" altLang="en-US" sz="4400" i="1">
              <a:latin typeface="Times New Roman" pitchFamily="18" charset="0"/>
              <a:ea typeface="Times New Roman" pitchFamily="18" charset="0"/>
            </a:endParaRPr>
          </a:p>
          <a:p>
            <a:pPr lvl="0" algn="ctr"/>
            <a:endParaRPr lang="ru-RU" altLang="en-US" sz="4400" i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7172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>
    <p:wedg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4" name="Заголовок 1" title="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  <a:noFill/>
          <a:ln>
            <a:miter lim="800000"/>
          </a:ln>
        </p:spPr>
        <p:txBody>
          <a:bodyPr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1" i="0" u="none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br>
              <a:rPr lang="kk-KZ" altLang="en-US" i="1">
                <a:solidFill>
                  <a:srgbClr val="FF5050"/>
                </a:solidFill>
                <a:latin typeface="Times New Roman" pitchFamily="18" charset="0"/>
                <a:ea typeface="Times New Roman" pitchFamily="18" charset="0"/>
              </a:rPr>
            </a:br>
            <a:br>
              <a:rPr lang="kk-KZ" altLang="en-US" i="1">
                <a:solidFill>
                  <a:srgbClr val="FF5050"/>
                </a:solidFill>
                <a:latin typeface="Times New Roman" pitchFamily="18" charset="0"/>
                <a:ea typeface="Times New Roman" pitchFamily="18" charset="0"/>
              </a:rPr>
            </a:br>
            <a:br>
              <a:rPr lang="kk-KZ" altLang="en-US" i="1">
                <a:solidFill>
                  <a:srgbClr val="FF5050"/>
                </a:solidFill>
                <a:latin typeface="Times New Roman" pitchFamily="18" charset="0"/>
                <a:ea typeface="Times New Roman" pitchFamily="18" charset="0"/>
              </a:rPr>
            </a:br>
            <a:br>
              <a:rPr lang="kk-KZ" altLang="en-US" i="1">
                <a:solidFill>
                  <a:srgbClr val="FF505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kk-KZ" altLang="en-US" sz="2800" i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</a:rPr>
              <a:t>Түбір сөздің соңғы буынында жуан дауысты дыбыс болса, оған жалғанатын қосымша да жуан, ал түбір сөздің соңғы буынында жіңішке дауысты дыбыс болса, қосымша да жіңішке болып жалғанады.</a:t>
            </a:r>
            <a:endParaRPr lang="ru-RU" altLang="en-US" sz="2800">
              <a:solidFill>
                <a:schemeClr val="tx1"/>
              </a:solidFill>
            </a:endParaRPr>
          </a:p>
        </p:txBody>
      </p:sp>
      <p:sp>
        <p:nvSpPr>
          <p:cNvPr id="8195" name="Заголовок 1" title=""/>
          <p:cNvSpPr txBox="1"/>
          <p:nvPr/>
        </p:nvSpPr>
        <p:spPr bwMode="white">
          <a:xfrm>
            <a:off x="1187450" y="3068638"/>
            <a:ext cx="73914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hangingPunct="0"/>
            <a:br>
              <a:rPr sz="4000" b="1" i="1" spc="0">
                <a:latin typeface="Times New Roman" pitchFamily="18" charset="0"/>
                <a:ea typeface="Times New Roman" pitchFamily="18" charset="0"/>
              </a:rPr>
            </a:br>
            <a:r>
              <a:rPr lang="kk-KZ" altLang="en-US" sz="4000" b="1" i="1" spc="0">
                <a:latin typeface="Times New Roman" pitchFamily="18" charset="0"/>
                <a:ea typeface="Times New Roman" pitchFamily="18" charset="0"/>
              </a:rPr>
              <a:t>«Сәйкестендір»</a:t>
            </a:r>
            <a:br>
              <a:rPr lang="ru-RU" altLang="en-US" sz="4000" b="1" i="1" spc="0">
                <a:latin typeface="Times New Roman" pitchFamily="18" charset="0"/>
                <a:ea typeface="Times New Roman" pitchFamily="18" charset="0"/>
              </a:rPr>
            </a:br>
            <a:endParaRPr lang="ru-RU" altLang="en-US" sz="4000" b="1" i="1">
              <a:solidFill>
                <a:schemeClr val="bg1"/>
              </a:solidFill>
            </a:endParaRPr>
          </a:p>
        </p:txBody>
      </p:sp>
      <p:sp>
        <p:nvSpPr>
          <p:cNvPr id="8196" name="Прямоугольник 4" title=""/>
          <p:cNvSpPr/>
          <p:nvPr/>
        </p:nvSpPr>
        <p:spPr>
          <a:xfrm>
            <a:off x="971550" y="3789363"/>
            <a:ext cx="7632700" cy="3046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 eaLnBrk="1" hangingPunct="1">
              <a:buFont typeface="Wingdings" pitchFamily="2" charset="2"/>
            </a:pP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құрылыс           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    тер</a:t>
            </a:r>
            <a:endParaRPr lang="kk-KZ" altLang="en-US" sz="3200" i="1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buFont typeface="Wingdings" pitchFamily="2" charset="2"/>
            </a:pP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аң              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    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шы</a:t>
            </a:r>
            <a:endParaRPr lang="kk-KZ" altLang="en-US" sz="3200" i="1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buFont typeface="Wingdings" pitchFamily="2" charset="2"/>
            </a:pP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көбелек                   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дар</a:t>
            </a:r>
            <a:endParaRPr lang="ru-RU" altLang="en-US" sz="3200" i="1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buFont typeface="Wingdings" pitchFamily="2" charset="2"/>
            </a:pP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тапқыр	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       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кер</a:t>
            </a:r>
            <a:endParaRPr lang="ru-RU" altLang="en-US" sz="3200" i="1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buFont typeface="Wingdings" pitchFamily="2" charset="2"/>
            </a:pP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айла                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</a:t>
            </a:r>
            <a:r>
              <a:rPr lang="kk-KZ" altLang="en-US" sz="3200" i="1">
                <a:latin typeface="Times New Roman" pitchFamily="18" charset="0"/>
                <a:ea typeface="Times New Roman" pitchFamily="18" charset="0"/>
              </a:rPr>
              <a:t>          лар</a:t>
            </a:r>
            <a:endParaRPr lang="ru-RU" altLang="en-US" sz="3200" i="1"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/>
            <a:endParaRPr lang="ru-RU" altLang="en-US" sz="3200" i="1">
              <a:latin typeface="Times New Roman" pitchFamily="18" charset="0"/>
              <a:ea typeface="Times New Roman" pitchFamily="18" charset="0"/>
            </a:endParaRPr>
          </a:p>
        </p:txBody>
      </p:sp>
      <p:cxnSp>
        <p:nvCxnSpPr>
          <p:cNvPr id="8197" name="Прямая со стрелкой 6" title=""/>
          <p:cNvCxnSpPr/>
          <p:nvPr/>
        </p:nvCxnSpPr>
        <p:spPr>
          <a:xfrm>
            <a:off x="4211638" y="4076700"/>
            <a:ext cx="1944687" cy="504825"/>
          </a:xfrm>
          <a:prstGeom prst="line">
            <a:avLst/>
          </a:prstGeom>
          <a:noFill/>
          <a:ln>
            <a:solidFill>
              <a:srgbClr val="5FA6E7"/>
            </a:solidFill>
            <a:miter lim="800000"/>
            <a:tailEnd type="arrow"/>
          </a:ln>
        </p:spPr>
      </p:cxnSp>
      <p:cxnSp>
        <p:nvCxnSpPr>
          <p:cNvPr id="8198" name="Прямая со стрелкой 7" title=""/>
          <p:cNvCxnSpPr/>
          <p:nvPr/>
        </p:nvCxnSpPr>
        <p:spPr>
          <a:xfrm>
            <a:off x="3708400" y="4581525"/>
            <a:ext cx="2376488" cy="503238"/>
          </a:xfrm>
          <a:prstGeom prst="line">
            <a:avLst/>
          </a:prstGeom>
          <a:noFill/>
          <a:ln>
            <a:solidFill>
              <a:srgbClr val="5FA6E7"/>
            </a:solidFill>
            <a:miter lim="800000"/>
            <a:tailEnd type="arrow"/>
          </a:ln>
        </p:spPr>
      </p:cxnSp>
      <p:cxnSp>
        <p:nvCxnSpPr>
          <p:cNvPr id="8199" name="Прямая со стрелкой 10" title=""/>
          <p:cNvCxnSpPr/>
          <p:nvPr/>
        </p:nvCxnSpPr>
        <p:spPr>
          <a:xfrm flipV="1">
            <a:off x="4067175" y="4292600"/>
            <a:ext cx="2017713" cy="865188"/>
          </a:xfrm>
          <a:prstGeom prst="line">
            <a:avLst/>
          </a:prstGeom>
          <a:noFill/>
          <a:ln>
            <a:solidFill>
              <a:srgbClr val="5FA6E7"/>
            </a:solidFill>
            <a:miter lim="800000"/>
            <a:tailEnd type="arrow"/>
          </a:ln>
        </p:spPr>
      </p:cxnSp>
      <p:cxnSp>
        <p:nvCxnSpPr>
          <p:cNvPr id="8200" name="Прямая со стрелкой 13" title=""/>
          <p:cNvCxnSpPr/>
          <p:nvPr/>
        </p:nvCxnSpPr>
        <p:spPr>
          <a:xfrm>
            <a:off x="4067175" y="5589588"/>
            <a:ext cx="2305050" cy="431800"/>
          </a:xfrm>
          <a:prstGeom prst="line">
            <a:avLst/>
          </a:prstGeom>
          <a:noFill/>
          <a:ln>
            <a:solidFill>
              <a:srgbClr val="5FA6E7"/>
            </a:solidFill>
            <a:miter lim="800000"/>
            <a:tailEnd type="arrow"/>
          </a:ln>
        </p:spPr>
      </p:cxnSp>
      <p:cxnSp>
        <p:nvCxnSpPr>
          <p:cNvPr id="8201" name="Прямая со стрелкой 15" title=""/>
          <p:cNvCxnSpPr/>
          <p:nvPr/>
        </p:nvCxnSpPr>
        <p:spPr>
          <a:xfrm flipV="1">
            <a:off x="3419475" y="5589588"/>
            <a:ext cx="2808288" cy="431800"/>
          </a:xfrm>
          <a:prstGeom prst="line">
            <a:avLst/>
          </a:prstGeom>
          <a:noFill/>
          <a:ln>
            <a:solidFill>
              <a:srgbClr val="5FA6E7"/>
            </a:solidFill>
            <a:miter lim="800000"/>
            <a:tailEnd type="arrow"/>
          </a:ln>
        </p:spPr>
      </p:cxnSp>
      <p:sp>
        <p:nvSpPr>
          <p:cNvPr id="8202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200">
        <p:dissolve/>
      </p:transition>
    </mc:Choice>
    <mc:Fallback>
      <p:transition>
        <p:dissolv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9218" name="Содержимое 2" title=""/>
          <p:cNvSpPr>
            <a:spLocks noGrp="1"/>
          </p:cNvSpPr>
          <p:nvPr>
            <p:ph idx="1"/>
          </p:nvPr>
        </p:nvSpPr>
        <p:spPr>
          <a:xfrm>
            <a:off x="179388" y="549275"/>
            <a:ext cx="8734425" cy="5903913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buNone/>
            </a:pPr>
            <a:r>
              <a:rPr lang="kk-KZ" altLang="en-US" sz="3200" b="1" i="1">
                <a:latin typeface="Times New Roman" pitchFamily="18" charset="0"/>
                <a:ea typeface="Times New Roman" pitchFamily="18" charset="0"/>
              </a:rPr>
              <a:t>      </a:t>
            </a:r>
            <a:r>
              <a:rPr lang="kk-KZ" altLang="en-US" b="1" i="1">
                <a:latin typeface="Times New Roman" pitchFamily="18" charset="0"/>
                <a:ea typeface="Times New Roman" pitchFamily="18" charset="0"/>
              </a:rPr>
              <a:t>Берілген сөйлемдерді оқы, қарамен жазылған сөздердің  ішінен буын үндестігіне бағынатын және бағынбайтын сөздерді ажыратып жаз.</a:t>
            </a:r>
            <a:endParaRPr lang="kk-KZ" altLang="en-US" b="1" i="1">
              <a:latin typeface="Times New Roman" pitchFamily="18" charset="0"/>
              <a:ea typeface="Times New Roman" pitchFamily="18" charset="0"/>
            </a:endParaRPr>
          </a:p>
          <a:p>
            <a:pPr lvl="0" algn="ctr">
              <a:buNone/>
            </a:pPr>
            <a:r>
              <a:rPr lang="kk-KZ" altLang="en-US" b="1" i="1">
                <a:latin typeface="Times New Roman" pitchFamily="18" charset="0"/>
                <a:ea typeface="Times New Roman" pitchFamily="18" charset="0"/>
              </a:rPr>
              <a:t> </a:t>
            </a:r>
            <a:endParaRPr lang="ru-RU" altLang="en-US" b="1" i="1"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Алакөл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қорығы өсімдіктерге бай. </a:t>
            </a:r>
            <a:endParaRPr lang="kk-KZ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Тоқылдақ-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орман дәрігері.  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Әуесқойлық 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–адам бойындағы ұнамды қасиет. 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Марқакөл қорығында жыртқыш </a:t>
            </a:r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жануарлардан 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қасқыр, сілеусіндерді кездестіруге болады.   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Барсакелмес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қорығы 1936 жылы құрылған.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Әсемпаз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болма әрнеге. 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Қорықтар- 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табиғатты, өсімдіктер мен жануарлар дүниесін қамқорлыққа алатын аумақ. 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/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Алтай </a:t>
            </a:r>
            <a:r>
              <a:rPr lang="kk-KZ" altLang="en-US" sz="20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тауларында </a:t>
            </a:r>
            <a:r>
              <a:rPr lang="kk-KZ" altLang="en-US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Алтай ұлары мекендейді.</a:t>
            </a:r>
            <a:endParaRPr lang="ru-RU" altLang="en-US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9219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1200">
        <p:dissolve/>
      </p:transition>
    </mc:Choice>
    <mc:Fallback>
      <p:transition>
        <p:dissolv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2" name="Овал 3"/>
          <p:cNvSpPr/>
          <p:nvPr/>
        </p:nvSpPr>
        <p:spPr>
          <a:xfrm>
            <a:off x="250825" y="1844675"/>
            <a:ext cx="4465638" cy="2879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1" title=""/>
          <p:cNvSpPr/>
          <p:nvPr/>
        </p:nvSpPr>
        <p:spPr>
          <a:xfrm>
            <a:off x="1187450" y="2114550"/>
            <a:ext cx="2232025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</a:rPr>
              <a:t>Алакөл</a:t>
            </a:r>
            <a:endParaRPr lang="ru-RU" altLang="en-US" sz="2800" i="1">
              <a:solidFill>
                <a:srgbClr val="FFC00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</a:rPr>
              <a:t>әуесқойлық</a:t>
            </a:r>
            <a:endParaRPr lang="ru-RU" altLang="en-US" sz="2800" i="1">
              <a:solidFill>
                <a:srgbClr val="FFC00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</a:rPr>
              <a:t>Барсакелмес</a:t>
            </a:r>
            <a:endParaRPr lang="ru-RU" altLang="en-US" sz="2800" i="1">
              <a:solidFill>
                <a:srgbClr val="FFC00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</a:rPr>
              <a:t>әсемпаз</a:t>
            </a:r>
            <a:endParaRPr lang="kk-KZ" altLang="en-US" sz="2800" i="1">
              <a:solidFill>
                <a:srgbClr val="FFC000"/>
              </a:solidFill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10244" name="Овал 6"/>
          <p:cNvSpPr/>
          <p:nvPr/>
        </p:nvSpPr>
        <p:spPr>
          <a:xfrm>
            <a:off x="4427538" y="1844675"/>
            <a:ext cx="4248150" cy="3097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2" title=""/>
          <p:cNvSpPr/>
          <p:nvPr/>
        </p:nvSpPr>
        <p:spPr>
          <a:xfrm>
            <a:off x="4932363" y="2133600"/>
            <a:ext cx="3095625" cy="2678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</a:rPr>
              <a:t>тоқылдақ</a:t>
            </a:r>
            <a:endParaRPr lang="ru-RU" altLang="en-US" sz="2800" i="1">
              <a:solidFill>
                <a:srgbClr val="00B05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</a:rPr>
              <a:t>жануарлардан</a:t>
            </a:r>
            <a:endParaRPr lang="ru-RU" altLang="en-US" sz="2800" i="1">
              <a:solidFill>
                <a:srgbClr val="00B05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</a:rPr>
              <a:t>қорықтар</a:t>
            </a:r>
            <a:endParaRPr lang="ru-RU" altLang="en-US" sz="2800" i="1">
              <a:solidFill>
                <a:srgbClr val="00B050"/>
              </a:solidFill>
              <a:latin typeface="Times New Roman" pitchFamily="18" charset="0"/>
              <a:ea typeface="Calibri" pitchFamily="34" charset="0"/>
            </a:endParaRPr>
          </a:p>
          <a:p>
            <a:pPr marL="0" lvl="0" indent="0" algn="ctr">
              <a:lnSpc>
                <a:spcPct val="150000"/>
              </a:lnSpc>
            </a:pPr>
            <a:r>
              <a:rPr lang="kk-KZ" altLang="en-US" sz="2800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</a:rPr>
              <a:t>тауларында</a:t>
            </a:r>
            <a:endParaRPr lang="kk-KZ" altLang="en-US" sz="2800" i="1">
              <a:solidFill>
                <a:srgbClr val="00B050"/>
              </a:solidFill>
              <a:latin typeface="Times New Roman" pitchFamily="18" charset="0"/>
              <a:ea typeface="Calibri" pitchFamily="34" charset="0"/>
            </a:endParaRPr>
          </a:p>
        </p:txBody>
      </p:sp>
      <p:sp>
        <p:nvSpPr>
          <p:cNvPr id="10246" name="Заголовок 1" title=""/>
          <p:cNvSpPr txBox="1"/>
          <p:nvPr/>
        </p:nvSpPr>
        <p:spPr bwMode="white">
          <a:xfrm>
            <a:off x="5003800" y="333375"/>
            <a:ext cx="3384550" cy="922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ctr"/>
            <a:r>
              <a:rPr lang="kk-KZ" altLang="en-US" sz="2800" b="1" i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Буын үндестігіне бағынатын сөздер</a:t>
            </a:r>
            <a:endParaRPr lang="kk-KZ" altLang="en-US" sz="2800" b="1" i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247" name="Прямоугольник 8"/>
          <p:cNvSpPr/>
          <p:nvPr/>
        </p:nvSpPr>
        <p:spPr>
          <a:xfrm>
            <a:off x="611188" y="188913"/>
            <a:ext cx="42021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2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Буын үндестігіне бағынбайтын сөздер </a:t>
            </a:r>
            <a:endParaRPr kumimoji="0" lang="ru-RU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48" name="Стрелка вниз 9"/>
          <p:cNvSpPr/>
          <p:nvPr/>
        </p:nvSpPr>
        <p:spPr>
          <a:xfrm>
            <a:off x="2411413" y="1341438"/>
            <a:ext cx="5762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9" name="Стрелка вниз 10"/>
          <p:cNvSpPr/>
          <p:nvPr/>
        </p:nvSpPr>
        <p:spPr>
          <a:xfrm>
            <a:off x="6443663" y="1341438"/>
            <a:ext cx="5762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0" name="Стрелка вниз 11"/>
          <p:cNvSpPr/>
          <p:nvPr/>
        </p:nvSpPr>
        <p:spPr>
          <a:xfrm>
            <a:off x="2268538" y="4797425"/>
            <a:ext cx="574675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1" name="Блок-схема: перфолента 12"/>
          <p:cNvSpPr/>
          <p:nvPr/>
        </p:nvSpPr>
        <p:spPr>
          <a:xfrm>
            <a:off x="755650" y="5013325"/>
            <a:ext cx="3816350" cy="1655763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Біріккен сөздер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Қос сөздер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k-KZ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Басқа тілден енген сөздер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52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1266" name="Содержимое 2" title=""/>
          <p:cNvSpPr>
            <a:spLocks noGrp="1"/>
          </p:cNvSpPr>
          <p:nvPr>
            <p:ph idx="1"/>
          </p:nvPr>
        </p:nvSpPr>
        <p:spPr>
          <a:xfrm>
            <a:off x="684213" y="549275"/>
            <a:ext cx="8135937" cy="4422775"/>
          </a:xfrm>
          <a:noFill/>
          <a:ln>
            <a:miter lim="800000"/>
          </a:ln>
        </p:spPr>
        <p:txBody>
          <a:bodyPr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2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lnSpc>
                <a:spcPct val="150000"/>
              </a:lnSpc>
              <a:buNone/>
            </a:pPr>
            <a:r>
              <a:rPr lang="kk-KZ" altLang="en-US" sz="4000" b="1" i="1">
                <a:latin typeface="Times New Roman" pitchFamily="18" charset="0"/>
                <a:ea typeface="Times New Roman" pitchFamily="18" charset="0"/>
              </a:rPr>
              <a:t>Не үйрендік?</a:t>
            </a:r>
            <a:endParaRPr lang="kk-KZ" altLang="en-US" sz="4000" b="1" i="1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kk-KZ" altLang="en-US" sz="3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kk-KZ" altLang="en-US" sz="3200">
                <a:latin typeface="Times New Roman" pitchFamily="18" charset="0"/>
                <a:ea typeface="Times New Roman" pitchFamily="18" charset="0"/>
              </a:rPr>
              <a:t>Сөздерді, дыбыстарды орфоэпиялық нормаларға сәйкес дұрыс айтуды; </a:t>
            </a:r>
            <a:endParaRPr lang="kk-KZ" altLang="en-US" sz="3200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kk-KZ" altLang="en-US" sz="3200">
                <a:latin typeface="Times New Roman" pitchFamily="18" charset="0"/>
                <a:ea typeface="Times New Roman" pitchFamily="18" charset="0"/>
              </a:rPr>
              <a:t>буын үндестігіне сәйкес келетін сөздерді анықтауды; </a:t>
            </a:r>
            <a:endParaRPr lang="ru-RU" altLang="en-US" sz="3200">
              <a:latin typeface="Times New Roman" pitchFamily="18" charset="0"/>
              <a:ea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kk-KZ" altLang="en-US" sz="3200">
                <a:latin typeface="Times New Roman" pitchFamily="18" charset="0"/>
                <a:ea typeface="Times New Roman" pitchFamily="18" charset="0"/>
              </a:rPr>
              <a:t>үндестік заңына бағынбайтын сөздерді анықтауды;</a:t>
            </a:r>
            <a:endParaRPr lang="ru-RU" altLang="en-US" sz="3200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1267" name="TextBox"/>
          <p:cNvSpPr txBox="1">
            <a:spLocks noGrp="1" noSelect="1" noRot="1" noMove="1"/>
          </p:cNvSpPr>
          <p:nvPr/>
        </p:nvSpPr>
        <p:spPr>
          <a:xfrm>
            <a:off x="1366520" y="264414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32"/>
  <p:tag name="AS_OS" val="Microsoft Windows NT 10.0.19044.0"/>
  <p:tag name="AS_RELEASE_DATE" val="2024.10.14"/>
  <p:tag name="AS_TITLE" val="Aspose.Slides for Python via .NET"/>
  <p:tag name="AS_VERSION" val="24.10"/>
</p:tagLst>
</file>

<file path=ppt/theme/theme1.xml><?xml version="1.0" encoding="utf-8"?>
<a:theme xmlns:r="http://schemas.openxmlformats.org/officeDocument/2006/relationships" xmlns:a="http://schemas.openxmlformats.org/drawingml/2006/main" name="cdb2004169gl">
  <a:themeElements>
    <a:clrScheme name="Тема Office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Тема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cdb2004169gl</Template>
  <Company>home</Company>
  <PresentationFormat>On-screen Show (4:3)</PresentationFormat>
  <Paragraphs>47</Paragraphs>
  <Slides>9</Slides>
  <Notes>0</Notes>
  <TotalTime>2062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4">
      <vt:lpstr>Arial</vt:lpstr>
      <vt:lpstr>Wingdings</vt:lpstr>
      <vt:lpstr>Times New Roman</vt:lpstr>
      <vt:lpstr>Calibri</vt:lpstr>
      <vt:lpstr>cdb2004169gl</vt:lpstr>
      <vt:lpstr>Қазақ тілі пәні      4 -сыныпТабиғат ғажайыптарыСабақтың тақырыбы: Буын үндестігі.</vt:lpstr>
      <vt:lpstr>PowerPoint Presentation</vt:lpstr>
      <vt:lpstr>PowerPoint Presentation</vt:lpstr>
      <vt:lpstr>PowerPoint Presentation</vt:lpstr>
      <vt:lpstr>«Сәйкестендір»</vt:lpstr>
      <vt:lpstr>Түбір сөздің соңғы буынында жуан дауысты дыбыс болса, оған жалғанатын қосымша да жуан, ал түбір сөздің соңғы буынында жіңішке дауысты дыбыс болса, қосымша да жіңішке болып жалғанады.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Python via .NET</Application>
  <AppVersion>24.1000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админ</cp:lastModifiedBy>
  <cp:revision>191</cp:revision>
  <dcterms:created xsi:type="dcterms:W3CDTF">2011-10-14T09:11:52Z</dcterms:created>
  <dcterms:modified xsi:type="dcterms:W3CDTF">2024-10-15T20:32:02Z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TAG2">
    <vt:lpwstr>00080062400000000000010243100207f6000400038000</vt:lpwstr>
  </property>
</Properties>
</file>