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5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EC42-870A-49E7-8252-1515772EDD10}" type="datetimeFigureOut">
              <a:rPr lang="ru-RU" smtClean="0"/>
              <a:pPr/>
              <a:t>02.08.2020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00DAD-266A-4056-9A1C-F7F689DC1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" Type="http://schemas.openxmlformats.org/officeDocument/2006/relationships/video" Target="file:///C:\Users\&#1044;&#1080;&#1085;&#1072;&#1088;&#1072;\Desktop\YouCut_20200727_162305546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&#1044;&#1080;&#1085;&#1072;&#1088;&#1072;\Downloads\alarm_clock_ticking_loop_002.mp3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00034" y="571480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Сынып: 4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357298"/>
            <a:ext cx="3707144" cy="4809805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571876"/>
            <a:ext cx="7529522" cy="137160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solidFill>
                  <a:schemeClr val="tx1"/>
                </a:solidFill>
              </a:rPr>
              <a:t> </a:t>
            </a:r>
            <a:r>
              <a:rPr lang="kk-KZ" sz="2800" b="1" dirty="0" smtClean="0">
                <a:solidFill>
                  <a:schemeClr val="tx1"/>
                </a:solidFill>
              </a:rPr>
              <a:t>Дыбыстарды орфоэпиялық нормаларға сәйкес дұрыс айту .Мәтінге дұрыс пікір білдіруге бағытталған сұрақтар қою.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kk-KZ" sz="2800" b="1" dirty="0" smtClean="0">
                <a:solidFill>
                  <a:schemeClr val="tx1"/>
                </a:solidFill>
              </a:rPr>
              <a:t> Сөз ішіндегі және сөз бен сөздің арасындағы буын үндестігін сақтап айту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1506" y="0"/>
            <a:ext cx="8072494" cy="130381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1-бөлім:</a:t>
            </a:r>
            <a:r>
              <a:rPr kumimoji="0" lang="kk-KZ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Менің Отаным – Қазақстан</a:t>
            </a:r>
            <a:endParaRPr kumimoji="0" lang="ru-RU" sz="36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1214422"/>
            <a:ext cx="5786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Тақырыбы</a:t>
            </a:r>
            <a:r>
              <a:rPr lang="kk-K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Буын үндестігі </a:t>
            </a: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357430"/>
            <a:ext cx="6500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</a:rPr>
              <a:t>Осы сабақ арқылы жүзеге асатын оқу мақсаттары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2071670" y="214290"/>
            <a:ext cx="6172200" cy="73230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small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Бағалау критерийлері</a:t>
            </a:r>
            <a:endParaRPr kumimoji="0" lang="ru-RU" sz="36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729" y="1558623"/>
            <a:ext cx="6500858" cy="1013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00167" y="3273135"/>
            <a:ext cx="6500858" cy="1013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43043" y="4987647"/>
            <a:ext cx="6500858" cy="1013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61332" y="1357298"/>
            <a:ext cx="58254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Диалогке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қатысады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04274" y="4643446"/>
            <a:ext cx="58254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Оқу мақсатына сәйкес дауыстап, түсініп, іштей, мәнерлеп, сын тұрғысынан бағалап, көз жүгіртіп оқу дағдылары жетілдіріледі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18522" y="3000372"/>
            <a:ext cx="58254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416003" y="2992158"/>
            <a:ext cx="472789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тақырып бойынша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көзқарасын білдіріп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қорыту жасай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28924" y="0"/>
            <a:ext cx="8229600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</a:rPr>
              <a:t>Мәтінді тыңда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142984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- </a:t>
            </a:r>
            <a:r>
              <a:rPr lang="kk-KZ" sz="2400" b="1" dirty="0"/>
              <a:t>Сәлеметсіз бе, құрметті оқушылар! Бүгінгі сабағымызда фонетика әлеміне саяхат жасаймыз. Бейнероликті көрейік!</a:t>
            </a:r>
            <a:endParaRPr lang="ru-RU" sz="2400" b="1" dirty="0"/>
          </a:p>
        </p:txBody>
      </p:sp>
      <p:pic>
        <p:nvPicPr>
          <p:cNvPr id="4" name="YouCut_20200727_16230554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71538" y="2643182"/>
            <a:ext cx="6786610" cy="3571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86808" cy="6572272"/>
          </a:xfrm>
        </p:spPr>
        <p:txBody>
          <a:bodyPr>
            <a:normAutofit/>
          </a:bodyPr>
          <a:lstStyle/>
          <a:p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 сөз ішіндегі дауысты дыбыстардың не бірыңғай жуан не жіңішке болып үйлесіп келуін </a:t>
            </a:r>
            <a:r>
              <a:rPr lang="kk-K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буын үндестігі</a:t>
            </a: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деп атайды.</a:t>
            </a:r>
            <a:b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Буын үндестігі бойынша сөздің соңғы буынының жуан-жіңішкелігіне қарай үндесіп </a:t>
            </a: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жалғанады.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Соңғы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буын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жуан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болса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жуан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қосымша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жіңішке болса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жіңішке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қосымша жалғанады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Мысалы: ауа-ға, күн-нің,қауын-ның,сәби-дің</a:t>
            </a:r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357166"/>
            <a:ext cx="82868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34-тапсырма.Мәтінді 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тыңда</a:t>
            </a:r>
            <a:r>
              <a:rPr lang="kk-KZ" sz="2400" dirty="0" smtClean="0"/>
              <a:t>.</a:t>
            </a:r>
          </a:p>
          <a:p>
            <a:endParaRPr lang="kk-KZ" dirty="0" smtClean="0"/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Сұлулыққа ынтығып, таза </a:t>
            </a:r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ауаға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құмартып жүрген </a:t>
            </a:r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баланың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денсаулығы да түзеле бастапты. 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-Апа, білесіз бе? – депті ол бір </a:t>
            </a:r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күні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қуанып шешесіне. – </a:t>
            </a:r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Табиғаттың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бөлшегі ағаш пен гүл ғана емес екен! 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 Иә, гүл де, су да, ауа да табиғаттың бөлшегі демексің ғой? 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- Оларға, әрине, дауым жоқ. Сонымен бірге мына мен де табиғаттың бөлшегі екенмін.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Ұлының </a:t>
            </a:r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сөзіне көңілі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толған ана елжіреп, оның </a:t>
            </a:r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маңдайыннан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сүйді.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2071678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kk-KZ" sz="2000" b="1" dirty="0" smtClean="0">
                <a:solidFill>
                  <a:srgbClr val="FF0000"/>
                </a:solidFill>
              </a:rPr>
              <a:t>Табиғаттың бөлігіне не жатады?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kk-KZ" sz="2000" b="1" dirty="0" smtClean="0">
                <a:solidFill>
                  <a:srgbClr val="FF0000"/>
                </a:solidFill>
              </a:rPr>
              <a:t>Ананың </a:t>
            </a:r>
            <a:r>
              <a:rPr lang="kk-KZ" sz="2000" b="1" dirty="0" smtClean="0">
                <a:solidFill>
                  <a:srgbClr val="FF0000"/>
                </a:solidFill>
              </a:rPr>
              <a:t>көңіл-күйі </a:t>
            </a:r>
            <a:r>
              <a:rPr lang="kk-KZ" sz="2000" b="1" dirty="0" smtClean="0">
                <a:solidFill>
                  <a:srgbClr val="FF0000"/>
                </a:solidFill>
              </a:rPr>
              <a:t>қандай болды?</a:t>
            </a:r>
            <a:r>
              <a:rPr lang="kk-KZ" sz="2000" b="1" dirty="0" smtClean="0"/>
              <a:t> </a:t>
            </a:r>
            <a:endParaRPr lang="ru-RU" sz="2000" b="1" dirty="0"/>
          </a:p>
        </p:txBody>
      </p:sp>
      <p:pic>
        <p:nvPicPr>
          <p:cNvPr id="6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00034" y="5786454"/>
            <a:ext cx="642942" cy="6429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214290"/>
            <a:ext cx="835824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Мәтін 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бойынша пікір білдіруге бағытталған сұрақтарды жалғастырып көріңдер.</a:t>
            </a:r>
          </a:p>
          <a:p>
            <a:endParaRPr lang="kk-KZ" dirty="0" smtClean="0"/>
          </a:p>
          <a:p>
            <a:pPr marL="342900" indent="-342900">
              <a:buAutoNum type="arabicPeriod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 ойлайсың, баланың денсаулығы түзелуіне не әсер етті?</a:t>
            </a:r>
          </a:p>
          <a:p>
            <a:pPr marL="342900" indent="-342900">
              <a:buAutoNum type="arabicPeriod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marL="342900" indent="-342900">
              <a:buAutoNum type="arabicPeriod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marL="342900" indent="-342900"/>
            <a:endParaRPr lang="kk-K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k-K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Мәтіндегі қарамен жазылған сөздерді буынға бөліп жаз. Соңғы буындағы дауысты дыбыстардың жуан немесе </a:t>
            </a:r>
            <a:r>
              <a:rPr lang="kk-K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жіңішке </a:t>
            </a:r>
            <a:r>
              <a:rPr lang="kk-K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екенін айт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3929066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Ауа-ға, бала-ның, кү-ні, табиғат-тың, сөзі-не, көңілі-не, маңдайы-нан 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4643446"/>
            <a:ext cx="84296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chemeClr val="tx2"/>
                </a:solidFill>
              </a:rPr>
              <a:t>Дескрипторы:</a:t>
            </a:r>
          </a:p>
          <a:p>
            <a:r>
              <a:rPr lang="kk-KZ" sz="2000" b="1" dirty="0" smtClean="0"/>
              <a:t>Мәтін </a:t>
            </a:r>
            <a:r>
              <a:rPr lang="kk-KZ" sz="2000" b="1" dirty="0" smtClean="0"/>
              <a:t>мазмұнына сұрақ қоя білді.</a:t>
            </a:r>
          </a:p>
          <a:p>
            <a:r>
              <a:rPr lang="kk-KZ" sz="2000" b="1" dirty="0" smtClean="0"/>
              <a:t>Сөздерді </a:t>
            </a:r>
            <a:r>
              <a:rPr lang="kk-KZ" sz="2000" b="1" dirty="0" smtClean="0"/>
              <a:t>буын үндестігіне сай буынға дұрыс бөлді.</a:t>
            </a:r>
            <a:r>
              <a:rPr lang="kk-KZ" b="1" dirty="0" smtClean="0"/>
              <a:t> 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96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 uiExpand="1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786190"/>
            <a:ext cx="6500843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35-тапсырма. </a:t>
            </a:r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Бағандағы сөздерді салыстырыңдар. Бұл сөздерге жалғанған жалғаулардың дауысты дыбыстары неліктен жуан немесе жіңішке екенін түсініп алыңдар.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1397000"/>
          <a:ext cx="6977090" cy="1460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8545"/>
                <a:gridCol w="3488545"/>
              </a:tblGrid>
              <a:tr h="1460496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Отан+ым, адам-дар, табиғат+та, ғажайып+тар, су+лы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Шөп+тің,</a:t>
                      </a:r>
                      <a:r>
                        <a:rPr lang="kk-KZ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көл+де, елік+тер, бүркіт+тің, теңіз+ші, түйе+лер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5720" y="3000372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36-тапсырма.</a:t>
            </a:r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Жапыраққа жазылған Жеңіс Қашқыновтың өлең жолдарын сағат тіліне қарсы бағытта оқып шық. </a:t>
            </a:r>
          </a:p>
          <a:p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Тапқан өлең жолдарына тиісті тыныс белгісін қойып, көшіріп жаз.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28596" y="6143644"/>
            <a:ext cx="366714" cy="36671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000892" y="4000504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Тырнасы тізілген, </a:t>
            </a:r>
          </a:p>
          <a:p>
            <a:r>
              <a:rPr lang="kk-K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Ұнатам күзді мен.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960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14412" y="0"/>
            <a:ext cx="6172200" cy="1732438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solidFill>
                  <a:schemeClr val="accent1">
                    <a:lumMod val="75000"/>
                  </a:schemeClr>
                </a:solidFill>
              </a:rPr>
              <a:t>Ой толғаныс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85720" y="6143644"/>
            <a:ext cx="428628" cy="428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720" y="642918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37-тапсырма.Көп 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нүктенің орнына тиісті қосымшаларды қойып, сөйлемдерді көшіріп жаз.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Құс... ең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қырағысы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сұңқар. 2. Күн көзі... тура қарай алатын құс – тек  бүркіт қана. 3. Қарлығаш ұсақ жәндіктерді ұшып жүріп әуе... аулайды. 4. Пингвин – ең жүз... құс.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628" y="2643182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-ты</a:t>
            </a:r>
            <a:r>
              <a:rPr lang="kk-KZ" sz="2800" b="1" dirty="0" smtClean="0"/>
              <a:t>ң,  -не,  -де,  -гіш</a:t>
            </a:r>
            <a:endParaRPr lang="ru-RU" sz="2800" b="1" dirty="0"/>
          </a:p>
        </p:txBody>
      </p:sp>
      <p:pic>
        <p:nvPicPr>
          <p:cNvPr id="11" name="Содержимое 3" descr="C:\Users\Admin\Desktop\Сауаташу   1-сынып      Ө дыбысы мен әрпі\Бағдаршам.jpg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571604" y="3286124"/>
            <a:ext cx="6072230" cy="331151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6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431</Words>
  <Application>Microsoft Office PowerPoint</Application>
  <PresentationFormat>Экран (4:3)</PresentationFormat>
  <Paragraphs>46</Paragraphs>
  <Slides>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Слайд 1</vt:lpstr>
      <vt:lpstr>Слайд 2</vt:lpstr>
      <vt:lpstr>Слайд 3</vt:lpstr>
      <vt:lpstr>Мәтінді тыңда</vt:lpstr>
      <vt:lpstr>Бір сөз ішіндегі дауысты дыбыстардың не бірыңғай жуан не жіңішке болып үйлесіп келуін буын үндестігі деп атайды. Буын үндестігі бойынша сөздің соңғы буынының жуан-жіңішкелігіне қарай үндесіп жалғанады.Соңғы буын жуан болса, жуан қосымша, жіңішке болса, жіңішке қосымша жалғанады.  Мысалы: ауа-ға, күн-нің,қауын-ның,сәби-дің </vt:lpstr>
      <vt:lpstr>Слайд 6</vt:lpstr>
      <vt:lpstr>Слайд 7</vt:lpstr>
      <vt:lpstr>Слайд 8</vt:lpstr>
      <vt:lpstr>Ой толғаныс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Динара</dc:creator>
  <cp:lastModifiedBy>Динара</cp:lastModifiedBy>
  <cp:revision>11</cp:revision>
  <dcterms:created xsi:type="dcterms:W3CDTF">2020-07-26T18:23:09Z</dcterms:created>
  <dcterms:modified xsi:type="dcterms:W3CDTF">2020-08-02T19:42:21Z</dcterms:modified>
</cp:coreProperties>
</file>