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3984" r:id="rId1"/>
  </p:sldMasterIdLst>
  <p:notesMasterIdLst>
    <p:notesMasterId r:id="rId2"/>
  </p:notesMasterIdLst>
  <p:handoutMasterIdLst>
    <p:handoutMasterId r:id="rId3"/>
  </p:handoutMasterIdLst>
  <p:sldIdLst>
    <p:sldId id="317" r:id="rId4"/>
    <p:sldId id="404" r:id="rId5"/>
    <p:sldId id="392" r:id="rId6"/>
    <p:sldId id="405" r:id="rId7"/>
    <p:sldId id="406" r:id="rId8"/>
    <p:sldId id="402" r:id="rId9"/>
    <p:sldId id="407" r:id="rId10"/>
    <p:sldId id="408" r:id="rId11"/>
    <p:sldId id="409" r:id="rId12"/>
  </p:sldIdLst>
  <p:sldSz cx="9144000" cy="6858000" type="screen4x3"/>
  <p:notesSz cx="6858000" cy="9144000"/>
  <p:custDataLst>
    <p:tags r:id="rId13"/>
  </p:custDataLst>
  <p:defaultTextStyle>
    <a:defPPr>
      <a:defRPr lang="ru-RU"/>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fill>
          <a:solidFill>
            <a:schemeClr val="accent6">
              <a:tint val="20000"/>
            </a:schemeClr>
          </a:solidFill>
        </a:fill>
      </a:tcStyle>
    </a:band1H>
    <a:band1V>
      <a:tcStyle>
        <a:fill>
          <a:solidFill>
            <a:schemeClr val="accent6">
              <a:tint val="20000"/>
            </a:schemeClr>
          </a:solidFill>
        </a:fill>
      </a:tcStyle>
    </a:band1V>
    <a:lastCol>
      <a:tcTxStyle b="on"/>
    </a:lastCol>
    <a:firstCol>
      <a:tcTxStyle b="on"/>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fill>
          <a:solidFill>
            <a:schemeClr val="accent2">
              <a:alpha val="20000"/>
            </a:schemeClr>
          </a:solidFill>
        </a:fill>
      </a:tcStyle>
    </a:band1H>
    <a:band1V>
      <a:tcStyle>
        <a:fill>
          <a:solidFill>
            <a:schemeClr val="accent2">
              <a:alpha val="20000"/>
            </a:schemeClr>
          </a:solidFill>
        </a:fill>
      </a:tcStyle>
    </a:band1V>
    <a:lastCol>
      <a:tcTxStyle b="on"/>
    </a:lastCol>
    <a:firstCol>
      <a:tcTxStyle b="on"/>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0" autoAdjust="0"/>
    <p:restoredTop sz="92032" autoAdjust="0"/>
  </p:normalViewPr>
  <p:slideViewPr>
    <p:cSldViewPr>
      <p:cViewPr>
        <p:scale>
          <a:sx n="90" d="100"/>
          <a:sy n="90" d="100"/>
        </p:scale>
        <p:origin x="0" y="0"/>
      </p:cViewPr>
    </p:cSldViewPr>
  </p:slideViewPr>
  <p:notesViewPr>
    <p:cSldViewPr>
      <p:cViewPr varScale="1">
        <p:scale>
          <a:sx n="56" d="100"/>
          <a:sy n="56"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tags" Target="tags/tag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12290"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2291"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073C86B-4337-4E73-AB59-CEA1624BFE6E}" type="datetime1">
              <a:rPr kumimoji="0" lang="ru-RU" sz="1200" b="0" i="0" u="none" strike="noStrike" kern="1200" cap="none" spc="0" normalizeH="0" baseline="0" noProof="0">
                <a:ln>
                  <a:noFill/>
                </a:ln>
                <a:solidFill>
                  <a:schemeClr val="tx1"/>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2292"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2293" name="Номер слайда 4"/>
          <p:cNvSpPr>
            <a:spLocks noGrp="1"/>
          </p:cNvSpPr>
          <p:nvPr>
            <p:ph type="sldNum" sz="quarter" idx="3"/>
          </p:nvPr>
        </p:nvSpPr>
        <p:spPr>
          <a:xfrm>
            <a:off x="3884613" y="8685213"/>
            <a:ext cx="2971800" cy="457200"/>
          </a:xfrm>
          <a:prstGeom prst="rect">
            <a:avLst/>
          </a:prstGeom>
        </p:spPr>
        <p:txBody>
          <a:bodyPr rtlCol="0" anchor="b"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3372024E-17F0-4BCC-B34F-90282244152E}" type="slidenum">
              <a:rPr sz="1200"/>
              <a:t>‹#›</a:t>
            </a:fld>
            <a:endParaRPr sz="1200"/>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defRPr sz="1200">
                <a:latin typeface="Aria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11268" name="Rectangle 4" title=""/>
          <p:cNvSpPr>
            <a:spLocks noRot="1" noTextEdit="1"/>
          </p:cNvSpPr>
          <p:nvPr>
            <p:ph type="sldImg" idx="2"/>
          </p:nvPr>
        </p:nvSpPr>
        <p:spPr>
          <a:xfrm>
            <a:off x="1143000" y="685800"/>
            <a:ext cx="4572000" cy="3429000"/>
          </a:xfrm>
          <a:prstGeom prst="rect">
            <a:avLst/>
          </a:prstGeom>
          <a:noFill/>
          <a:ln>
            <a:solidFill>
              <a:prstClr val="black"/>
            </a:solidFill>
            <a:miter lim="800000"/>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Пятый уровень</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numCol="1" anchor="b" anchorCtr="0" compatLnSpc="1">
            <a:prstTxWarp prst="textNoShape">
              <a:avLst/>
            </a:prstTxWarp>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E9476615-0BAA-4CFB-A05C-6D81CB83F5EA}" type="slidenum">
              <a:rPr sz="1200"/>
              <a:t>‹#›</a:t>
            </a:fld>
            <a:endParaRPr sz="1200"/>
          </a:p>
        </p:txBody>
      </p:sp>
    </p:spTree>
  </p:cSld>
  <p:clrMap bg1="lt1" tx1="dk1" bg2="lt2" tx2="dk2" accent1="accent1" accent2="accent2" accent3="accent3" accent4="accent4" accent5="accent5" accent6="accent6" hlink="hlink" folHlink="folHlink"/>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Титульный слайд">
    <p:spTree>
      <p:nvGrpSpPr>
        <p:cNvPr id="1" name=""/>
        <p:cNvGrpSpPr/>
        <p:nvPr/>
      </p:nvGrpSpPr>
      <p:grpSpPr>
        <a:xfrm>
          <a:off x="0" y="0"/>
          <a: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8"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9"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3"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a:buNone/>
              <a:defRPr/>
            </a:pPr>
            <a:endParaRPr kumimoji="0" lang="ru-RU"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sp>
        <p:nvSpPr>
          <p:cNvPr id="1026" name="Заголовок 1" title=""/>
          <p:cNvSpPr>
            <a:spLocks noGrp="1"/>
          </p:cNvSpPr>
          <p:nvPr>
            <p:ph type="title"/>
          </p:nvPr>
        </p:nvSpPr>
        <p:spPr>
          <a:xfrm>
            <a:off x="457200" y="274638"/>
            <a:ext cx="8229600" cy="1143000"/>
          </a:xfrm>
          <a:prstGeom prst="rect">
            <a:avLst/>
          </a:prstGeom>
          <a:noFill/>
          <a:ln>
            <a:noFill/>
            <a:miter lim="800000"/>
          </a:ln>
        </p:spPr>
        <p:txBody>
          <a:bodyPr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r>
              <a:t>Образец заголовка</a:t>
            </a:r>
          </a:p>
        </p:txBody>
      </p:sp>
      <p:sp>
        <p:nvSpPr>
          <p:cNvPr id="1027" name="Текст 2" title=""/>
          <p:cNvSpPr>
            <a:spLocks noGrp="1"/>
          </p:cNvSpPr>
          <p:nvPr>
            <p:ph type="body" idx="1"/>
          </p:nvPr>
        </p:nvSpPr>
        <p:spPr>
          <a:xfrm>
            <a:off x="457200" y="1600200"/>
            <a:ext cx="8229600" cy="4525963"/>
          </a:xfrm>
          <a:prstGeom prst="rect">
            <a:avLst/>
          </a:prstGeom>
          <a:noFill/>
          <a:ln>
            <a:noFill/>
            <a:miter lim="800000"/>
          </a:ln>
        </p:spPr>
        <p:txBody>
          <a:bodyPr>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28"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29"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30" name="Номер слайда 5"/>
          <p:cNvSpPr>
            <a:spLocks noGrp="1"/>
          </p:cNvSpPr>
          <p:nvPr>
            <p:ph type="sldNum" sz="quarter" idx="4"/>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F3934950-7274-4E92-814C-80467F4A7AC8}" type="slidenum">
              <a:rPr sz="1200">
                <a:solidFill>
                  <a:srgbClr val="898989"/>
                </a:solidFill>
              </a:rPr>
              <a:t>‹#›</a:t>
            </a:fld>
            <a:endParaRPr sz="1200">
              <a:solidFill>
                <a:srgbClr val="898989"/>
              </a:solidFill>
            </a:endParaRP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768" decel="100000"/>
                                        <p:tgtEl>
                                          <p:spTgt spid="1026"/>
                                        </p:tgtEl>
                                      </p:cBhvr>
                                    </p:animEffect>
                                    <p:animScale>
                                      <p:cBhvr>
                                        <p:cTn id="8" dur="768" decel="100000"/>
                                        <p:tgtEl>
                                          <p:spTgt spid="1026"/>
                                        </p:tgtEl>
                                      </p:cBhvr>
                                      <p:from x="10000" y="10000"/>
                                      <p:to x="200000" y="450000"/>
                                    </p:animScale>
                                    <p:animScale>
                                      <p:cBhvr>
                                        <p:cTn id="9" dur="1230" accel="100000" fill="hold">
                                          <p:stCondLst>
                                            <p:cond delay="768"/>
                                          </p:stCondLst>
                                        </p:cTn>
                                        <p:tgtEl>
                                          <p:spTgt spid="1026"/>
                                        </p:tgtEl>
                                      </p:cBhvr>
                                      <p:from x="200000" y="450000"/>
                                      <p:to x="100000" y="100000"/>
                                    </p:animScale>
                                    <p:set>
                                      <p:cBhvr>
                                        <p:cTn id="10" dur="768" fill="hold"/>
                                        <p:tgtEl>
                                          <p:spTgt spid="1026"/>
                                        </p:tgtEl>
                                        <p:attrNameLst>
                                          <p:attrName>ppt_x</p:attrName>
                                        </p:attrNameLst>
                                      </p:cBhvr>
                                      <p:to>
                                        <p:strVal val="(0.5)"/>
                                      </p:to>
                                    </p:set>
                                    <p:anim from="(0.5)" to="(#ppt_x)" calcmode="lin" valueType="num">
                                      <p:cBhvr>
                                        <p:cTn id="11" dur="1230" accel="100000" fill="hold">
                                          <p:stCondLst>
                                            <p:cond delay="768"/>
                                          </p:stCondLst>
                                        </p:cTn>
                                        <p:tgtEl>
                                          <p:spTgt spid="1026"/>
                                        </p:tgtEl>
                                        <p:attrNameLst>
                                          <p:attrName>ppt_x</p:attrName>
                                        </p:attrNameLst>
                                      </p:cBhvr>
                                    </p:anim>
                                    <p:set>
                                      <p:cBhvr>
                                        <p:cTn id="12" dur="768" fill="hold"/>
                                        <p:tgtEl>
                                          <p:spTgt spid="1026"/>
                                        </p:tgtEl>
                                        <p:attrNameLst>
                                          <p:attrName>ppt_y</p:attrName>
                                        </p:attrNameLst>
                                      </p:cBhvr>
                                      <p:to>
                                        <p:strVal val="(#ppt_y+0.4)"/>
                                      </p:to>
                                    </p:set>
                                    <p:anim from="(#ppt_y+0.4)" to="(#ppt_y)" calcmode="lin" valueType="num">
                                      <p:cBhvr>
                                        <p:cTn id="13" dur="1230" accel="100000" fill="hold">
                                          <p:stCondLst>
                                            <p:cond delay="768"/>
                                          </p:stCondLst>
                                        </p:cTn>
                                        <p:tgtEl>
                                          <p:spTgt spid="1026"/>
                                        </p:tgtEl>
                                        <p:attrNameLst>
                                          <p:attrName>ppt_y</p:attrName>
                                        </p:attrNameLst>
                                      </p:cBhvr>
                                    </p:anim>
                                  </p:childTnLst>
                                </p:cTn>
                              </p:par>
                            </p:childTnLst>
                          </p:cTn>
                        </p:par>
                      </p:childTnLst>
                    </p:cTn>
                  </p:par>
                  <p:par>
                    <p:cTn id="14" fill="hold" nodeType="clickPar">
                      <p:stCondLst>
                        <p:cond delay="indefinite"/>
                        <p:cond evt="onBegin" delay="0">
                          <p:tn val="13"/>
                        </p:cond>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27">
                                            <p:txEl>
                                              <p:pRg st="0" end="0"/>
                                            </p:txEl>
                                          </p:spTgt>
                                        </p:tgtEl>
                                        <p:attrNameLst>
                                          <p:attrName>style.visibility</p:attrName>
                                        </p:attrNameLst>
                                      </p:cBhvr>
                                      <p:to>
                                        <p:strVal val="visible"/>
                                      </p:to>
                                    </p:set>
                                    <p:anim calcmode="lin" valueType="num">
                                      <p:cBhvr>
                                        <p:cTn id="18"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27">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27">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027">
                                            <p:txEl>
                                              <p:pRg st="1" end="1"/>
                                            </p:txEl>
                                          </p:spTgt>
                                        </p:tgtEl>
                                        <p:attrNameLst>
                                          <p:attrName>style.visibility</p:attrName>
                                        </p:attrNameLst>
                                      </p:cBhvr>
                                      <p:to>
                                        <p:strVal val="visible"/>
                                      </p:to>
                                    </p:set>
                                    <p:anim calcmode="lin" valueType="num">
                                      <p:cBhvr>
                                        <p:cTn id="23"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027">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1027">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1027">
                                            <p:txEl>
                                              <p:pRg st="2" end="2"/>
                                            </p:txEl>
                                          </p:spTgt>
                                        </p:tgtEl>
                                        <p:attrNameLst>
                                          <p:attrName>style.visibility</p:attrName>
                                        </p:attrNameLst>
                                      </p:cBhvr>
                                      <p:to>
                                        <p:strVal val="visible"/>
                                      </p:to>
                                    </p:set>
                                    <p:anim calcmode="lin" valueType="num">
                                      <p:cBhvr>
                                        <p:cTn id="28"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27">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27">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1027">
                                            <p:txEl>
                                              <p:pRg st="3" end="3"/>
                                            </p:txEl>
                                          </p:spTgt>
                                        </p:tgtEl>
                                        <p:attrNameLst>
                                          <p:attrName>style.visibility</p:attrName>
                                        </p:attrNameLst>
                                      </p:cBhvr>
                                      <p:to>
                                        <p:strVal val="visible"/>
                                      </p:to>
                                    </p:set>
                                    <p:anim calcmode="lin" valueType="num">
                                      <p:cBhvr>
                                        <p:cTn id="33"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27">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1027">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1027">
                                            <p:txEl>
                                              <p:pRg st="4" end="4"/>
                                            </p:txEl>
                                          </p:spTgt>
                                        </p:tgtEl>
                                        <p:attrNameLst>
                                          <p:attrName>style.visibility</p:attrName>
                                        </p:attrNameLst>
                                      </p:cBhvr>
                                      <p:to>
                                        <p:strVal val="visible"/>
                                      </p:to>
                                    </p:set>
                                    <p:anim calcmode="lin" valueType="num">
                                      <p:cBhvr>
                                        <p:cTn id="38"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1027">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uiExpand="1" build="p"/>
    </p:bldLst>
  </p:timing>
  <p:txStyles>
    <p:titleStyle>
      <a:lvl1pPr marL="0" indent="0" algn="ctr" defTabSz="914400" rtl="0" eaLnBrk="0" fontAlgn="base" hangingPunct="0">
        <a:lnSpc>
          <a:spcPct val="100000"/>
        </a:lnSpc>
        <a:spcBef>
          <a:spcPct val="0"/>
        </a:spcBef>
        <a:spcAft>
          <a:spcPct val="0"/>
        </a:spcAft>
        <a:buClrTx/>
        <a:buSzTx/>
        <a:buFontTx/>
        <a:buNone/>
        <a:defRPr kumimoji="0" sz="4400" b="0" i="0" u="none" kern="1200" baseline="0">
          <a:solidFill>
            <a:schemeClr val="tx1"/>
          </a:solidFill>
          <a:effectLst/>
          <a:latin typeface="Calibri" pitchFamily="34" charset="0"/>
          <a:ea typeface="+mj-ea"/>
          <a:cs typeface="+mj-cs"/>
        </a:defRPr>
      </a:lvl1pPr>
    </p:titleStyle>
    <p:bodyStyle>
      <a:lvl1pPr marL="342900" indent="-342900" algn="l" defTabSz="914400" rtl="0" eaLnBrk="0" fontAlgn="base" hangingPunct="0">
        <a:lnSpc>
          <a:spcPct val="100000"/>
        </a:lnSpc>
        <a:spcBef>
          <a:spcPct val="20000"/>
        </a:spcBef>
        <a:spcAft>
          <a:spcPct val="0"/>
        </a:spcAft>
        <a:buClrTx/>
        <a:buSzTx/>
        <a:buFont typeface="Arial"/>
        <a:buChar char="•"/>
        <a:defRPr kumimoji="0"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 Id="rId3" Type="http://schemas.openxmlformats.org/officeDocument/2006/relationships/image" Target="../media/image2.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 Id="rId3" Type="http://schemas.openxmlformats.org/officeDocument/2006/relationships/image" Target="../media/image3.jpeg" /><Relationship Id="rId4" Type="http://schemas.openxmlformats.org/officeDocument/2006/relationships/image" Target="../media/image4.jpeg" /><Relationship Id="rId5" Type="http://schemas.openxmlformats.org/officeDocument/2006/relationships/image" Target="../media/image5.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50" name="Text Box 4" title=""/>
          <p:cNvSpPr txBox="1"/>
          <p:nvPr/>
        </p:nvSpPr>
        <p:spPr>
          <a:xfrm>
            <a:off x="395288" y="836613"/>
            <a:ext cx="8135937" cy="5908675"/>
          </a:xfrm>
          <a:prstGeom prst="rect">
            <a:avLst/>
          </a:prstGeom>
          <a:noFill/>
          <a:ln>
            <a:noFill/>
            <a:miter lim="800000"/>
          </a:ln>
        </p:spPr>
        <p:txBody>
          <a:bodyPr>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ru-RU" altLang="ru-RU"/>
          </a:p>
        </p:txBody>
      </p:sp>
      <p:pic>
        <p:nvPicPr>
          <p:cNvPr id="2051" name="Picture 6" descr="Изображение 717" title=""/>
          <p:cNvPicPr>
            <a:picLocks noChangeAspect="1"/>
          </p:cNvPicPr>
          <p:nvPr/>
        </p:nvPicPr>
        <p:blipFill>
          <a:blip r:embed="rId2"/>
          <a:stretch>
            <a:fillRect/>
          </a:stretch>
        </p:blipFill>
        <p:spPr>
          <a:xfrm>
            <a:off x="250825" y="188913"/>
            <a:ext cx="1031875" cy="895350"/>
          </a:xfrm>
          <a:prstGeom prst="rect">
            <a:avLst/>
          </a:prstGeom>
          <a:noFill/>
          <a:ln>
            <a:noFill/>
            <a:miter lim="800000"/>
          </a:ln>
        </p:spPr>
      </p:pic>
      <p:sp>
        <p:nvSpPr>
          <p:cNvPr id="2052" name="Rectangle 9" title=""/>
          <p:cNvSpPr/>
          <p:nvPr/>
        </p:nvSpPr>
        <p:spPr>
          <a:xfrm>
            <a:off x="250825" y="-142875"/>
            <a:ext cx="8713788" cy="6246813"/>
          </a:xfrm>
          <a:prstGeom prst="rect">
            <a:avLst/>
          </a:prstGeom>
          <a:noFill/>
          <a:ln>
            <a:noFill/>
            <a:miter lim="800000"/>
          </a:ln>
        </p:spPr>
        <p:txBody>
          <a:bodyPr anchor="ctr" anchorCtr="0">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r>
              <a:rPr lang="ru-RU" altLang="ru-RU" sz="4000">
                <a:solidFill>
                  <a:schemeClr val="accent2"/>
                </a:solidFill>
                <a:latin typeface="Times New Roman" pitchFamily="18" charset="0"/>
              </a:rPr>
              <a:t> </a:t>
            </a:r>
            <a:endParaRPr lang="ru-RU" altLang="ru-RU" sz="4000">
              <a:solidFill>
                <a:schemeClr val="accent2"/>
              </a:solidFill>
              <a:latin typeface="Times New Roman" pitchFamily="18" charset="0"/>
            </a:endParaRPr>
          </a:p>
          <a:p>
            <a:pPr marL="0" lvl="0" indent="0"/>
            <a:endParaRPr lang="ru-RU" altLang="ru-RU" sz="4000" b="1">
              <a:solidFill>
                <a:schemeClr val="accent2"/>
              </a:solidFill>
              <a:latin typeface="Times New Roman" pitchFamily="18" charset="0"/>
            </a:endParaRPr>
          </a:p>
          <a:p>
            <a:pPr marL="0" lvl="0" indent="0" algn="ctr"/>
            <a:r>
              <a:rPr lang="ru-RU" altLang="ru-RU" sz="4000" b="1">
                <a:solidFill>
                  <a:schemeClr val="accent2"/>
                </a:solidFill>
                <a:latin typeface="Times New Roman" pitchFamily="18" charset="0"/>
              </a:rPr>
              <a:t>Сабақтың тақырыбы: </a:t>
            </a:r>
            <a:endParaRPr lang="ru-RU" altLang="ru-RU" sz="4000" b="1">
              <a:solidFill>
                <a:schemeClr val="accent2"/>
              </a:solidFill>
              <a:latin typeface="Times New Roman" pitchFamily="18" charset="0"/>
            </a:endParaRPr>
          </a:p>
          <a:p>
            <a:pPr marL="0" lvl="0" indent="0" algn="ctr"/>
            <a:r>
              <a:rPr lang="ru-RU" altLang="ru-RU" sz="4000">
                <a:solidFill>
                  <a:schemeClr val="accent2"/>
                </a:solidFill>
                <a:latin typeface="Times New Roman" pitchFamily="18" charset="0"/>
              </a:rPr>
              <a:t>Қ</a:t>
            </a:r>
            <a:r>
              <a:rPr lang="kk-KZ" altLang="ru-RU" sz="4000">
                <a:solidFill>
                  <a:schemeClr val="accent2"/>
                </a:solidFill>
                <a:latin typeface="Times New Roman" pitchFamily="18" charset="0"/>
              </a:rPr>
              <a:t>атемен жұмыс</a:t>
            </a:r>
            <a:r>
              <a:rPr lang="kk-KZ" altLang="ru-RU" sz="4000">
                <a:latin typeface="Times New Roman" pitchFamily="18" charset="0"/>
                <a:ea typeface="Times New Roman" pitchFamily="18" charset="0"/>
              </a:rPr>
              <a:t>     </a:t>
            </a:r>
            <a:endParaRPr lang="kk-KZ" altLang="ru-RU" sz="4000">
              <a:latin typeface="Times New Roman" pitchFamily="18" charset="0"/>
              <a:ea typeface="Times New Roman" pitchFamily="18" charset="0"/>
            </a:endParaRPr>
          </a:p>
          <a:p>
            <a:pPr marL="0" lvl="0" indent="0"/>
            <a:endParaRPr lang="kk-KZ" altLang="ru-RU" sz="4000">
              <a:latin typeface="Times New Roman" pitchFamily="18" charset="0"/>
              <a:ea typeface="Times New Roman" pitchFamily="18" charset="0"/>
            </a:endParaRPr>
          </a:p>
          <a:p>
            <a:pPr marL="0" lvl="0" indent="0"/>
            <a:r>
              <a:rPr lang="kk-KZ" altLang="ru-RU" sz="4000" b="1">
                <a:latin typeface="Times New Roman" pitchFamily="18" charset="0"/>
                <a:ea typeface="Times New Roman" pitchFamily="18" charset="0"/>
              </a:rPr>
              <a:t>Мақсатымыз</a:t>
            </a:r>
            <a:r>
              <a:rPr lang="kk-KZ" altLang="ru-RU" sz="4000">
                <a:latin typeface="Times New Roman" pitchFamily="18" charset="0"/>
                <a:ea typeface="Times New Roman" pitchFamily="18" charset="0"/>
              </a:rPr>
              <a:t> - мұғалімнің көмегімен орфографиялық жəне пунктуациялық нормаларға сай жазба жұмысын талдап, түзету.</a:t>
            </a:r>
            <a:endParaRPr lang="ru-RU" altLang="ru-RU" sz="4000">
              <a:latin typeface="Times New Roman" pitchFamily="18" charset="0"/>
              <a:ea typeface="Times New Roman" pitchFamily="18" charset="0"/>
            </a:endParaRPr>
          </a:p>
          <a:p>
            <a:pPr marL="0" lvl="0" indent="0"/>
            <a:endParaRPr lang="ru-MD" altLang="ru-RU" sz="4000">
              <a:latin typeface="Times New Roman" pitchFamily="18" charset="0"/>
              <a:ea typeface="Times New Roman" pitchFamily="18" charset="0"/>
            </a:endParaRPr>
          </a:p>
        </p:txBody>
      </p:sp>
      <p:pic>
        <p:nvPicPr>
          <p:cNvPr id="2053" name="Picture 7" title=""/>
          <p:cNvPicPr>
            <a:picLocks noChangeAspect="1"/>
          </p:cNvPicPr>
          <p:nvPr/>
        </p:nvPicPr>
        <p:blipFill>
          <a:blip r:embed="rId3"/>
          <a:stretch>
            <a:fillRect/>
          </a:stretch>
        </p:blipFill>
        <p:spPr>
          <a:xfrm>
            <a:off x="4357688" y="188913"/>
            <a:ext cx="4572000" cy="1011237"/>
          </a:xfrm>
          <a:prstGeom prst="rect">
            <a:avLst/>
          </a:prstGeom>
          <a:noFill/>
          <a:ln>
            <a:noFill/>
            <a:miter lim="800000"/>
          </a:ln>
          <a:effectLst/>
        </p:spPr>
      </p:pic>
      <p:sp>
        <p:nvSpPr>
          <p:cNvPr id="205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4" name="Text Box 4" title=""/>
          <p:cNvSpPr txBox="1"/>
          <p:nvPr/>
        </p:nvSpPr>
        <p:spPr>
          <a:xfrm>
            <a:off x="395288" y="836613"/>
            <a:ext cx="8135937" cy="5908675"/>
          </a:xfrm>
          <a:prstGeom prst="rect">
            <a:avLst/>
          </a:prstGeom>
          <a:noFill/>
          <a:ln>
            <a:noFill/>
            <a:miter lim="800000"/>
          </a:ln>
        </p:spPr>
        <p:txBody>
          <a:bodyPr>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ru-RU" altLang="ru-RU"/>
          </a:p>
        </p:txBody>
      </p:sp>
      <p:pic>
        <p:nvPicPr>
          <p:cNvPr id="3075" name="Picture 6" descr="Изображение 717" title=""/>
          <p:cNvPicPr>
            <a:picLocks noChangeAspect="1"/>
          </p:cNvPicPr>
          <p:nvPr/>
        </p:nvPicPr>
        <p:blipFill>
          <a:blip r:embed="rId2"/>
          <a:stretch>
            <a:fillRect/>
          </a:stretch>
        </p:blipFill>
        <p:spPr>
          <a:xfrm>
            <a:off x="250825" y="188913"/>
            <a:ext cx="1031875" cy="895350"/>
          </a:xfrm>
          <a:prstGeom prst="rect">
            <a:avLst/>
          </a:prstGeom>
          <a:noFill/>
          <a:ln>
            <a:noFill/>
            <a:miter lim="800000"/>
          </a:ln>
        </p:spPr>
      </p:pic>
      <p:sp>
        <p:nvSpPr>
          <p:cNvPr id="3076" name="Rectangle 9" title=""/>
          <p:cNvSpPr/>
          <p:nvPr/>
        </p:nvSpPr>
        <p:spPr>
          <a:xfrm>
            <a:off x="539750" y="293688"/>
            <a:ext cx="8208963" cy="5262562"/>
          </a:xfrm>
          <a:prstGeom prst="rect">
            <a:avLst/>
          </a:prstGeom>
          <a:noFill/>
          <a:ln>
            <a:noFill/>
            <a:miter lim="800000"/>
          </a:ln>
        </p:spPr>
        <p:txBody>
          <a:bodyPr anchor="ctr" anchorCtr="0">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r>
              <a:rPr lang="kk-KZ" altLang="ru-RU" sz="2800">
                <a:latin typeface="Times New Roman" pitchFamily="18" charset="0"/>
                <a:ea typeface="Times New Roman" pitchFamily="18" charset="0"/>
              </a:rPr>
              <a:t>                                     </a:t>
            </a:r>
            <a:endParaRPr lang="kk-KZ" altLang="ru-RU" sz="2800">
              <a:latin typeface="Times New Roman" pitchFamily="18" charset="0"/>
              <a:ea typeface="Times New Roman" pitchFamily="18" charset="0"/>
            </a:endParaRPr>
          </a:p>
          <a:p>
            <a:pPr marL="0" lvl="0" indent="0" eaLnBrk="1" hangingPunct="1"/>
            <a:r>
              <a:rPr lang="kk-KZ" altLang="ru-RU" sz="2800" b="1">
                <a:latin typeface="Times New Roman" pitchFamily="18" charset="0"/>
                <a:ea typeface="Times New Roman" pitchFamily="18" charset="0"/>
              </a:rPr>
              <a:t>                                     Қайың</a:t>
            </a:r>
            <a:endParaRPr lang="ru-RU" altLang="ru-RU" sz="2800" b="1">
              <a:latin typeface="Times New Roman" pitchFamily="18" charset="0"/>
              <a:ea typeface="Times New Roman" pitchFamily="18" charset="0"/>
            </a:endParaRPr>
          </a:p>
          <a:p>
            <a:pPr marL="0" lvl="0" indent="0" eaLnBrk="1" hangingPunct="1"/>
            <a:r>
              <a:rPr lang="kk-KZ" altLang="ru-RU" sz="2800">
                <a:latin typeface="Times New Roman" pitchFamily="18" charset="0"/>
                <a:ea typeface="Times New Roman" pitchFamily="18" charset="0"/>
              </a:rPr>
              <a:t>    Қайың – сымбатты ағаш. Ол биік болып өседі. Жазда тәулігіне қырық шелектей ылғал тартады. Қайыңнан алынатын нәрсенің бәрі кәдеге асады. Оның бүршіктерінен дәрі әзірленеді. Бұтақтарынан сыпырғыш жасайды. Қабығынан халық шеберлері себет пен түрлі ыдыстар тоқиды. Қайың отыны пешке маздап жанады. Қайың ағашынан жиһаздар жасалады.</a:t>
            </a:r>
            <a:endParaRPr lang="kk-KZ" altLang="ru-RU" sz="2800">
              <a:latin typeface="Times New Roman" pitchFamily="18" charset="0"/>
              <a:ea typeface="Times New Roman" pitchFamily="18" charset="0"/>
            </a:endParaRPr>
          </a:p>
          <a:p>
            <a:pPr marL="0" lvl="0" indent="0" eaLnBrk="1" hangingPunct="1"/>
            <a:r>
              <a:rPr lang="kk-KZ" altLang="ru-RU" sz="2800">
                <a:latin typeface="Times New Roman" pitchFamily="18" charset="0"/>
                <a:ea typeface="Times New Roman" pitchFamily="18" charset="0"/>
              </a:rPr>
              <a:t>   Жаз кезінде қайың тоғайын аралау қандай ғанибет десеңші! Кіршіксіз таза ауа да сонда.</a:t>
            </a:r>
            <a:endParaRPr lang="ru-MD" altLang="ru-RU" sz="2800">
              <a:latin typeface="Times New Roman" pitchFamily="18" charset="0"/>
              <a:ea typeface="Times New Roman" pitchFamily="18" charset="0"/>
            </a:endParaRPr>
          </a:p>
        </p:txBody>
      </p:sp>
      <p:sp>
        <p:nvSpPr>
          <p:cNvPr id="307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4098"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solidFill>
                  <a:srgbClr val="FF0000"/>
                </a:solidFill>
              </a:rPr>
              <a:t>         </a:t>
            </a:r>
            <a:r>
              <a:rPr lang="kk-KZ" altLang="ru-RU" sz="3600" b="1">
                <a:solidFill>
                  <a:srgbClr val="FF0000"/>
                </a:solidFill>
                <a:latin typeface="Times New Roman" pitchFamily="18" charset="0"/>
                <a:ea typeface="Times New Roman" pitchFamily="18" charset="0"/>
              </a:rPr>
              <a:t>Қате жазылған сөздермен жұмыс:</a:t>
            </a:r>
            <a:br>
              <a:rPr lang="kk-KZ" altLang="ru-RU" sz="3600" b="1">
                <a:solidFill>
                  <a:srgbClr val="FF0000"/>
                </a:solidFill>
                <a:latin typeface="Times New Roman" pitchFamily="18" charset="0"/>
                <a:ea typeface="Times New Roman" pitchFamily="18" charset="0"/>
              </a:rPr>
            </a:br>
            <a:r>
              <a:rPr lang="kk-KZ" altLang="ru-RU" sz="3600">
                <a:solidFill>
                  <a:srgbClr val="FF0000"/>
                </a:solidFill>
                <a:latin typeface="Times New Roman" pitchFamily="18" charset="0"/>
                <a:ea typeface="Times New Roman" pitchFamily="18" charset="0"/>
              </a:rPr>
              <a:t> </a:t>
            </a:r>
            <a:br>
              <a:rPr lang="kk-KZ" altLang="ru-RU" sz="3600">
                <a:solidFill>
                  <a:srgbClr val="FF0000"/>
                </a:solidFill>
                <a:latin typeface="Times New Roman" pitchFamily="18" charset="0"/>
                <a:ea typeface="Times New Roman" pitchFamily="18" charset="0"/>
              </a:rPr>
            </a:br>
            <a:r>
              <a:rPr lang="kk-KZ" altLang="ru-RU" sz="3600">
                <a:solidFill>
                  <a:srgbClr val="0000FF"/>
                </a:solidFill>
                <a:latin typeface="Times New Roman" pitchFamily="18" charset="0"/>
                <a:ea typeface="Times New Roman" pitchFamily="18" charset="0"/>
              </a:rPr>
              <a:t>тәулі</a:t>
            </a:r>
            <a:r>
              <a:rPr lang="kk-KZ" altLang="ru-RU" sz="3600">
                <a:solidFill>
                  <a:srgbClr val="C00000"/>
                </a:solidFill>
                <a:latin typeface="Times New Roman" pitchFamily="18" charset="0"/>
                <a:ea typeface="Times New Roman" pitchFamily="18" charset="0"/>
              </a:rPr>
              <a:t>к</a:t>
            </a:r>
            <a:r>
              <a:rPr lang="kk-KZ" altLang="ru-RU" sz="3600">
                <a:solidFill>
                  <a:srgbClr val="0000FF"/>
                </a:solidFill>
                <a:latin typeface="Times New Roman" pitchFamily="18" charset="0"/>
                <a:ea typeface="Times New Roman" pitchFamily="18" charset="0"/>
              </a:rPr>
              <a:t>іне</a:t>
            </a:r>
            <a:r>
              <a:rPr lang="kk-KZ" altLang="ru-RU" sz="3600">
                <a:solidFill>
                  <a:srgbClr val="FF0000"/>
                </a:solidFill>
                <a:latin typeface="Times New Roman" pitchFamily="18" charset="0"/>
                <a:ea typeface="Times New Roman" pitchFamily="18" charset="0"/>
              </a:rPr>
              <a:t> – </a:t>
            </a:r>
            <a:r>
              <a:rPr lang="kk-KZ" altLang="ru-RU" sz="3600">
                <a:solidFill>
                  <a:srgbClr val="0000FF"/>
                </a:solidFill>
                <a:latin typeface="Times New Roman" pitchFamily="18" charset="0"/>
                <a:ea typeface="Times New Roman" pitchFamily="18" charset="0"/>
              </a:rPr>
              <a:t>тәулі</a:t>
            </a:r>
            <a:r>
              <a:rPr lang="kk-KZ" altLang="ru-RU" sz="3600">
                <a:solidFill>
                  <a:srgbClr val="C00000"/>
                </a:solidFill>
                <a:latin typeface="Times New Roman" pitchFamily="18" charset="0"/>
                <a:ea typeface="Times New Roman" pitchFamily="18" charset="0"/>
              </a:rPr>
              <a:t>к+</a:t>
            </a:r>
            <a:r>
              <a:rPr lang="kk-KZ" altLang="ru-RU" sz="3600">
                <a:solidFill>
                  <a:srgbClr val="0000FF"/>
                </a:solidFill>
                <a:latin typeface="Times New Roman" pitchFamily="18" charset="0"/>
                <a:ea typeface="Times New Roman" pitchFamily="18" charset="0"/>
              </a:rPr>
              <a:t>іне </a:t>
            </a:r>
            <a:r>
              <a:rPr lang="ru-RU" altLang="ru-RU" sz="3600">
                <a:solidFill>
                  <a:srgbClr val="0000FF"/>
                </a:solidFill>
                <a:latin typeface="Times New Roman" pitchFamily="18" charset="0"/>
                <a:ea typeface="Times New Roman" pitchFamily="18" charset="0"/>
              </a:rPr>
              <a:t>= </a:t>
            </a:r>
            <a:r>
              <a:rPr lang="kk-KZ" altLang="ru-RU" sz="3600">
                <a:solidFill>
                  <a:srgbClr val="0000FF"/>
                </a:solidFill>
                <a:latin typeface="Times New Roman" pitchFamily="18" charset="0"/>
                <a:ea typeface="Times New Roman" pitchFamily="18" charset="0"/>
              </a:rPr>
              <a:t>тәулі</a:t>
            </a:r>
            <a:r>
              <a:rPr lang="ru-RU" altLang="ru-RU" sz="3600">
                <a:solidFill>
                  <a:srgbClr val="C00000"/>
                </a:solidFill>
                <a:latin typeface="Times New Roman" pitchFamily="18" charset="0"/>
                <a:ea typeface="Times New Roman" pitchFamily="18" charset="0"/>
              </a:rPr>
              <a:t>г</a:t>
            </a:r>
            <a:r>
              <a:rPr lang="kk-KZ" altLang="ru-RU" sz="3600">
                <a:solidFill>
                  <a:srgbClr val="0000FF"/>
                </a:solidFill>
                <a:latin typeface="Times New Roman" pitchFamily="18" charset="0"/>
                <a:ea typeface="Times New Roman" pitchFamily="18" charset="0"/>
              </a:rPr>
              <a:t>іне </a:t>
            </a:r>
            <a:br>
              <a:rPr lang="kk-KZ" altLang="ru-RU" sz="3600">
                <a:solidFill>
                  <a:srgbClr val="0000FF"/>
                </a:solidFill>
                <a:latin typeface="Times New Roman" pitchFamily="18" charset="0"/>
                <a:ea typeface="Times New Roman" pitchFamily="18" charset="0"/>
              </a:rPr>
            </a:br>
            <a:r>
              <a:rPr lang="kk-KZ" altLang="ru-RU" sz="3600">
                <a:solidFill>
                  <a:srgbClr val="0000FF"/>
                </a:solidFill>
                <a:latin typeface="Times New Roman" pitchFamily="18" charset="0"/>
                <a:ea typeface="Times New Roman" pitchFamily="18" charset="0"/>
              </a:rPr>
              <a:t>Сөз соңындағы </a:t>
            </a:r>
            <a:r>
              <a:rPr lang="kk-KZ" altLang="ru-RU" sz="3600">
                <a:solidFill>
                  <a:srgbClr val="C00000"/>
                </a:solidFill>
                <a:latin typeface="Times New Roman" pitchFamily="18" charset="0"/>
                <a:ea typeface="Times New Roman" pitchFamily="18" charset="0"/>
              </a:rPr>
              <a:t>к,қ, п </a:t>
            </a:r>
            <a:r>
              <a:rPr lang="kk-KZ" altLang="ru-RU" sz="3600">
                <a:solidFill>
                  <a:srgbClr val="0000FF"/>
                </a:solidFill>
                <a:latin typeface="Times New Roman" pitchFamily="18" charset="0"/>
                <a:ea typeface="Times New Roman" pitchFamily="18" charset="0"/>
              </a:rPr>
              <a:t>дыстарынан кейін </a:t>
            </a:r>
            <a:r>
              <a:rPr lang="kk-KZ" altLang="ru-RU" sz="3600">
                <a:solidFill>
                  <a:srgbClr val="C00000"/>
                </a:solidFill>
                <a:latin typeface="Times New Roman" pitchFamily="18" charset="0"/>
                <a:ea typeface="Times New Roman" pitchFamily="18" charset="0"/>
              </a:rPr>
              <a:t>ы,і</a:t>
            </a:r>
            <a:r>
              <a:rPr lang="kk-KZ" altLang="ru-RU" sz="3600">
                <a:solidFill>
                  <a:srgbClr val="0000FF"/>
                </a:solidFill>
                <a:latin typeface="Times New Roman" pitchFamily="18" charset="0"/>
                <a:ea typeface="Times New Roman" pitchFamily="18" charset="0"/>
              </a:rPr>
              <a:t> қосымшалары жалғанса, </a:t>
            </a:r>
            <a:r>
              <a:rPr lang="kk-KZ" altLang="ru-RU" sz="3600">
                <a:solidFill>
                  <a:srgbClr val="C00000"/>
                </a:solidFill>
                <a:latin typeface="Times New Roman" pitchFamily="18" charset="0"/>
                <a:ea typeface="Times New Roman" pitchFamily="18" charset="0"/>
              </a:rPr>
              <a:t>к г</a:t>
            </a:r>
            <a:r>
              <a:rPr lang="kk-KZ" altLang="ru-RU" sz="3600">
                <a:solidFill>
                  <a:srgbClr val="0000FF"/>
                </a:solidFill>
                <a:latin typeface="Times New Roman" pitchFamily="18" charset="0"/>
                <a:ea typeface="Times New Roman" pitchFamily="18" charset="0"/>
              </a:rPr>
              <a:t>-ге, </a:t>
            </a:r>
            <a:r>
              <a:rPr lang="kk-KZ" altLang="ru-RU" sz="3600">
                <a:solidFill>
                  <a:srgbClr val="C00000"/>
                </a:solidFill>
                <a:latin typeface="Times New Roman" pitchFamily="18" charset="0"/>
                <a:ea typeface="Times New Roman" pitchFamily="18" charset="0"/>
              </a:rPr>
              <a:t>қ ғ</a:t>
            </a:r>
            <a:r>
              <a:rPr lang="kk-KZ" altLang="ru-RU" sz="3600">
                <a:solidFill>
                  <a:srgbClr val="0000FF"/>
                </a:solidFill>
                <a:latin typeface="Times New Roman" pitchFamily="18" charset="0"/>
                <a:ea typeface="Times New Roman" pitchFamily="18" charset="0"/>
              </a:rPr>
              <a:t>-ға, </a:t>
            </a:r>
            <a:r>
              <a:rPr lang="kk-KZ" altLang="ru-RU" sz="3600">
                <a:solidFill>
                  <a:srgbClr val="C00000"/>
                </a:solidFill>
                <a:latin typeface="Times New Roman" pitchFamily="18" charset="0"/>
                <a:ea typeface="Times New Roman" pitchFamily="18" charset="0"/>
              </a:rPr>
              <a:t>п б</a:t>
            </a:r>
            <a:r>
              <a:rPr lang="kk-KZ" altLang="ru-RU" sz="3600">
                <a:solidFill>
                  <a:srgbClr val="0000FF"/>
                </a:solidFill>
                <a:latin typeface="Times New Roman" pitchFamily="18" charset="0"/>
                <a:ea typeface="Times New Roman" pitchFamily="18" charset="0"/>
              </a:rPr>
              <a:t>-ға айналады. Мысалы: </a:t>
            </a:r>
            <a:br>
              <a:rPr lang="kk-KZ" altLang="ru-RU" sz="3600">
                <a:solidFill>
                  <a:srgbClr val="0000FF"/>
                </a:solidFill>
                <a:latin typeface="Times New Roman" pitchFamily="18" charset="0"/>
                <a:ea typeface="Times New Roman" pitchFamily="18" charset="0"/>
              </a:rPr>
            </a:br>
            <a:r>
              <a:rPr lang="kk-KZ" altLang="ru-RU" sz="3600">
                <a:solidFill>
                  <a:srgbClr val="0000FF"/>
                </a:solidFill>
                <a:latin typeface="Times New Roman" pitchFamily="18" charset="0"/>
                <a:ea typeface="Times New Roman" pitchFamily="18" charset="0"/>
              </a:rPr>
              <a:t>көйле</a:t>
            </a:r>
            <a:r>
              <a:rPr lang="kk-KZ" altLang="ru-RU" sz="3600">
                <a:solidFill>
                  <a:srgbClr val="C00000"/>
                </a:solidFill>
                <a:latin typeface="Times New Roman" pitchFamily="18" charset="0"/>
                <a:ea typeface="Times New Roman" pitchFamily="18" charset="0"/>
              </a:rPr>
              <a:t>к</a:t>
            </a:r>
            <a:r>
              <a:rPr lang="kk-KZ" altLang="ru-RU" sz="3600">
                <a:solidFill>
                  <a:srgbClr val="0000FF"/>
                </a:solidFill>
                <a:latin typeface="Times New Roman" pitchFamily="18" charset="0"/>
                <a:ea typeface="Times New Roman" pitchFamily="18" charset="0"/>
              </a:rPr>
              <a:t> – көйле</a:t>
            </a:r>
            <a:r>
              <a:rPr lang="kk-KZ" altLang="ru-RU" sz="3600">
                <a:solidFill>
                  <a:srgbClr val="C00000"/>
                </a:solidFill>
                <a:latin typeface="Times New Roman" pitchFamily="18" charset="0"/>
                <a:ea typeface="Times New Roman" pitchFamily="18" charset="0"/>
              </a:rPr>
              <a:t>г</a:t>
            </a:r>
            <a:r>
              <a:rPr lang="kk-KZ" altLang="ru-RU" sz="3600">
                <a:solidFill>
                  <a:srgbClr val="0000FF"/>
                </a:solidFill>
                <a:latin typeface="Times New Roman" pitchFamily="18" charset="0"/>
                <a:ea typeface="Times New Roman" pitchFamily="18" charset="0"/>
              </a:rPr>
              <a:t>і, тара</a:t>
            </a:r>
            <a:r>
              <a:rPr lang="kk-KZ" altLang="ru-RU" sz="3600">
                <a:solidFill>
                  <a:srgbClr val="C00000"/>
                </a:solidFill>
                <a:latin typeface="Times New Roman" pitchFamily="18" charset="0"/>
                <a:ea typeface="Times New Roman" pitchFamily="18" charset="0"/>
              </a:rPr>
              <a:t>қ</a:t>
            </a:r>
            <a:r>
              <a:rPr lang="kk-KZ" altLang="ru-RU" sz="3600">
                <a:solidFill>
                  <a:srgbClr val="0000FF"/>
                </a:solidFill>
                <a:latin typeface="Times New Roman" pitchFamily="18" charset="0"/>
                <a:ea typeface="Times New Roman" pitchFamily="18" charset="0"/>
              </a:rPr>
              <a:t>-тара</a:t>
            </a:r>
            <a:r>
              <a:rPr lang="kk-KZ" altLang="ru-RU" sz="3600">
                <a:solidFill>
                  <a:srgbClr val="C00000"/>
                </a:solidFill>
                <a:latin typeface="Times New Roman" pitchFamily="18" charset="0"/>
                <a:ea typeface="Times New Roman" pitchFamily="18" charset="0"/>
              </a:rPr>
              <a:t>ғ</a:t>
            </a:r>
            <a:r>
              <a:rPr lang="kk-KZ" altLang="ru-RU" sz="3600">
                <a:solidFill>
                  <a:srgbClr val="0000FF"/>
                </a:solidFill>
                <a:latin typeface="Times New Roman" pitchFamily="18" charset="0"/>
                <a:ea typeface="Times New Roman" pitchFamily="18" charset="0"/>
              </a:rPr>
              <a:t>ы, до</a:t>
            </a:r>
            <a:r>
              <a:rPr lang="kk-KZ" altLang="ru-RU" sz="3600">
                <a:solidFill>
                  <a:srgbClr val="C00000"/>
                </a:solidFill>
                <a:latin typeface="Times New Roman" pitchFamily="18" charset="0"/>
                <a:ea typeface="Times New Roman" pitchFamily="18" charset="0"/>
              </a:rPr>
              <a:t>п</a:t>
            </a:r>
            <a:r>
              <a:rPr lang="kk-KZ" altLang="ru-RU" sz="3600">
                <a:solidFill>
                  <a:srgbClr val="0000FF"/>
                </a:solidFill>
                <a:latin typeface="Times New Roman" pitchFamily="18" charset="0"/>
                <a:ea typeface="Times New Roman" pitchFamily="18" charset="0"/>
              </a:rPr>
              <a:t>-до</a:t>
            </a:r>
            <a:r>
              <a:rPr lang="kk-KZ" altLang="ru-RU" sz="3600">
                <a:solidFill>
                  <a:srgbClr val="C00000"/>
                </a:solidFill>
                <a:latin typeface="Times New Roman" pitchFamily="18" charset="0"/>
                <a:ea typeface="Times New Roman" pitchFamily="18" charset="0"/>
              </a:rPr>
              <a:t>б</a:t>
            </a:r>
            <a:r>
              <a:rPr lang="kk-KZ" altLang="ru-RU" sz="3600">
                <a:solidFill>
                  <a:srgbClr val="0000FF"/>
                </a:solidFill>
                <a:latin typeface="Times New Roman" pitchFamily="18" charset="0"/>
                <a:ea typeface="Times New Roman" pitchFamily="18" charset="0"/>
              </a:rPr>
              <a:t>ы</a:t>
            </a:r>
            <a:r>
              <a:rPr lang="kk-KZ" altLang="ru-RU" sz="3200">
                <a:solidFill>
                  <a:srgbClr val="0000FF"/>
                </a:solidFill>
              </a:rPr>
              <a:t>. </a:t>
            </a:r>
            <a:endParaRPr lang="ru-RU" altLang="ru-RU" sz="3200"/>
          </a:p>
        </p:txBody>
      </p:sp>
      <p:pic>
        <p:nvPicPr>
          <p:cNvPr id="4099"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4100"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410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solidFill>
                  <a:srgbClr val="FF0000"/>
                </a:solidFill>
              </a:rPr>
              <a:t>         </a:t>
            </a:r>
            <a:r>
              <a:rPr lang="kk-KZ" altLang="ru-RU" sz="3200" b="1">
                <a:solidFill>
                  <a:srgbClr val="FF0000"/>
                </a:solidFill>
                <a:latin typeface="Times New Roman" pitchFamily="18" charset="0"/>
                <a:ea typeface="Times New Roman" pitchFamily="18" charset="0"/>
              </a:rPr>
              <a:t>Қате жазылған сөздермен жұмыс:</a:t>
            </a:r>
            <a:br>
              <a:rPr lang="kk-KZ" altLang="ru-RU" sz="3200" b="1">
                <a:solidFill>
                  <a:srgbClr val="FF0000"/>
                </a:solidFill>
                <a:latin typeface="Times New Roman" pitchFamily="18" charset="0"/>
                <a:ea typeface="Times New Roman" pitchFamily="18" charset="0"/>
              </a:rPr>
            </a:br>
            <a:br>
              <a:rPr lang="kk-KZ" altLang="ru-RU" sz="3200" b="1">
                <a:solidFill>
                  <a:srgbClr val="FF0000"/>
                </a:solidFill>
                <a:latin typeface="Times New Roman" pitchFamily="18" charset="0"/>
                <a:ea typeface="Times New Roman" pitchFamily="18" charset="0"/>
              </a:rPr>
            </a:br>
            <a:r>
              <a:rPr lang="kk-KZ" altLang="ru-RU" sz="3200">
                <a:solidFill>
                  <a:srgbClr val="FF0000"/>
                </a:solidFill>
                <a:latin typeface="Times New Roman" pitchFamily="18" charset="0"/>
                <a:ea typeface="Times New Roman" pitchFamily="18" charset="0"/>
              </a:rPr>
              <a:t> </a:t>
            </a:r>
            <a:r>
              <a:rPr lang="kk-KZ" altLang="ru-RU" sz="3200">
                <a:solidFill>
                  <a:srgbClr val="0000FF"/>
                </a:solidFill>
                <a:latin typeface="Times New Roman" pitchFamily="18" charset="0"/>
                <a:ea typeface="Times New Roman" pitchFamily="18" charset="0"/>
              </a:rPr>
              <a:t>бұтақтар</a:t>
            </a:r>
            <a:r>
              <a:rPr lang="kk-KZ" altLang="ru-RU" sz="3200">
                <a:solidFill>
                  <a:srgbClr val="FF0000"/>
                </a:solidFill>
                <a:latin typeface="Times New Roman" pitchFamily="18" charset="0"/>
                <a:ea typeface="Times New Roman" pitchFamily="18" charset="0"/>
              </a:rPr>
              <a:t>інен</a:t>
            </a:r>
            <a:r>
              <a:rPr lang="kk-KZ" altLang="ru-RU" sz="3200">
                <a:solidFill>
                  <a:srgbClr val="0000FF"/>
                </a:solidFill>
                <a:latin typeface="Times New Roman" pitchFamily="18" charset="0"/>
                <a:ea typeface="Times New Roman" pitchFamily="18" charset="0"/>
              </a:rPr>
              <a:t>- бұтақтар+</a:t>
            </a:r>
            <a:r>
              <a:rPr lang="kk-KZ" altLang="ru-RU" sz="3200">
                <a:solidFill>
                  <a:srgbClr val="FF0000"/>
                </a:solidFill>
                <a:latin typeface="Times New Roman" pitchFamily="18" charset="0"/>
                <a:ea typeface="Times New Roman" pitchFamily="18" charset="0"/>
              </a:rPr>
              <a:t>ынан</a:t>
            </a:r>
            <a:r>
              <a:rPr lang="kk-KZ" altLang="ru-RU" sz="3200">
                <a:solidFill>
                  <a:srgbClr val="0000FF"/>
                </a:solidFill>
                <a:latin typeface="Times New Roman" pitchFamily="18" charset="0"/>
                <a:ea typeface="Times New Roman" pitchFamily="18" charset="0"/>
              </a:rPr>
              <a:t>  </a:t>
            </a:r>
            <a:br>
              <a:rPr lang="kk-KZ" altLang="ru-RU" sz="3200">
                <a:solidFill>
                  <a:srgbClr val="0000FF"/>
                </a:solidFill>
                <a:latin typeface="Times New Roman" pitchFamily="18" charset="0"/>
                <a:ea typeface="Times New Roman" pitchFamily="18" charset="0"/>
              </a:rPr>
            </a:br>
            <a:r>
              <a:rPr lang="kk-KZ" altLang="ru-RU" sz="3200">
                <a:solidFill>
                  <a:srgbClr val="0000FF"/>
                </a:solidFill>
                <a:latin typeface="Times New Roman" pitchFamily="18" charset="0"/>
                <a:ea typeface="Times New Roman" pitchFamily="18" charset="0"/>
              </a:rPr>
              <a:t>Сөздің соңғы буыны жуан болса, оған жалғанатын қосымша да жуан болады. </a:t>
            </a:r>
            <a:br>
              <a:rPr lang="kk-KZ" altLang="ru-RU" sz="3200">
                <a:solidFill>
                  <a:srgbClr val="0000FF"/>
                </a:solidFill>
                <a:latin typeface="Times New Roman" pitchFamily="18" charset="0"/>
                <a:ea typeface="Times New Roman" pitchFamily="18" charset="0"/>
              </a:rPr>
            </a:br>
            <a:r>
              <a:rPr lang="kk-KZ" altLang="ru-RU" sz="3200">
                <a:solidFill>
                  <a:srgbClr val="0000FF"/>
                </a:solidFill>
                <a:latin typeface="Times New Roman" pitchFamily="18" charset="0"/>
                <a:ea typeface="Times New Roman" pitchFamily="18" charset="0"/>
              </a:rPr>
              <a:t>Нәрсе</a:t>
            </a:r>
            <a:r>
              <a:rPr lang="kk-KZ" altLang="ru-RU" sz="3200">
                <a:solidFill>
                  <a:srgbClr val="FF0000"/>
                </a:solidFill>
                <a:latin typeface="Times New Roman" pitchFamily="18" charset="0"/>
                <a:ea typeface="Times New Roman" pitchFamily="18" charset="0"/>
              </a:rPr>
              <a:t>ның </a:t>
            </a:r>
            <a:r>
              <a:rPr lang="kk-KZ" altLang="ru-RU" sz="3200">
                <a:solidFill>
                  <a:srgbClr val="0000FF"/>
                </a:solidFill>
                <a:latin typeface="Times New Roman" pitchFamily="18" charset="0"/>
                <a:ea typeface="Times New Roman" pitchFamily="18" charset="0"/>
              </a:rPr>
              <a:t>– нәрсе</a:t>
            </a:r>
            <a:r>
              <a:rPr lang="kk-KZ" altLang="ru-RU" sz="3200">
                <a:solidFill>
                  <a:srgbClr val="FF0000"/>
                </a:solidFill>
                <a:latin typeface="Times New Roman" pitchFamily="18" charset="0"/>
                <a:ea typeface="Times New Roman" pitchFamily="18" charset="0"/>
              </a:rPr>
              <a:t>нің </a:t>
            </a:r>
            <a:br>
              <a:rPr lang="kk-KZ" altLang="ru-RU" sz="3200">
                <a:solidFill>
                  <a:srgbClr val="0000FF"/>
                </a:solidFill>
                <a:latin typeface="Times New Roman" pitchFamily="18" charset="0"/>
                <a:ea typeface="Times New Roman" pitchFamily="18" charset="0"/>
              </a:rPr>
            </a:br>
            <a:r>
              <a:rPr lang="kk-KZ" altLang="ru-RU" sz="3200">
                <a:solidFill>
                  <a:srgbClr val="0000FF"/>
                </a:solidFill>
                <a:latin typeface="Times New Roman" pitchFamily="18" charset="0"/>
                <a:ea typeface="Times New Roman" pitchFamily="18" charset="0"/>
              </a:rPr>
              <a:t> Сөздің соңғы буыны жіңішке болса, оған жалғанатын қосымша да жіңішке болады. </a:t>
            </a:r>
            <a:endParaRPr lang="ru-RU" altLang="ru-RU" sz="3200">
              <a:solidFill>
                <a:srgbClr val="0000FF"/>
              </a:solidFill>
              <a:latin typeface="Times New Roman" pitchFamily="18" charset="0"/>
              <a:ea typeface="Times New Roman" pitchFamily="18" charset="0"/>
            </a:endParaRPr>
          </a:p>
        </p:txBody>
      </p:sp>
      <p:pic>
        <p:nvPicPr>
          <p:cNvPr id="5123"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5124"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5125"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b="1">
                <a:solidFill>
                  <a:srgbClr val="FF0000"/>
                </a:solidFill>
                <a:latin typeface="Times New Roman" pitchFamily="18" charset="0"/>
                <a:ea typeface="Times New Roman" pitchFamily="18" charset="0"/>
              </a:rPr>
              <a:t>         Қате жазылған сөздермен жұмыс:</a:t>
            </a:r>
            <a:br>
              <a:rPr lang="kk-KZ" altLang="ru-RU" sz="3200" b="1">
                <a:solidFill>
                  <a:srgbClr val="FF0000"/>
                </a:solidFill>
                <a:latin typeface="Times New Roman" pitchFamily="18" charset="0"/>
                <a:ea typeface="Times New Roman" pitchFamily="18" charset="0"/>
              </a:rPr>
            </a:br>
            <a:br>
              <a:rPr lang="kk-KZ" altLang="ru-RU" sz="3200" b="1">
                <a:solidFill>
                  <a:srgbClr val="FF0000"/>
                </a:solidFill>
                <a:latin typeface="Times New Roman" pitchFamily="18" charset="0"/>
                <a:ea typeface="Times New Roman" pitchFamily="18" charset="0"/>
              </a:rPr>
            </a:br>
            <a:r>
              <a:rPr lang="kk-KZ" altLang="ru-RU" sz="3200">
                <a:solidFill>
                  <a:srgbClr val="0000FF"/>
                </a:solidFill>
                <a:latin typeface="Times New Roman" pitchFamily="18" charset="0"/>
                <a:ea typeface="Times New Roman" pitchFamily="18" charset="0"/>
              </a:rPr>
              <a:t>бүрш</a:t>
            </a:r>
            <a:r>
              <a:rPr lang="kk-KZ" altLang="ru-RU" sz="3200">
                <a:solidFill>
                  <a:srgbClr val="C00000"/>
                </a:solidFill>
                <a:latin typeface="Times New Roman" pitchFamily="18" charset="0"/>
                <a:ea typeface="Times New Roman" pitchFamily="18" charset="0"/>
              </a:rPr>
              <a:t>ү</a:t>
            </a:r>
            <a:r>
              <a:rPr lang="kk-KZ" altLang="ru-RU" sz="3200">
                <a:solidFill>
                  <a:srgbClr val="0000FF"/>
                </a:solidFill>
                <a:latin typeface="Times New Roman" pitchFamily="18" charset="0"/>
                <a:ea typeface="Times New Roman" pitchFamily="18" charset="0"/>
              </a:rPr>
              <a:t>ктерінен - бүрш</a:t>
            </a:r>
            <a:r>
              <a:rPr lang="kk-KZ" altLang="ru-RU" sz="3200">
                <a:solidFill>
                  <a:srgbClr val="C00000"/>
                </a:solidFill>
                <a:latin typeface="Times New Roman" pitchFamily="18" charset="0"/>
                <a:ea typeface="Times New Roman" pitchFamily="18" charset="0"/>
              </a:rPr>
              <a:t>і</a:t>
            </a:r>
            <a:r>
              <a:rPr lang="kk-KZ" altLang="ru-RU" sz="3200">
                <a:solidFill>
                  <a:srgbClr val="0000FF"/>
                </a:solidFill>
                <a:latin typeface="Times New Roman" pitchFamily="18" charset="0"/>
                <a:ea typeface="Times New Roman" pitchFamily="18" charset="0"/>
              </a:rPr>
              <a:t>ктерінен </a:t>
            </a:r>
            <a:br>
              <a:rPr lang="kk-KZ" altLang="ru-RU" sz="3200">
                <a:solidFill>
                  <a:srgbClr val="0000FF"/>
                </a:solidFill>
                <a:latin typeface="Times New Roman" pitchFamily="18" charset="0"/>
                <a:ea typeface="Times New Roman" pitchFamily="18" charset="0"/>
              </a:rPr>
            </a:br>
            <a:r>
              <a:rPr lang="kk-KZ" altLang="ru-RU" sz="3200">
                <a:solidFill>
                  <a:srgbClr val="0000FF"/>
                </a:solidFill>
                <a:latin typeface="Times New Roman" pitchFamily="18" charset="0"/>
                <a:ea typeface="Times New Roman" pitchFamily="18" charset="0"/>
              </a:rPr>
              <a:t>сөзде ү дыбысының әсерінен і дыбысы ү болып естіледі, бірақ і болып жазылады</a:t>
            </a:r>
            <a:r>
              <a:rPr lang="kk-KZ" altLang="ru-RU" sz="3200">
                <a:solidFill>
                  <a:srgbClr val="0000FF"/>
                </a:solidFill>
              </a:rPr>
              <a:t>. </a:t>
            </a:r>
            <a:br>
              <a:rPr lang="kk-KZ" altLang="ru-RU" sz="3200">
                <a:solidFill>
                  <a:srgbClr val="0000FF"/>
                </a:solidFill>
              </a:rPr>
            </a:br>
            <a:endParaRPr lang="ru-RU" altLang="ru-RU" sz="3200">
              <a:solidFill>
                <a:srgbClr val="0000FF"/>
              </a:solidFill>
            </a:endParaRPr>
          </a:p>
        </p:txBody>
      </p:sp>
      <p:pic>
        <p:nvPicPr>
          <p:cNvPr id="6147"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6148"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6149"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Заголовок 5" title=""/>
          <p:cNvSpPr>
            <a:spLocks noGrp="1"/>
          </p:cNvSpPr>
          <p:nvPr>
            <p:ph type="title"/>
          </p:nvPr>
        </p:nvSpPr>
        <p:spPr>
          <a:xfrm>
            <a:off x="395288" y="709613"/>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eaLnBrk="1" hangingPunct="1"/>
            <a:r>
              <a:rPr lang="kk-KZ" altLang="ru-RU" sz="3200">
                <a:solidFill>
                  <a:srgbClr val="FF0000"/>
                </a:solidFill>
              </a:rPr>
              <a:t>          </a:t>
            </a:r>
            <a:r>
              <a:rPr lang="kk-KZ" altLang="ru-RU" sz="3200" b="1">
                <a:solidFill>
                  <a:srgbClr val="FF0000"/>
                </a:solidFill>
                <a:latin typeface="Times New Roman" pitchFamily="18" charset="0"/>
                <a:ea typeface="Times New Roman" pitchFamily="18" charset="0"/>
              </a:rPr>
              <a:t>Грамматикалық тапсырманы тексеру: </a:t>
            </a:r>
            <a:br>
              <a:rPr lang="kk-KZ" altLang="ru-RU" sz="3200" b="1">
                <a:latin typeface="Times New Roman" pitchFamily="18" charset="0"/>
                <a:ea typeface="Times New Roman" pitchFamily="18" charset="0"/>
              </a:rPr>
            </a:br>
            <a:br>
              <a:rPr lang="ru-RU" altLang="ru-RU" sz="3200" b="1">
                <a:latin typeface="Times New Roman" pitchFamily="18" charset="0"/>
                <a:ea typeface="Times New Roman" pitchFamily="18" charset="0"/>
              </a:rPr>
            </a:br>
            <a:r>
              <a:rPr lang="kk-KZ" altLang="ru-RU" sz="3200">
                <a:latin typeface="Times New Roman" pitchFamily="18" charset="0"/>
                <a:ea typeface="Times New Roman" pitchFamily="18" charset="0"/>
              </a:rPr>
              <a:t>1. Мәтіннің түрі: </a:t>
            </a:r>
            <a:r>
              <a:rPr lang="kk-KZ" altLang="ru-RU" sz="3200" b="1">
                <a:latin typeface="Times New Roman" pitchFamily="18" charset="0"/>
                <a:ea typeface="Times New Roman" pitchFamily="18" charset="0"/>
              </a:rPr>
              <a:t>сипаттау</a:t>
            </a: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2. Мәтіндегі  лепті сөйлем: </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a:t>
            </a:r>
            <a:r>
              <a:rPr lang="kk-KZ" altLang="ru-RU" sz="3200">
                <a:solidFill>
                  <a:srgbClr val="FF0000"/>
                </a:solidFill>
                <a:latin typeface="Times New Roman" pitchFamily="18" charset="0"/>
                <a:ea typeface="Times New Roman" pitchFamily="18" charset="0"/>
              </a:rPr>
              <a:t>Жаз кезінде қайың тоғайын аралау қандай ғанибет десеңші! </a:t>
            </a:r>
            <a:endParaRPr lang="ru-RU" altLang="ru-RU" sz="3200">
              <a:solidFill>
                <a:srgbClr val="FF0000"/>
              </a:solidFill>
              <a:latin typeface="Times New Roman" pitchFamily="18" charset="0"/>
              <a:ea typeface="Times New Roman" pitchFamily="18" charset="0"/>
            </a:endParaRPr>
          </a:p>
        </p:txBody>
      </p:sp>
      <p:pic>
        <p:nvPicPr>
          <p:cNvPr id="7171"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7172"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717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solidFill>
                  <a:srgbClr val="FF0000"/>
                </a:solidFill>
              </a:rPr>
              <a:t>          </a:t>
            </a:r>
            <a:r>
              <a:rPr lang="kk-KZ" altLang="ru-RU" sz="3200" b="1">
                <a:solidFill>
                  <a:srgbClr val="FF0000"/>
                </a:solidFill>
                <a:latin typeface="Times New Roman" pitchFamily="18" charset="0"/>
                <a:ea typeface="Times New Roman" pitchFamily="18" charset="0"/>
              </a:rPr>
              <a:t>Қатемен жұмыс: </a:t>
            </a:r>
            <a:br>
              <a:rPr lang="kk-KZ" altLang="ru-RU" sz="3200" b="1">
                <a:latin typeface="Times New Roman" pitchFamily="18" charset="0"/>
                <a:ea typeface="Times New Roman" pitchFamily="18" charset="0"/>
              </a:rPr>
            </a:b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1. Мәтіннің түрі: </a:t>
            </a:r>
            <a:r>
              <a:rPr lang="kk-KZ" altLang="ru-RU" sz="3200" b="1">
                <a:latin typeface="Times New Roman" pitchFamily="18" charset="0"/>
                <a:ea typeface="Times New Roman" pitchFamily="18" charset="0"/>
              </a:rPr>
              <a:t>сипаттау</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Себебі сипаттау мәтінінде адамның, жануар-лардың, табиғаттың, оқиғаның көріністері сипатталады. Қандай? Қай? деген сұраққа жауап береді. </a:t>
            </a:r>
            <a:br>
              <a:rPr lang="ru-RU" altLang="ru-RU" sz="3200">
                <a:latin typeface="Times New Roman" pitchFamily="18" charset="0"/>
                <a:ea typeface="Times New Roman" pitchFamily="18" charset="0"/>
              </a:rPr>
            </a:br>
            <a:endParaRPr lang="ru-RU" altLang="ru-RU" sz="3200">
              <a:solidFill>
                <a:srgbClr val="FF0000"/>
              </a:solidFill>
              <a:latin typeface="Times New Roman" pitchFamily="18" charset="0"/>
              <a:ea typeface="Times New Roman" pitchFamily="18" charset="0"/>
            </a:endParaRPr>
          </a:p>
        </p:txBody>
      </p:sp>
      <p:pic>
        <p:nvPicPr>
          <p:cNvPr id="8195"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8196"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819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9218"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solidFill>
                  <a:srgbClr val="FF0000"/>
                </a:solidFill>
              </a:rPr>
              <a:t>       </a:t>
            </a:r>
            <a:r>
              <a:rPr lang="kk-KZ" altLang="ru-RU" sz="3200" b="1">
                <a:solidFill>
                  <a:srgbClr val="FF0000"/>
                </a:solidFill>
              </a:rPr>
              <a:t>   </a:t>
            </a:r>
            <a:r>
              <a:rPr lang="kk-KZ" altLang="ru-RU" sz="3200" b="1">
                <a:solidFill>
                  <a:srgbClr val="FF0000"/>
                </a:solidFill>
                <a:latin typeface="Times New Roman" pitchFamily="18" charset="0"/>
                <a:ea typeface="Times New Roman" pitchFamily="18" charset="0"/>
              </a:rPr>
              <a:t>Қатемен жұмыс: </a:t>
            </a:r>
            <a:br>
              <a:rPr lang="kk-KZ" altLang="ru-RU" sz="3200">
                <a:solidFill>
                  <a:srgbClr val="FF0000"/>
                </a:solidFill>
                <a:latin typeface="Times New Roman" pitchFamily="18" charset="0"/>
                <a:ea typeface="Times New Roman" pitchFamily="18" charset="0"/>
              </a:rPr>
            </a:b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2. </a:t>
            </a:r>
            <a:r>
              <a:rPr lang="kk-KZ" altLang="ru-RU" sz="3200">
                <a:solidFill>
                  <a:srgbClr val="FF0000"/>
                </a:solidFill>
                <a:latin typeface="Times New Roman" pitchFamily="18" charset="0"/>
                <a:ea typeface="Times New Roman" pitchFamily="18" charset="0"/>
              </a:rPr>
              <a:t>Жаз кезінде қайың тоғайын аралау қандай ғанибет десеңші! </a:t>
            </a:r>
            <a:br>
              <a:rPr lang="kk-KZ" altLang="ru-RU" sz="3200">
                <a:solidFill>
                  <a:srgbClr val="FF0000"/>
                </a:solidFill>
                <a:latin typeface="Times New Roman" pitchFamily="18" charset="0"/>
                <a:ea typeface="Times New Roman" pitchFamily="18" charset="0"/>
              </a:rPr>
            </a:br>
            <a:r>
              <a:rPr lang="kk-KZ" altLang="ru-RU" sz="3200">
                <a:solidFill>
                  <a:srgbClr val="FF0000"/>
                </a:solidFill>
                <a:latin typeface="Times New Roman" pitchFamily="18" charset="0"/>
                <a:ea typeface="Times New Roman" pitchFamily="18" charset="0"/>
              </a:rPr>
              <a:t> </a:t>
            </a:r>
            <a:r>
              <a:rPr lang="kk-KZ" altLang="ru-RU" sz="3200">
                <a:latin typeface="Times New Roman" pitchFamily="18" charset="0"/>
                <a:ea typeface="Times New Roman" pitchFamily="18" charset="0"/>
              </a:rPr>
              <a:t>Бұл – лепті  сөйлем: Себебі, көңіл-күйді білдіреді. </a:t>
            </a:r>
            <a:endParaRPr lang="ru-RU" altLang="ru-RU" sz="3200">
              <a:latin typeface="Times New Roman" pitchFamily="18" charset="0"/>
              <a:ea typeface="Times New Roman" pitchFamily="18" charset="0"/>
            </a:endParaRPr>
          </a:p>
        </p:txBody>
      </p:sp>
      <p:pic>
        <p:nvPicPr>
          <p:cNvPr id="9219"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9220"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922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42" name="Заголовок 5" title=""/>
          <p:cNvSpPr>
            <a:spLocks noGrp="1"/>
          </p:cNvSpPr>
          <p:nvPr>
            <p:ph type="title"/>
          </p:nvPr>
        </p:nvSpPr>
        <p:spPr>
          <a:xfrm>
            <a:off x="457200" y="981075"/>
            <a:ext cx="86868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t>             </a:t>
            </a:r>
            <a:r>
              <a:rPr lang="kk-KZ" altLang="ru-RU" sz="3200">
                <a:latin typeface="Times New Roman" pitchFamily="18" charset="0"/>
                <a:ea typeface="Times New Roman" pitchFamily="18" charset="0"/>
              </a:rPr>
              <a:t>- тапсырманы дұрыс орындадым,          </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қате жоқ</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 тапсырманы орындауда  </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қателерім болды</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 тапсырманы орындау маған </a:t>
            </a:r>
            <a:br>
              <a:rPr lang="kk-KZ"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қиын болды.</a:t>
            </a:r>
            <a:br>
              <a:rPr lang="ru-RU" altLang="ru-RU" sz="3200">
                <a:latin typeface="Times New Roman" pitchFamily="18" charset="0"/>
                <a:ea typeface="Times New Roman" pitchFamily="18" charset="0"/>
              </a:rPr>
            </a:br>
            <a:endParaRPr lang="ru-RU" altLang="ru-RU" sz="3200">
              <a:solidFill>
                <a:srgbClr val="FF0000"/>
              </a:solidFill>
              <a:latin typeface="Times New Roman" pitchFamily="18" charset="0"/>
              <a:ea typeface="Times New Roman" pitchFamily="18" charset="0"/>
            </a:endParaRPr>
          </a:p>
        </p:txBody>
      </p:sp>
      <p:pic>
        <p:nvPicPr>
          <p:cNvPr id="10243"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10244"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pic>
        <p:nvPicPr>
          <p:cNvPr id="10245" name="Рисунок 6" descr="Image result for &amp;scy;&amp;mcy;&amp;acy;&amp;jcy;&amp;lcy;&amp;icy;&amp;kcy; &amp;ncy;&amp;iecy;&amp;jcy;&amp;tcy;&amp;rcy;&amp;acy;&amp;lcy;&amp;softcy;&amp;ncy;&amp;ycy;&amp;jcy;" title=""/>
          <p:cNvPicPr>
            <a:picLocks noChangeAspect="1"/>
          </p:cNvPicPr>
          <p:nvPr/>
        </p:nvPicPr>
        <p:blipFill>
          <a:blip r:embed="rId3"/>
          <a:srcRect r="66519" b="-2455"/>
          <a:stretch>
            <a:fillRect/>
          </a:stretch>
        </p:blipFill>
        <p:spPr>
          <a:xfrm>
            <a:off x="539750" y="1628775"/>
            <a:ext cx="1152525" cy="1223963"/>
          </a:xfrm>
          <a:prstGeom prst="rect">
            <a:avLst/>
          </a:prstGeom>
          <a:noFill/>
          <a:ln>
            <a:noFill/>
            <a:miter lim="800000"/>
          </a:ln>
        </p:spPr>
      </p:pic>
      <p:pic>
        <p:nvPicPr>
          <p:cNvPr id="10246" name="Рисунок 7" descr="Image result for &amp;scy;&amp;mcy;&amp;acy;&amp;jcy;&amp;lcy;&amp;icy;&amp;kcy; &amp;ncy;&amp;iecy;&amp;jcy;&amp;tcy;&amp;rcy;&amp;acy;&amp;lcy;&amp;softcy;&amp;ncy;&amp;ycy;&amp;jcy;" title=""/>
          <p:cNvPicPr>
            <a:picLocks noChangeAspect="1"/>
          </p:cNvPicPr>
          <p:nvPr/>
        </p:nvPicPr>
        <p:blipFill>
          <a:blip r:embed="rId4"/>
          <a:srcRect l="33875" r="33884"/>
          <a:stretch>
            <a:fillRect/>
          </a:stretch>
        </p:blipFill>
        <p:spPr>
          <a:xfrm>
            <a:off x="539750" y="2852738"/>
            <a:ext cx="1079500" cy="1152525"/>
          </a:xfrm>
          <a:prstGeom prst="rect">
            <a:avLst/>
          </a:prstGeom>
          <a:noFill/>
          <a:ln>
            <a:noFill/>
            <a:miter lim="800000"/>
          </a:ln>
        </p:spPr>
      </p:pic>
      <p:pic>
        <p:nvPicPr>
          <p:cNvPr id="10247" name="Рисунок 8" descr="Image result for &amp;scy;&amp;mcy;&amp;acy;&amp;jcy;&amp;lcy;&amp;icy;&amp;kcy; &amp;ncy;&amp;iecy;&amp;jcy;&amp;tcy;&amp;rcy;&amp;acy;&amp;lcy;&amp;softcy;&amp;ncy;&amp;ycy;&amp;jcy;" title=""/>
          <p:cNvPicPr>
            <a:picLocks noChangeAspect="1"/>
          </p:cNvPicPr>
          <p:nvPr/>
        </p:nvPicPr>
        <p:blipFill>
          <a:blip r:embed="rId5"/>
          <a:srcRect l="67753"/>
          <a:stretch>
            <a:fillRect/>
          </a:stretch>
        </p:blipFill>
        <p:spPr>
          <a:xfrm>
            <a:off x="611188" y="3933825"/>
            <a:ext cx="1081087" cy="1150938"/>
          </a:xfrm>
          <a:prstGeom prst="rect">
            <a:avLst/>
          </a:prstGeom>
          <a:noFill/>
          <a:ln>
            <a:noFill/>
            <a:miter lim="800000"/>
          </a:ln>
        </p:spPr>
      </p:pic>
      <p:sp>
        <p:nvSpPr>
          <p:cNvPr id="10248"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family</Company>
  <PresentationFormat>On-screen Show (4:3)</PresentationFormat>
  <Paragraphs>15</Paragraphs>
  <Slides>9</Slides>
  <Notes>0</Notes>
  <TotalTime>2614</TotalTime>
  <HiddenSlides>0</HiddenSlides>
  <MMClips>0</MMClips>
  <ScaleCrop>0</ScaleCrop>
  <HeadingPairs>
    <vt:vector baseType="variant" size="6">
      <vt:variant>
        <vt:lpstr>Fonts used</vt:lpstr>
      </vt:variant>
      <vt:variant>
        <vt:i4>3</vt:i4>
      </vt:variant>
      <vt:variant>
        <vt:lpstr>Theme</vt:lpstr>
      </vt:variant>
      <vt:variant>
        <vt:i4>1</vt:i4>
      </vt:variant>
      <vt:variant>
        <vt:lpstr>Slide Titles</vt:lpstr>
      </vt:variant>
      <vt:variant>
        <vt:i4>9</vt:i4>
      </vt:variant>
    </vt:vector>
  </HeadingPairs>
  <TitlesOfParts>
    <vt:vector baseType="lpstr" size="13">
      <vt:lpstr>Arial</vt:lpstr>
      <vt:lpstr>Calibri</vt:lpstr>
      <vt:lpstr>Times New Roman</vt:lpstr>
      <vt:lpstr>Тема Office</vt:lpstr>
      <vt:lpstr>PowerPoint Presentation</vt:lpstr>
      <vt:lpstr>PowerPoint Presentation</vt:lpstr>
      <vt:lpstr>         Қате жазылған сөздермен жұмыс: тәулікіне – тәулік+іне = тәулігіне Сөз соңындағы к,қ, п дыстарынан кейін ы,і қосымшалары жалғанса, к г-ге, қ ғ-ға, п б-ға айналады. Мысалы: көйлек – көйлегі, тарақ-тарағы, доп-добы. </vt:lpstr>
      <vt:lpstr>         Қате жазылған сөздермен жұмыс: бұтақтарінен- бұтақтар+ынан  Сөздің соңғы буыны жуан болса, оған жалғанатын қосымша да жуан болады. Нәрсеның – нәрсенің  Сөздің соңғы буыны жіңішке болса, оған жалғанатын қосымша да жіңішке болады. </vt:lpstr>
      <vt:lpstr>         Қате жазылған сөздермен жұмыс:бүршүктерінен - бүршіктерінен сөзде ү дыбысының әсерінен і дыбысы ү болып естіледі, бірақ і болып жазылады. </vt:lpstr>
      <vt:lpstr>          Грамматикалық тапсырманы тексеру: 1. Мәтіннің түрі: сипаттау2. Мәтіндегі  лепті сөйлем:  Жаз кезінде қайың тоғайын аралау қандай ғанибет десеңші! </vt:lpstr>
      <vt:lpstr>          Қатемен жұмыс: 1. Мәтіннің түрі: сипаттауСебебі сипаттау мәтінінде адамның, жануар-лардың, табиғаттың, оқиғаның көріністері сипатталады. Қандай? Қай? деген сұраққа жауап береді. </vt:lpstr>
      <vt:lpstr>          Қатемен жұмыс: 2. Жаз кезінде қайың тоғайын аралау қандай ғанибет десеңші!  Бұл – лепті  сөйлем: Себебі, көңіл-күйді білдіреді. </vt:lpstr>
      <vt:lpstr>             - тапсырманы дұрыс орындадым,                       қате жоқ             - тапсырманы орындауда               қателерім болды             - тапсырманы орындау маған              қиын болды.</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Nurken</dc:creator>
  <cp:lastModifiedBy>Кабинет 109</cp:lastModifiedBy>
  <cp:revision>189</cp:revision>
  <dcterms:created xsi:type="dcterms:W3CDTF">2009-07-16T07:58:15Z</dcterms:created>
  <dcterms:modified xsi:type="dcterms:W3CDTF">2024-10-15T20:32:02Z</dcterms:modified>
</cp:coreProperties>
</file>