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4.10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59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Tx/>
      <a:buFont typeface="Arial"/>
      <a:buNone/>
      <a:defRPr kumimoji="0" sz="1400" b="0" i="0" u="none" baseline="0">
        <a:solidFill>
          <a:srgbClr val="000000"/>
        </a:solidFill>
        <a:effectLst/>
        <a:latin typeface="Arial"/>
        <a:ea typeface="Arial"/>
        <a:sym typeface="Arial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Tx/>
      <a:buFont typeface="Arial"/>
      <a:buNone/>
      <a:defRPr kumimoji="0" sz="1400" b="0" i="0" u="none" baseline="0">
        <a:solidFill>
          <a:srgbClr val="000000"/>
        </a:solidFill>
        <a:effectLst/>
        <a:latin typeface="Arial"/>
        <a:ea typeface="Arial"/>
        <a:sym typeface="Arial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Tx/>
      <a:buFont typeface="Arial"/>
      <a:buNone/>
      <a:defRPr kumimoji="0" sz="1400" b="0" i="0" u="none" baseline="0">
        <a:solidFill>
          <a:srgbClr val="000000"/>
        </a:solidFill>
        <a:effectLst/>
        <a:latin typeface="Arial"/>
        <a:ea typeface="Arial"/>
        <a:sym typeface="Arial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Tx/>
      <a:buFont typeface="Arial"/>
      <a:buNone/>
      <a:defRPr kumimoji="0" sz="1400" b="0" i="0" u="none" baseline="0">
        <a:solidFill>
          <a:srgbClr val="000000"/>
        </a:solidFill>
        <a:effectLst/>
        <a:latin typeface="Arial"/>
        <a:ea typeface="Arial"/>
        <a:sym typeface="Arial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Tx/>
      <a:buFont typeface="Arial"/>
      <a:buNone/>
      <a:defRPr kumimoji="0" sz="1400" b="0" i="0" u="none" baseline="0">
        <a:solidFill>
          <a:srgbClr val="000000"/>
        </a:solidFill>
        <a:effectLst/>
        <a:latin typeface="Arial"/>
        <a:ea typeface="Arial"/>
        <a:sym typeface="Arial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F8C7B527-2BCB-41C9-8219-BA26B9920903}">
  <a:tblStyle styleId="{F8C7B527-2BCB-41C9-8219-BA26B99209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tags" Target="tags/tag1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9218" name="Google Shape;3;n" title="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19" name="Google Shape;4;n" title="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lvl1pPr marL="4572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9144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13716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8288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22860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spTree>
      <p:nvGrpSpPr>
        <p:cNvPr id="1" name="" title=""/>
        <p:cNvGrpSpPr/>
        <p:nvPr/>
      </p:nvGrpSpPr>
      <p:grpSpPr/>
      <p:sp>
        <p:nvSpPr>
          <p:cNvPr id="10242" name="Google Shape;51;p:notes" title="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prstClr val="black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43" name="Google Shape;52;p:notes" title="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91425" rIns="91425" bIns="91425" anchor="t" anchorCtr="0">
            <a:noAutofit/>
          </a:bodyPr>
          <a:lstStyle>
            <a:lvl1pPr marL="4572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9144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13716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8288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22860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endParaRPr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spTree>
      <p:nvGrpSpPr>
        <p:cNvPr id="1" name="" title=""/>
        <p:cNvGrpSpPr/>
        <p:nvPr/>
      </p:nvGrpSpPr>
      <p:grpSpPr/>
      <p:sp>
        <p:nvSpPr>
          <p:cNvPr id="11266" name="Google Shape;60;g8fc4f28997_1_0:notes" title="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prstClr val="black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67" name="Google Shape;61;g8fc4f28997_1_0:notes" title="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91425" rIns="91425" bIns="91425" anchor="t" anchorCtr="0">
            <a:noAutofit/>
          </a:bodyPr>
          <a:lstStyle>
            <a:lvl1pPr marL="4572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9144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13716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8288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22860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endParaRPr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spTree>
      <p:nvGrpSpPr>
        <p:cNvPr id="1" name="" title=""/>
        <p:cNvGrpSpPr/>
        <p:nvPr/>
      </p:nvGrpSpPr>
      <p:grpSpPr/>
      <p:sp>
        <p:nvSpPr>
          <p:cNvPr id="12290" name="Google Shape;69;g8fc4f28997_3_8:notes" title="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prstClr val="black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91" name="Google Shape;70;g8fc4f28997_3_8:notes" title="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91425" rIns="91425" bIns="91425" anchor="t" anchorCtr="0">
            <a:noAutofit/>
          </a:bodyPr>
          <a:lstStyle>
            <a:lvl1pPr marL="4572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9144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13716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8288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22860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endParaRPr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spTree>
      <p:nvGrpSpPr>
        <p:cNvPr id="1" name="" title=""/>
        <p:cNvGrpSpPr/>
        <p:nvPr/>
      </p:nvGrpSpPr>
      <p:grpSpPr/>
      <p:sp>
        <p:nvSpPr>
          <p:cNvPr id="13314" name="Google Shape;76;g8fc4f28997_1_11:notes" title="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prstClr val="black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77;g8fc4f28997_1_11:notes" title="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91425" rIns="91425" bIns="91425" anchor="t" anchorCtr="0">
            <a:noAutofit/>
          </a:bodyPr>
          <a:lstStyle>
            <a:lvl1pPr marL="4572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9144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13716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8288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22860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endParaRPr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spTree>
      <p:nvGrpSpPr>
        <p:cNvPr id="1" name="" title=""/>
        <p:cNvGrpSpPr/>
        <p:nvPr/>
      </p:nvGrpSpPr>
      <p:grpSpPr/>
      <p:sp>
        <p:nvSpPr>
          <p:cNvPr id="14338" name="Google Shape;86;g8fc4f28997_1_16:notes" title="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prstClr val="black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39" name="Google Shape;87;g8fc4f28997_1_16:notes" title="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91425" rIns="91425" bIns="91425" anchor="t" anchorCtr="0">
            <a:noAutofit/>
          </a:bodyPr>
          <a:lstStyle>
            <a:lvl1pPr marL="4572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9144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13716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8288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22860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endParaRPr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spTree>
      <p:nvGrpSpPr>
        <p:cNvPr id="1" name="" title=""/>
        <p:cNvGrpSpPr/>
        <p:nvPr/>
      </p:nvGrpSpPr>
      <p:grpSpPr/>
      <p:sp>
        <p:nvSpPr>
          <p:cNvPr id="15362" name="Google Shape;94;g8fc4f28997_5_2:notes" title="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prstClr val="black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63" name="Google Shape;95;g8fc4f28997_5_2:notes" title="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5" tIns="91425" rIns="91425" bIns="91425" anchor="t" anchorCtr="0">
            <a:noAutofit/>
          </a:bodyPr>
          <a:lstStyle>
            <a:lvl1pPr marL="4572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9144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13716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8288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22860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endParaRPr sz="11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1pPr>
            <a:lvl2pPr lvl="1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8;p1" title="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/>
            <a:fld id="{CFBA411F-E70E-45D2-A3EF-E517533CB4F4}" type="slidenum">
              <a:rPr lang="ru" altLang="en-US" sz="1000">
                <a:solidFill>
                  <a:srgbClr val="595959"/>
                </a:solidFill>
              </a:rPr>
              <a:t>‹#›</a:t>
            </a:fld>
            <a:endParaRPr lang="ru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1pPr>
            <a:lvl2pPr lvl="1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2pPr>
            <a:lvl3pPr lvl="2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3pPr>
            <a:lvl4pPr lvl="3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4pPr>
            <a:lvl5pPr lvl="4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5pPr>
            <a:lvl6pPr lvl="5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6pPr>
            <a:lvl7pPr lvl="6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7pPr>
            <a:lvl8pPr lvl="7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8pPr>
            <a:lvl9pPr lvl="8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8;p1" title="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/>
            <a:fld id="{CFBA411F-E70E-45D2-A3EF-E517533CB4F4}" type="slidenum">
              <a:rPr lang="ru" altLang="en-US" sz="1000">
                <a:solidFill>
                  <a:srgbClr val="595959"/>
                </a:solidFill>
              </a:rPr>
              <a:t>‹#›</a:t>
            </a:fld>
            <a:endParaRPr lang="ru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8;p1" title="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/>
            <a:fld id="{CFBA411F-E70E-45D2-A3EF-E517533CB4F4}" type="slidenum">
              <a:rPr lang="ru" altLang="en-US" sz="1000">
                <a:solidFill>
                  <a:srgbClr val="595959"/>
                </a:solidFill>
              </a:rPr>
              <a:t>‹#›</a:t>
            </a:fld>
            <a:endParaRPr lang="ru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8;p1" title="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/>
            <a:fld id="{CFBA411F-E70E-45D2-A3EF-E517533CB4F4}" type="slidenum">
              <a:rPr lang="ru" altLang="en-US" sz="1000">
                <a:solidFill>
                  <a:srgbClr val="595959"/>
                </a:solidFill>
              </a:rPr>
              <a:t>‹#›</a:t>
            </a:fld>
            <a:endParaRPr lang="ru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8;p1" title="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/>
            <a:fld id="{CFBA411F-E70E-45D2-A3EF-E517533CB4F4}" type="slidenum">
              <a:rPr lang="ru" altLang="en-US" sz="1000">
                <a:solidFill>
                  <a:srgbClr val="595959"/>
                </a:solidFill>
              </a:rPr>
              <a:t>‹#›</a:t>
            </a:fld>
            <a:endParaRPr lang="ru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8;p1" title="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/>
            <a:fld id="{CFBA411F-E70E-45D2-A3EF-E517533CB4F4}" type="slidenum">
              <a:rPr lang="ru" altLang="en-US" sz="1000">
                <a:solidFill>
                  <a:srgbClr val="595959"/>
                </a:solidFill>
              </a:rPr>
              <a:t>‹#›</a:t>
            </a:fld>
            <a:endParaRPr lang="ru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8;p1" title="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/>
            <a:fld id="{CFBA411F-E70E-45D2-A3EF-E517533CB4F4}" type="slidenum">
              <a:rPr lang="ru" altLang="en-US" sz="1000">
                <a:solidFill>
                  <a:srgbClr val="595959"/>
                </a:solidFill>
              </a:rPr>
              <a:t>‹#›</a:t>
            </a:fld>
            <a:endParaRPr lang="ru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8;p1" title="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/>
            <a:fld id="{CFBA411F-E70E-45D2-A3EF-E517533CB4F4}" type="slidenum">
              <a:rPr lang="ru" altLang="en-US" sz="1000">
                <a:solidFill>
                  <a:srgbClr val="595959"/>
                </a:solidFill>
              </a:rPr>
              <a:t>‹#›</a:t>
            </a:fld>
            <a:endParaRPr lang="ru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8;p1" title="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/>
            <a:fld id="{CFBA411F-E70E-45D2-A3EF-E517533CB4F4}" type="slidenum">
              <a:rPr lang="ru" altLang="en-US" sz="1000">
                <a:solidFill>
                  <a:srgbClr val="595959"/>
                </a:solidFill>
              </a:rPr>
              <a:t>‹#›</a:t>
            </a:fld>
            <a:endParaRPr lang="ru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Section title and description">
    <p:bg>
      <p:bgPr>
        <a:solidFill>
          <a:srgbClr val="FFFFFF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Google Shape;36;p9" title="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1pPr>
            <a:lvl2pPr lvl="1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2pPr>
            <a:lvl3pPr lvl="2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3pPr>
            <a:lvl4pPr lvl="3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4pPr>
            <a:lvl5pPr lvl="4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5pPr>
            <a:lvl6pPr lvl="5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6pPr>
            <a:lvl7pPr lvl="6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7pPr>
            <a:lvl8pPr lvl="7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8pPr>
            <a:lvl9pPr lvl="8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3" name="Google Shape;40;p9" title="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/>
            <a:fld id="{F1CC832D-0E98-431F-B7CE-6FE6FA3AC416}" type="slidenum">
              <a:rPr lang="ru" altLang="en-US" sz="1000">
                <a:solidFill>
                  <a:srgbClr val="595959"/>
                </a:solidFill>
              </a:rPr>
              <a:t>‹#›</a:t>
            </a:fld>
            <a:endParaRPr lang="ru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8;p1" title="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/>
            <a:fld id="{CFBA411F-E70E-45D2-A3EF-E517533CB4F4}" type="slidenum">
              <a:rPr lang="ru" altLang="en-US" sz="1000">
                <a:solidFill>
                  <a:srgbClr val="595959"/>
                </a:solidFill>
              </a:rPr>
              <a:t>‹#›</a:t>
            </a:fld>
            <a:endParaRPr lang="ru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 title=""/>
        <p:cNvGrpSpPr/>
        <p:nvPr/>
      </p:nvGrpSpPr>
      <p:grpSpPr/>
      <p:sp>
        <p:nvSpPr>
          <p:cNvPr id="1026" name="Google Shape;6;p1" title="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 marR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marR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027" name="Google Shape;7;p1" title="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marR="0" lv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8" name="Google Shape;8;p1" title=""/>
          <p:cNvSpPr txBox="1">
            <a:spLocks noGrp="1"/>
          </p:cNvSpPr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/>
            <a:fld id="{CFBA411F-E70E-45D2-A3EF-E517533CB4F4}" type="slidenum">
              <a:rPr lang="ru" altLang="en-US" sz="1000">
                <a:solidFill>
                  <a:srgbClr val="595959"/>
                </a:solidFill>
              </a:rPr>
              <a:t>‹#›</a:t>
            </a:fld>
            <a:endParaRPr lang="ru" altLang="en-US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L="0" marR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L="0" marR="0" lv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1pPr>
      <a:lvl2pPr marL="0" marR="0" lvl="1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2pPr>
      <a:lvl3pPr marL="0" marR="0" lvl="2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3pPr>
      <a:lvl4pPr marL="0" marR="0" lvl="3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4pPr>
      <a:lvl5pPr marL="0" marR="0" lvl="4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L="0" marR="0" lv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1pPr>
      <a:lvl2pPr marL="0" marR="0" lvl="1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2pPr>
      <a:lvl3pPr marL="0" marR="0" lvl="2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3pPr>
      <a:lvl4pPr marL="0" marR="0" lvl="3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4pPr>
      <a:lvl5pPr marL="0" marR="0" lvl="4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png" /><Relationship Id="rId4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imektep.kz/kz/kurmalas-soylem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Relationship Id="rId4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3074" name="Google Shape;54;p13" title=""/>
          <p:cNvSpPr txBox="1">
            <a:spLocks noGrp="1"/>
          </p:cNvSpPr>
          <p:nvPr>
            <p:ph type="ctrTitle"/>
          </p:nvPr>
        </p:nvSpPr>
        <p:spPr>
          <a:xfrm>
            <a:off x="5813425" y="98425"/>
            <a:ext cx="3130550" cy="1239838"/>
          </a:xfrm>
          <a:noFill/>
          <a:ln>
            <a:noFill/>
            <a:miter lim="800000"/>
          </a:ln>
        </p:spPr>
        <p:txBody>
          <a:bodyPr wrap="square" lIns="91425" tIns="91425" rIns="91425" bIns="91425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</a:lstStyle>
          <a:p>
            <a:pPr lvl="0" algn="ctr" eaLnBrk="1" hangingPunct="1"/>
            <a:br>
              <a:rPr sz="1600" b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</a:br>
            <a:br>
              <a:rPr sz="1600" b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</a:br>
            <a:r>
              <a:rPr lang="ru" altLang="en-US" sz="1600" b="1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Қазақ тілі 4 сынып 1-тоқсан</a:t>
            </a:r>
            <a:br>
              <a:rPr lang="ru" altLang="en-US" sz="1600" b="1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</a:br>
            <a:r>
              <a:rPr lang="ru" altLang="en-US" sz="1600" b="1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Бөлім атауы: Құндылықтар</a:t>
            </a:r>
            <a:br>
              <a:rPr lang="ru" altLang="en-US" sz="1600" b="1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</a:br>
            <a:r>
              <a:rPr lang="ru" altLang="en-US" sz="1600" b="1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63-65 бет</a:t>
            </a:r>
            <a:br>
              <a:rPr lang="ru" altLang="en-US" sz="1600" b="1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</a:br>
            <a:endParaRPr sz="1600" b="1">
              <a:solidFill>
                <a:srgbClr val="0070C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pic>
        <p:nvPicPr>
          <p:cNvPr id="3075" name="Google Shape;55;p13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12725" y="211138"/>
            <a:ext cx="1111250" cy="966787"/>
          </a:xfrm>
          <a:prstGeom prst="rect">
            <a:avLst/>
          </a:prstGeom>
          <a:noFill/>
          <a:ln>
            <a:solidFill>
              <a:srgbClr val="351C75"/>
            </a:solidFill>
            <a:round/>
          </a:ln>
        </p:spPr>
      </p:pic>
      <p:sp>
        <p:nvSpPr>
          <p:cNvPr id="3076" name="Google Shape;56;p13" title=""/>
          <p:cNvSpPr/>
          <p:nvPr/>
        </p:nvSpPr>
        <p:spPr>
          <a:xfrm>
            <a:off x="2057400" y="836613"/>
            <a:ext cx="4883150" cy="1239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351C75"/>
            </a:solidFill>
            <a:miter lim="800000"/>
          </a:ln>
        </p:spPr>
        <p:txBody>
          <a:bodyPr lIns="0" tIns="0" rIns="0" bIns="0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ctr" eaLnBrk="1" hangingPunct="1"/>
            <a:r>
              <a:rPr lang="ru" altLang="en-US" sz="2000" b="1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Әдептілік, ар-ұят- адамдықтың белгісі</a:t>
            </a:r>
            <a:endParaRPr lang="ru" altLang="en-US" sz="2000" b="1">
              <a:solidFill>
                <a:srgbClr val="CC000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/>
            <a:r>
              <a:rPr lang="ru" altLang="en-US" sz="1900" b="1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Сабақтың тақырыбы:</a:t>
            </a:r>
            <a:endParaRPr lang="ru" altLang="en-US" sz="1900" b="1">
              <a:solidFill>
                <a:srgbClr val="20124D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/>
            <a:r>
              <a:rPr lang="ru" altLang="en-US" sz="1900" b="1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Жай сөйлем мен құрмалас сөйлем</a:t>
            </a:r>
            <a:endParaRPr lang="ru" altLang="en-US" sz="1900" b="1">
              <a:solidFill>
                <a:srgbClr val="20124D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sp>
        <p:nvSpPr>
          <p:cNvPr id="3077" name="Google Shape;57;p13" title=""/>
          <p:cNvSpPr/>
          <p:nvPr/>
        </p:nvSpPr>
        <p:spPr>
          <a:xfrm>
            <a:off x="984250" y="2776538"/>
            <a:ext cx="6754813" cy="1127125"/>
          </a:xfrm>
          <a:prstGeom prst="wedgeRoundRectCallout">
            <a:avLst>
              <a:gd name="adj1" fmla="val -20903"/>
              <a:gd name="adj2" fmla="val 53310"/>
              <a:gd name="adj3" fmla="val 16667"/>
            </a:avLst>
          </a:prstGeom>
          <a:solidFill>
            <a:schemeClr val="bg1"/>
          </a:solidFill>
          <a:ln w="28575">
            <a:solidFill>
              <a:srgbClr val="20124D"/>
            </a:solidFill>
            <a:round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ctr" eaLnBrk="1" hangingPunct="1"/>
            <a:r>
              <a:rPr lang="ru" altLang="en-US" sz="2000" b="1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Сабақтың мақсаты:</a:t>
            </a:r>
            <a:endParaRPr lang="ru" altLang="en-US" sz="2000" b="1">
              <a:solidFill>
                <a:srgbClr val="CC000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/>
            <a:r>
              <a:rPr lang="ru" altLang="en-US" sz="200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Сөйлемдерді жай және құрмалас сөйлемге ажыратып, құрмалас сөйлемнің тыныс белгісін анықтайсың.</a:t>
            </a:r>
            <a:endParaRPr lang="ru" altLang="en-US" sz="20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sp>
        <p:nvSpPr>
          <p:cNvPr id="3078" name="Google Shape;58;p13" title=""/>
          <p:cNvSpPr/>
          <p:nvPr/>
        </p:nvSpPr>
        <p:spPr>
          <a:xfrm>
            <a:off x="7832725" y="1536700"/>
            <a:ext cx="757238" cy="1808163"/>
          </a:xfrm>
          <a:prstGeom prst="curvedLeftArrow">
            <a:avLst>
              <a:gd name="adj1" fmla="val 24995"/>
              <a:gd name="adj2" fmla="val 49979"/>
              <a:gd name="adj3" fmla="val 25000"/>
            </a:avLst>
          </a:prstGeom>
          <a:solidFill>
            <a:schemeClr val="tx2"/>
          </a:solidFill>
          <a:ln>
            <a:solidFill>
              <a:schemeClr val="bg2"/>
            </a:solidFill>
            <a:round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3079" name="TextBox"/>
          <p:cNvSpPr txBox="1">
            <a:spLocks noGrp="1" noSelect="1" noRot="1" noMove="1"/>
          </p:cNvSpPr>
          <p:nvPr/>
        </p:nvSpPr>
        <p:spPr>
          <a:xfrm>
            <a:off x="1366520" y="178689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4098" name="Google Shape;63;p14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98463" y="347663"/>
            <a:ext cx="1447800" cy="1260475"/>
          </a:xfrm>
          <a:prstGeom prst="rect">
            <a:avLst/>
          </a:prstGeom>
          <a:noFill/>
          <a:ln>
            <a:solidFill>
              <a:srgbClr val="0070C0"/>
            </a:solidFill>
            <a:round/>
          </a:ln>
        </p:spPr>
      </p:pic>
      <p:sp>
        <p:nvSpPr>
          <p:cNvPr id="4099" name="Google Shape;64;p14" title=""/>
          <p:cNvSpPr/>
          <p:nvPr/>
        </p:nvSpPr>
        <p:spPr>
          <a:xfrm>
            <a:off x="2519363" y="347663"/>
            <a:ext cx="6137275" cy="1368425"/>
          </a:xfrm>
          <a:prstGeom prst="wedgeRectCallout">
            <a:avLst>
              <a:gd name="adj1" fmla="val -21491"/>
              <a:gd name="adj2" fmla="val 73444"/>
            </a:avLst>
          </a:prstGeom>
          <a:solidFill>
            <a:schemeClr val="bg1"/>
          </a:solidFill>
          <a:ln>
            <a:solidFill>
              <a:srgbClr val="0070C0"/>
            </a:solidFill>
            <a:round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r>
              <a:rPr lang="ru" altLang="en-US" sz="1500" b="1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59-жаттығу. </a:t>
            </a:r>
            <a:r>
              <a:rPr lang="ru" altLang="en-US" sz="1500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Сөйлемдердің тиісті тыныс белгілерін қойып, көшіріп жаз. </a:t>
            </a:r>
            <a:endParaRPr lang="ru" altLang="en-US" sz="1500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/>
            <a:r>
              <a:rPr lang="ru" altLang="en-US" sz="150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- жай сөйлемнің астын қызыл, ал құрмалас сөйлемнің астын көк қарындашпен сыз. </a:t>
            </a:r>
            <a:endParaRPr lang="ru" altLang="en-US" sz="15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/>
            <a:r>
              <a:rPr lang="ru" altLang="en-US" sz="150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- Құрмалас сөйлемнің құрамындағы жай сөйлемдердің арасына қандай тыныс белгісін қойдың? </a:t>
            </a:r>
            <a:endParaRPr lang="ru" altLang="en-US" sz="15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sp>
        <p:nvSpPr>
          <p:cNvPr id="4100" name="Google Shape;65;p14" title=""/>
          <p:cNvSpPr/>
          <p:nvPr/>
        </p:nvSpPr>
        <p:spPr>
          <a:xfrm>
            <a:off x="1455738" y="2041525"/>
            <a:ext cx="5353050" cy="1262063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>
            <a:solidFill>
              <a:srgbClr val="0070C0"/>
            </a:solidFill>
            <a:round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r>
              <a:rPr lang="ru" altLang="en-US" sz="1500" b="1" i="1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Дескрипторлар:</a:t>
            </a:r>
            <a:endParaRPr lang="ru" altLang="en-US" sz="1500" b="1" i="1">
              <a:solidFill>
                <a:srgbClr val="CC000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/>
            <a:r>
              <a:rPr lang="ru" altLang="en-US" sz="150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- Сөйлемнің жігін ажыратып, тыныс белгісін қоя біледі. </a:t>
            </a:r>
            <a:endParaRPr lang="ru" altLang="en-US" sz="15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/>
            <a:r>
              <a:rPr lang="ru" altLang="en-US" sz="150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- Келесі сөйлем бас әріппен жазылатынын біледі.   </a:t>
            </a:r>
            <a:endParaRPr lang="ru" altLang="en-US" sz="15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/>
            <a:r>
              <a:rPr lang="ru" altLang="en-US" sz="150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- Сөйлемдегі жай және құрмалас сөйлемдерді ажыратады.</a:t>
            </a:r>
            <a:endParaRPr lang="ru" altLang="en-US" sz="15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/>
            <a:r>
              <a:rPr lang="ru" altLang="en-US" sz="150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- Тиісті тыныс белгілерін қоя біледі.</a:t>
            </a:r>
            <a:endParaRPr lang="ru" altLang="en-US" sz="15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pic>
        <p:nvPicPr>
          <p:cNvPr id="4101" name="Google Shape;66;p14" title=""/>
          <p:cNvPicPr/>
          <p:nvPr/>
        </p:nvPicPr>
        <p:blipFill>
          <a:blip r:embed="rId4"/>
          <a:srcRect r="5258" b="26616"/>
          <a:stretch>
            <a:fillRect/>
          </a:stretch>
        </p:blipFill>
        <p:spPr>
          <a:xfrm flipH="1">
            <a:off x="7189788" y="2041525"/>
            <a:ext cx="1554162" cy="803275"/>
          </a:xfrm>
          <a:prstGeom prst="rect">
            <a:avLst/>
          </a:prstGeom>
          <a:noFill/>
          <a:ln>
            <a:solidFill>
              <a:srgbClr val="0070C0"/>
            </a:solidFill>
            <a:round/>
          </a:ln>
        </p:spPr>
      </p:pic>
      <p:sp>
        <p:nvSpPr>
          <p:cNvPr id="4102" name="Google Shape;67;p14" title=""/>
          <p:cNvSpPr/>
          <p:nvPr/>
        </p:nvSpPr>
        <p:spPr>
          <a:xfrm>
            <a:off x="282575" y="3486150"/>
            <a:ext cx="8013700" cy="9890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70C0"/>
            </a:solidFill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r>
              <a:rPr lang="ru" altLang="en-US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Өзіңді тексер:</a:t>
            </a:r>
            <a:endParaRPr lang="ru" altLang="en-US" b="1">
              <a:solidFill>
                <a:srgbClr val="0000FF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/>
            <a:r>
              <a:rPr lang="ru" altLang="en-US">
                <a:solidFill>
                  <a:srgbClr val="1155CC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Біздің сынып шәкірттері тәртіпті, білімді болса ұстаз қуанады. </a:t>
            </a:r>
            <a:r>
              <a:rPr lang="ru" altLang="en-US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Туған жерге туың тік.</a:t>
            </a:r>
            <a:r>
              <a:rPr lang="ru" altLang="en-US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</a:t>
            </a:r>
            <a:r>
              <a:rPr lang="ru" altLang="en-US">
                <a:solidFill>
                  <a:srgbClr val="1155CC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Туған жердей жер болмса, туған елдей ел болмас.</a:t>
            </a:r>
            <a:r>
              <a:rPr lang="ru" altLang="en-US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</a:t>
            </a:r>
            <a:r>
              <a:rPr lang="ru" altLang="en-US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Мен өз елімді сүйемін. Бірлік болмай тірлік болмайды.</a:t>
            </a:r>
            <a:r>
              <a:rPr lang="ru" altLang="en-US">
                <a:solidFill>
                  <a:srgbClr val="1155CC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</a:t>
            </a:r>
            <a:endParaRPr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sp>
        <p:nvSpPr>
          <p:cNvPr id="4103" name="TextBox"/>
          <p:cNvSpPr txBox="1">
            <a:spLocks noGrp="1" noSelect="1" noRot="1" noMove="1"/>
          </p:cNvSpPr>
          <p:nvPr/>
        </p:nvSpPr>
        <p:spPr>
          <a:xfrm>
            <a:off x="1366520" y="178689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512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150" y="347663"/>
            <a:ext cx="8521700" cy="4221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marR="0" lv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0" eaLnBrk="1" hangingPunct="0">
              <a:lnSpc>
                <a:spcPct val="115000"/>
              </a:lnSpc>
              <a:spcBef>
                <a:spcPts val="1200"/>
              </a:spcBef>
              <a:buClr>
                <a:srgbClr val="595959"/>
              </a:buClr>
            </a:pPr>
            <a:endParaRPr sz="1800">
              <a:solidFill>
                <a:srgbClr val="595959"/>
              </a:solidFill>
            </a:endParaRPr>
          </a:p>
          <a:p>
            <a:pPr marL="457200" lvl="0" indent="0" algn="ctr" eaLnBrk="1" hangingPunct="0">
              <a:lnSpc>
                <a:spcPct val="115000"/>
              </a:lnSpc>
              <a:spcBef>
                <a:spcPts val="1200"/>
              </a:spcBef>
              <a:buClr>
                <a:srgbClr val="595959"/>
              </a:buClr>
            </a:pPr>
            <a:r>
              <a:rPr lang="ru" altLang="en-US" sz="2300" b="1" spc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Сілтемеге өтіп, бейнематериалды көр</a:t>
            </a:r>
            <a:endParaRPr lang="ru" altLang="en-US" sz="2300" b="1">
              <a:solidFill>
                <a:srgbClr val="0000FF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457200" lvl="0" indent="0" algn="ctr" eaLnBrk="1" hangingPunct="0">
              <a:lnSpc>
                <a:spcPct val="115000"/>
              </a:lnSpc>
              <a:spcBef>
                <a:spcPts val="1200"/>
              </a:spcBef>
              <a:buClr>
                <a:srgbClr val="595959"/>
              </a:buClr>
            </a:pPr>
            <a:endParaRPr sz="1000" b="1">
              <a:solidFill>
                <a:srgbClr val="0000FF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457200" lvl="0" indent="-349250" algn="ctr" eaLnBrk="1" hangingPunct="0">
              <a:lnSpc>
                <a:spcPct val="115000"/>
              </a:lnSpc>
              <a:spcBef>
                <a:spcPts val="1200"/>
              </a:spcBef>
              <a:buFont typeface="Times New Roman" pitchFamily="18" charset="0"/>
              <a:buChar char="-"/>
            </a:pPr>
            <a:r>
              <a:rPr lang="ru" altLang="en-US" sz="1900" u="sng" spc="0">
                <a:solidFill>
                  <a:srgbClr val="1155CC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  <a:hlinkClick r:id="rId3"/>
              </a:rPr>
              <a:t>http</a:t>
            </a:r>
            <a:endParaRPr sz="1800">
              <a:solidFill>
                <a:srgbClr val="595959"/>
              </a:solidFill>
            </a:endParaRPr>
          </a:p>
          <a:p>
            <a:pPr marL="457200" lvl="0" indent="-349250" algn="ctr" eaLnBrk="1" hangingPunct="0">
              <a:lnSpc>
                <a:spcPct val="115000"/>
              </a:lnSpc>
              <a:buFont typeface="Times New Roman" pitchFamily="18" charset="0"/>
              <a:buChar char="-"/>
            </a:pPr>
            <a:endParaRPr sz="1800">
              <a:solidFill>
                <a:srgbClr val="595959"/>
              </a:solidFill>
            </a:endParaRPr>
          </a:p>
          <a:p>
            <a:pPr marL="457200" lvl="0" indent="-349250" algn="ctr" eaLnBrk="1" hangingPunct="0">
              <a:lnSpc>
                <a:spcPct val="115000"/>
              </a:lnSpc>
              <a:buFont typeface="Times New Roman" pitchFamily="18" charset="0"/>
              <a:buChar char="-"/>
            </a:pPr>
            <a:endParaRPr sz="1800">
              <a:solidFill>
                <a:srgbClr val="595959"/>
              </a:solidFill>
            </a:endParaRPr>
          </a:p>
          <a:p>
            <a:pPr marL="457200" lvl="0" indent="-349250" algn="ctr" eaLnBrk="1" hangingPunct="0">
              <a:lnSpc>
                <a:spcPct val="115000"/>
              </a:lnSpc>
              <a:buFont typeface="Times New Roman" pitchFamily="18" charset="0"/>
              <a:buChar char="-"/>
            </a:pPr>
            <a:endParaRPr sz="1800">
              <a:solidFill>
                <a:srgbClr val="595959"/>
              </a:solidFill>
            </a:endParaRPr>
          </a:p>
          <a:p>
            <a:pPr marL="457200" lvl="0" indent="-349250" algn="ctr" eaLnBrk="1" hangingPunct="0">
              <a:lnSpc>
                <a:spcPct val="115000"/>
              </a:lnSpc>
              <a:buFont typeface="Times New Roman" pitchFamily="18" charset="0"/>
              <a:buChar char="-"/>
            </a:pPr>
            <a:endParaRPr sz="1800">
              <a:solidFill>
                <a:srgbClr val="595959"/>
              </a:solidFill>
            </a:endParaRPr>
          </a:p>
          <a:p>
            <a:pPr marL="0" lvl="0" indent="0" algn="ctr" eaLnBrk="1" hangingPunct="0">
              <a:lnSpc>
                <a:spcPct val="115000"/>
              </a:lnSpc>
              <a:spcBef>
                <a:spcPts val="1200"/>
              </a:spcBef>
              <a:buClr>
                <a:srgbClr val="595959"/>
              </a:buClr>
            </a:pPr>
            <a:endParaRPr sz="1800">
              <a:solidFill>
                <a:srgbClr val="595959"/>
              </a:solidFill>
            </a:endParaRPr>
          </a:p>
          <a:p>
            <a:pPr marL="457200" lvl="0" indent="-349250" algn="ctr" eaLnBrk="1" hangingPunct="0">
              <a:lnSpc>
                <a:spcPct val="115000"/>
              </a:lnSpc>
              <a:spcBef>
                <a:spcPts val="1200"/>
              </a:spcBef>
              <a:buFont typeface="Times New Roman" pitchFamily="18" charset="0"/>
              <a:buChar char="-"/>
            </a:pPr>
            <a:r>
              <a:rPr lang="ru" altLang="en-US" sz="1900" u="sng" spc="0">
                <a:solidFill>
                  <a:srgbClr val="1155CC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  <a:hlinkClick r:id="rId3"/>
              </a:rPr>
              <a:t>s://imektep.kz/kz/kurmalas-soylem</a:t>
            </a:r>
            <a:endParaRPr sz="2200"/>
          </a:p>
          <a:p>
            <a:pPr marL="457200" lvl="0" indent="0" eaLnBrk="1" hangingPunct="0">
              <a:lnSpc>
                <a:spcPct val="115000"/>
              </a:lnSpc>
              <a:spcBef>
                <a:spcPts val="1200"/>
              </a:spcBef>
              <a:buClr>
                <a:srgbClr val="595959"/>
              </a:buClr>
            </a:pPr>
            <a:endParaRPr sz="2200"/>
          </a:p>
          <a:p>
            <a:pPr marL="457200" lvl="0" indent="0" eaLnBrk="1" hangingPunct="0">
              <a:lnSpc>
                <a:spcPct val="115000"/>
              </a:lnSpc>
              <a:spcBef>
                <a:spcPts val="1200"/>
              </a:spcBef>
              <a:buClr>
                <a:srgbClr val="595959"/>
              </a:buClr>
            </a:pPr>
          </a:p>
        </p:txBody>
      </p:sp>
      <p:pic>
        <p:nvPicPr>
          <p:cNvPr id="5123" name="Google Shape;73;p15" title=""/>
          <p:cNvPicPr/>
          <p:nvPr/>
        </p:nvPicPr>
        <p:blipFill>
          <a:blip r:embed="rId4"/>
          <a:stretch>
            <a:fillRect/>
          </a:stretch>
        </p:blipFill>
        <p:spPr>
          <a:xfrm>
            <a:off x="733425" y="428625"/>
            <a:ext cx="1447800" cy="1260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4" name="Google Shape;74;p15" title=""/>
          <p:cNvPicPr/>
          <p:nvPr/>
        </p:nvPicPr>
        <p:blipFill>
          <a:blip r:embed="rId5"/>
          <a:stretch>
            <a:fillRect/>
          </a:stretch>
        </p:blipFill>
        <p:spPr>
          <a:xfrm>
            <a:off x="2759075" y="1435100"/>
            <a:ext cx="3663950" cy="26289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5" name="TextBox"/>
          <p:cNvSpPr txBox="1">
            <a:spLocks noGrp="1" noSelect="1" noRot="1" noMove="1"/>
          </p:cNvSpPr>
          <p:nvPr/>
        </p:nvSpPr>
        <p:spPr>
          <a:xfrm>
            <a:off x="1366520" y="178689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6146" name="Google Shape;79;p16" title=""/>
          <p:cNvSpPr txBox="1">
            <a:spLocks noGrp="1"/>
          </p:cNvSpPr>
          <p:nvPr>
            <p:ph type="body" idx="1"/>
          </p:nvPr>
        </p:nvSpPr>
        <p:spPr>
          <a:xfrm>
            <a:off x="119063" y="152400"/>
            <a:ext cx="8894762" cy="4854575"/>
          </a:xfrm>
          <a:noFill/>
          <a:ln>
            <a:noFill/>
            <a:miter lim="800000"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marR="0" lv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  <a:buClr>
                <a:srgbClr val="595959"/>
              </a:buClr>
            </a:pPr>
            <a:r>
              <a:rPr lang="ru" altLang="en-US" sz="110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                        </a:t>
            </a:r>
            <a:r>
              <a:rPr lang="ru" altLang="en-US" sz="1100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</a:t>
            </a:r>
            <a:r>
              <a:rPr lang="ru" altLang="en-US" sz="1500" b="1" i="1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60-жаттығу. Жай сөйлемдерді құрмалас сөйлемге айналдырып жаз.  </a:t>
            </a:r>
            <a:endParaRPr lang="ru" altLang="en-US" sz="1500" b="1" i="1">
              <a:solidFill>
                <a:srgbClr val="20124D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  <a:buClr>
                <a:srgbClr val="595959"/>
              </a:buClr>
            </a:pPr>
            <a:r>
              <a:rPr lang="ru" altLang="en-US" sz="1500" b="1" i="1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               Сәйкестендір:</a:t>
            </a:r>
            <a:endParaRPr lang="ru" altLang="en-US" sz="1500" b="1" i="1">
              <a:solidFill>
                <a:srgbClr val="20124D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buClr>
                <a:srgbClr val="595959"/>
              </a:buClr>
            </a:pPr>
            <a:endParaRPr sz="15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buClr>
                <a:srgbClr val="595959"/>
              </a:buClr>
            </a:pPr>
            <a:r>
              <a:rPr lang="ru" altLang="en-US" sz="110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                           </a:t>
            </a:r>
            <a:r>
              <a:rPr lang="ru" altLang="en-US" sz="1100">
                <a:solidFill>
                  <a:srgbClr val="073763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        </a:t>
            </a:r>
            <a:r>
              <a:rPr lang="ru" altLang="en-US" sz="1500">
                <a:solidFill>
                  <a:srgbClr val="073763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</a:t>
            </a:r>
            <a:r>
              <a:rPr lang="ru" altLang="en-US" sz="2000" b="1">
                <a:solidFill>
                  <a:srgbClr val="073763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Асқар мектепке келді.</a:t>
            </a:r>
            <a:endParaRPr lang="ru" altLang="en-US" sz="2000" b="1">
              <a:solidFill>
                <a:srgbClr val="073763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buClr>
                <a:srgbClr val="595959"/>
              </a:buClr>
            </a:pPr>
            <a:endParaRPr lang="ru" altLang="en-US" sz="2000" b="1">
              <a:solidFill>
                <a:srgbClr val="073763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buClr>
                <a:srgbClr val="595959"/>
              </a:buClr>
            </a:pPr>
            <a:endParaRPr lang="ru" altLang="en-US" sz="2000" b="1">
              <a:solidFill>
                <a:srgbClr val="073763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buClr>
                <a:srgbClr val="595959"/>
              </a:buClr>
            </a:pPr>
            <a:endParaRPr lang="ru" altLang="en-US" sz="2000" b="1">
              <a:solidFill>
                <a:srgbClr val="073763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buClr>
                <a:srgbClr val="595959"/>
              </a:buClr>
            </a:pPr>
            <a:endParaRPr lang="ru" altLang="en-US" sz="2000" b="1">
              <a:solidFill>
                <a:srgbClr val="073763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buClr>
                <a:srgbClr val="595959"/>
              </a:buClr>
            </a:pPr>
            <a:endParaRPr lang="ru" altLang="en-US" sz="2000" b="1">
              <a:solidFill>
                <a:srgbClr val="073763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buClr>
                <a:srgbClr val="595959"/>
              </a:buClr>
            </a:pPr>
            <a:endParaRPr lang="ru" altLang="en-US" sz="2000" b="1">
              <a:solidFill>
                <a:srgbClr val="073763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buClr>
                <a:srgbClr val="595959"/>
              </a:buClr>
            </a:pPr>
            <a:endParaRPr lang="ru" altLang="en-US" sz="2000" b="1">
              <a:solidFill>
                <a:srgbClr val="073763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buClr>
                <a:srgbClr val="595959"/>
              </a:buClr>
            </a:pPr>
            <a:r>
              <a:rPr lang="ru" altLang="en-US" sz="1700" b="1">
                <a:solidFill>
                  <a:srgbClr val="1155CC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Өзіңді тексер:</a:t>
            </a:r>
            <a:endParaRPr lang="ru" altLang="en-US" sz="1700" b="1">
              <a:solidFill>
                <a:srgbClr val="1155CC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buClr>
                <a:srgbClr val="595959"/>
              </a:buClr>
            </a:pPr>
            <a:r>
              <a:rPr lang="ru" altLang="en-US" sz="1700" b="1" i="1">
                <a:solidFill>
                  <a:srgbClr val="073763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</a:t>
            </a:r>
            <a:r>
              <a:rPr lang="ru" altLang="en-US" sz="1700" i="1">
                <a:solidFill>
                  <a:srgbClr val="0B5394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Асқар мектепке келді, сабақ басталып кетіпті. Автобуста адам көп екен, Сәуле қарт адамға орын берді. Маржан гүлге су құйды, гүл жайқалып өсті. </a:t>
            </a:r>
            <a:endParaRPr lang="ru" altLang="en-US" sz="1700" i="1">
              <a:solidFill>
                <a:srgbClr val="0B5394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595959"/>
              </a:buClr>
            </a:pPr>
            <a:endParaRPr sz="2000">
              <a:solidFill>
                <a:srgbClr val="073763"/>
              </a:solidFill>
            </a:endParaRPr>
          </a:p>
        </p:txBody>
      </p:sp>
      <p:pic>
        <p:nvPicPr>
          <p:cNvPr id="6147" name="Google Shape;80;p16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03225" y="373063"/>
            <a:ext cx="1109663" cy="966787"/>
          </a:xfrm>
          <a:prstGeom prst="rect">
            <a:avLst/>
          </a:prstGeom>
          <a:noFill/>
          <a:ln>
            <a:solidFill>
              <a:srgbClr val="0070C0"/>
            </a:solidFill>
            <a:round/>
          </a:ln>
        </p:spPr>
      </p:pic>
      <p:sp>
        <p:nvSpPr>
          <p:cNvPr id="6148" name="Google Shape;81;p16" title=""/>
          <p:cNvSpPr/>
          <p:nvPr/>
        </p:nvSpPr>
        <p:spPr>
          <a:xfrm>
            <a:off x="311150" y="2630488"/>
            <a:ext cx="7507288" cy="968375"/>
          </a:xfrm>
          <a:prstGeom prst="chevron">
            <a:avLst>
              <a:gd name="adj" fmla="val 49960"/>
            </a:avLst>
          </a:prstGeom>
          <a:solidFill>
            <a:schemeClr val="tx2"/>
          </a:solidFill>
          <a:ln>
            <a:solidFill>
              <a:schemeClr val="bg2"/>
            </a:solidFill>
            <a:round/>
          </a:ln>
        </p:spPr>
        <p:txBody>
          <a:bodyPr lIns="90000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0">
              <a:lnSpc>
                <a:spcPct val="115000"/>
              </a:lnSpc>
              <a:spcBef>
                <a:spcPts val="1200"/>
              </a:spcBef>
            </a:pPr>
            <a:r>
              <a:rPr lang="ru" altLang="en-US" sz="1100" b="1" i="1" spc="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</a:t>
            </a:r>
            <a:endParaRPr lang="ru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>
              <a:lnSpc>
                <a:spcPct val="115000"/>
              </a:lnSpc>
              <a:spcBef>
                <a:spcPts val="1200"/>
              </a:spcBef>
            </a:pPr>
            <a:endParaRPr lang="ru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/>
            <a:r>
              <a:rPr lang="ru" altLang="en-US" sz="1600" b="1" spc="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Дескрипторлар</a:t>
            </a:r>
            <a:endParaRPr sz="1600" b="1">
              <a:solidFill>
                <a:srgbClr val="20124D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89999" lvl="0" indent="-101600" eaLnBrk="1" hangingPunct="0">
              <a:buChar char="➔"/>
            </a:pPr>
            <a:r>
              <a:rPr lang="ru" altLang="en-US" sz="1600" spc="0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сәйкес келетін жай сөйлемді анықтай алады;</a:t>
            </a:r>
            <a:endParaRPr lang="ru" altLang="en-US" sz="1600">
              <a:solidFill>
                <a:srgbClr val="20124D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89999" lvl="0" indent="-101600" eaLnBrk="1" hangingPunct="0">
              <a:buChar char="➔"/>
            </a:pPr>
            <a:r>
              <a:rPr lang="ru" altLang="en-US" sz="1600" spc="0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тыныс белгісін қоя алады.</a:t>
            </a:r>
            <a:endParaRPr lang="ru" altLang="en-US" sz="1600">
              <a:solidFill>
                <a:srgbClr val="20124D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89999" lvl="0" indent="-101600" eaLnBrk="1" hangingPunct="0">
              <a:buChar char="➔"/>
            </a:pPr>
            <a:r>
              <a:rPr lang="ru" altLang="en-US" sz="1600" spc="0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құрмалас сөйлем жай сөйлемдерден құралатынын біледі. </a:t>
            </a:r>
            <a:endParaRPr lang="ru" altLang="en-US" sz="1600">
              <a:solidFill>
                <a:srgbClr val="20124D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>
              <a:lnSpc>
                <a:spcPct val="115000"/>
              </a:lnSpc>
            </a:pPr>
            <a:endParaRPr sz="1800">
              <a:solidFill>
                <a:srgbClr val="073763"/>
              </a:solidFill>
            </a:endParaRPr>
          </a:p>
          <a:p>
            <a:pPr marL="0" lvl="0" indent="0" eaLnBrk="1" hangingPunct="0">
              <a:spcBef>
                <a:spcPts val="1600"/>
              </a:spcBef>
            </a:pPr>
          </a:p>
        </p:txBody>
      </p:sp>
      <p:sp>
        <p:nvSpPr>
          <p:cNvPr id="6149" name="Google Shape;82;p16" title=""/>
          <p:cNvSpPr/>
          <p:nvPr/>
        </p:nvSpPr>
        <p:spPr>
          <a:xfrm>
            <a:off x="311150" y="1958975"/>
            <a:ext cx="2185988" cy="56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70C0"/>
            </a:solidFill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r>
              <a:rPr lang="ru" altLang="en-US" sz="1700">
                <a:solidFill>
                  <a:srgbClr val="073763"/>
                </a:solidFill>
              </a:rPr>
              <a:t>Гүл жайқалып өсті</a:t>
            </a:r>
          </a:p>
        </p:txBody>
      </p:sp>
      <p:sp>
        <p:nvSpPr>
          <p:cNvPr id="6150" name="Google Shape;83;p16" title=""/>
          <p:cNvSpPr/>
          <p:nvPr/>
        </p:nvSpPr>
        <p:spPr>
          <a:xfrm>
            <a:off x="2714625" y="1998663"/>
            <a:ext cx="2606675" cy="488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70C0"/>
            </a:solidFill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r>
              <a:rPr lang="ru" altLang="en-US" sz="1700">
                <a:solidFill>
                  <a:srgbClr val="073763"/>
                </a:solidFill>
              </a:rPr>
              <a:t>Сабақ басталып кетті</a:t>
            </a:r>
          </a:p>
        </p:txBody>
      </p:sp>
      <p:sp>
        <p:nvSpPr>
          <p:cNvPr id="6151" name="Google Shape;84;p16" title=""/>
          <p:cNvSpPr/>
          <p:nvPr/>
        </p:nvSpPr>
        <p:spPr>
          <a:xfrm>
            <a:off x="5538788" y="1958975"/>
            <a:ext cx="2965450" cy="488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70C0"/>
            </a:solidFill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r>
              <a:rPr lang="ru" altLang="en-US"/>
              <a:t>Сәуле қаарт адамға орын берді</a:t>
            </a:r>
            <a:endParaRPr lang="ru" altLang="en-US"/>
          </a:p>
        </p:txBody>
      </p:sp>
      <p:sp>
        <p:nvSpPr>
          <p:cNvPr id="6152" name="TextBox"/>
          <p:cNvSpPr txBox="1">
            <a:spLocks noGrp="1" noSelect="1" noRot="1" noMove="1"/>
          </p:cNvSpPr>
          <p:nvPr/>
        </p:nvSpPr>
        <p:spPr>
          <a:xfrm>
            <a:off x="1366520" y="178689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7170" name="Google Shape;89;p17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11150" y="290513"/>
            <a:ext cx="1111250" cy="968375"/>
          </a:xfrm>
          <a:prstGeom prst="rect">
            <a:avLst/>
          </a:prstGeom>
          <a:noFill/>
          <a:ln>
            <a:solidFill>
              <a:schemeClr val="bg2"/>
            </a:solidFill>
            <a:round/>
          </a:ln>
        </p:spPr>
      </p:pic>
      <p:sp>
        <p:nvSpPr>
          <p:cNvPr id="7171" name="Google Shape;90;p17"/>
          <p:cNvSpPr txBox="1"/>
          <p:nvPr/>
        </p:nvSpPr>
        <p:spPr>
          <a:xfrm>
            <a:off x="30163" y="-6350"/>
            <a:ext cx="9083675" cy="51435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1620000" lvl="0" indent="0" eaLnBrk="1" hangingPunct="0">
              <a:lnSpc>
                <a:spcPct val="115000"/>
              </a:lnSpc>
              <a:spcBef>
                <a:spcPts val="1200"/>
              </a:spcBef>
            </a:pPr>
            <a:r>
              <a:rPr lang="ru" altLang="en-US" sz="1100" spc="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</a:t>
            </a:r>
            <a:endParaRPr lang="ru" altLang="en-US" sz="11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1620000" lvl="0" indent="0" eaLnBrk="1" hangingPunct="0">
              <a:lnSpc>
                <a:spcPct val="115000"/>
              </a:lnSpc>
              <a:spcBef>
                <a:spcPts val="1200"/>
              </a:spcBef>
            </a:pPr>
            <a:r>
              <a:rPr lang="ru" altLang="en-US" sz="1500" b="1" spc="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62- жаттығу. Мақал-мәтелдерді сәйкестендіріп толықтырып жаз, олардың      </a:t>
            </a:r>
            <a:endParaRPr lang="ru" altLang="en-US" sz="1500" b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1620000" lvl="0" indent="0" eaLnBrk="1" hangingPunct="0">
              <a:lnSpc>
                <a:spcPct val="115000"/>
              </a:lnSpc>
              <a:spcBef>
                <a:spcPts val="1200"/>
              </a:spcBef>
            </a:pPr>
            <a:r>
              <a:rPr lang="ru" altLang="en-US" sz="1500" b="1" spc="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       құрмалас сөйлем екенін есте сақта.  </a:t>
            </a:r>
            <a:endParaRPr lang="ru" altLang="en-US" sz="1500" b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>
              <a:lnSpc>
                <a:spcPct val="115000"/>
              </a:lnSpc>
              <a:spcBef>
                <a:spcPts val="1200"/>
              </a:spcBef>
            </a:pPr>
            <a:endParaRPr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>
              <a:lnSpc>
                <a:spcPct val="115000"/>
              </a:lnSpc>
              <a:spcBef>
                <a:spcPts val="1200"/>
              </a:spcBef>
            </a:pPr>
            <a:endParaRPr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>
              <a:lnSpc>
                <a:spcPct val="115000"/>
              </a:lnSpc>
              <a:spcBef>
                <a:spcPts val="1200"/>
              </a:spcBef>
            </a:pPr>
            <a:endParaRPr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>
              <a:lnSpc>
                <a:spcPct val="115000"/>
              </a:lnSpc>
              <a:spcBef>
                <a:spcPts val="1200"/>
              </a:spcBef>
            </a:pPr>
            <a:endParaRPr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>
              <a:lnSpc>
                <a:spcPct val="115000"/>
              </a:lnSpc>
              <a:spcBef>
                <a:spcPts val="1200"/>
              </a:spcBef>
            </a:pPr>
            <a:endParaRPr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>
              <a:lnSpc>
                <a:spcPct val="115000"/>
              </a:lnSpc>
              <a:spcBef>
                <a:spcPts val="1200"/>
              </a:spcBef>
            </a:pPr>
            <a:r>
              <a:rPr lang="ru" altLang="en-US" sz="1500" b="1" i="1" spc="0">
                <a:solidFill>
                  <a:srgbClr val="1155CC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Өзіңді тексер</a:t>
            </a:r>
            <a:endParaRPr lang="ru" altLang="en-US" sz="1500" b="1" i="1">
              <a:solidFill>
                <a:srgbClr val="1155CC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457200" lvl="0" indent="-323850" eaLnBrk="1" hangingPunct="0">
              <a:lnSpc>
                <a:spcPct val="115000"/>
              </a:lnSpc>
              <a:spcBef>
                <a:spcPts val="1200"/>
              </a:spcBef>
              <a:buAutoNum type="arabicPeriod"/>
            </a:pPr>
            <a:r>
              <a:rPr lang="ru" altLang="en-US" sz="1500" b="1" i="1" spc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Досы көпті жау алмайды, ақылы көпті дау алмайды. </a:t>
            </a:r>
            <a:endParaRPr lang="ru" altLang="en-US" sz="1500" b="1" i="1">
              <a:solidFill>
                <a:srgbClr val="0070C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457200" lvl="0" indent="-323850" eaLnBrk="1" hangingPunct="0">
              <a:lnSpc>
                <a:spcPct val="115000"/>
              </a:lnSpc>
              <a:buAutoNum type="arabicPeriod"/>
            </a:pPr>
            <a:r>
              <a:rPr lang="ru" altLang="en-US" sz="1500" b="1" i="1" spc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Бірлігі жоқ ел тозады, бірлігі күшті ел озады.</a:t>
            </a:r>
            <a:endParaRPr lang="ru" altLang="en-US" sz="1500" b="1" i="1">
              <a:solidFill>
                <a:srgbClr val="0070C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457200" lvl="0" indent="-323850" eaLnBrk="1" hangingPunct="0">
              <a:lnSpc>
                <a:spcPct val="115000"/>
              </a:lnSpc>
              <a:buAutoNum type="arabicPeriod"/>
            </a:pPr>
            <a:r>
              <a:rPr lang="ru" altLang="en-US" sz="1500" b="1" i="1" spc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Ел боламын десең, бесігіңді түзе.</a:t>
            </a:r>
            <a:endParaRPr lang="ru" altLang="en-US" sz="1500" b="1" i="1">
              <a:solidFill>
                <a:srgbClr val="0070C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0">
              <a:lnSpc>
                <a:spcPct val="115000"/>
              </a:lnSpc>
              <a:spcBef>
                <a:spcPts val="1200"/>
              </a:spcBef>
            </a:pPr>
            <a:endParaRPr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>
              <a:lnSpc>
                <a:spcPct val="115000"/>
              </a:lnSpc>
              <a:spcBef>
                <a:spcPts val="1200"/>
              </a:spcBef>
            </a:pPr>
            <a:endParaRPr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>
              <a:lnSpc>
                <a:spcPct val="115000"/>
              </a:lnSpc>
              <a:spcBef>
                <a:spcPts val="1200"/>
              </a:spcBef>
            </a:pPr>
            <a:endParaRPr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457200" lvl="0" indent="0" eaLnBrk="1" hangingPunct="0">
              <a:lnSpc>
                <a:spcPct val="115000"/>
              </a:lnSpc>
              <a:spcBef>
                <a:spcPts val="1200"/>
              </a:spcBef>
            </a:pPr>
            <a:endParaRPr sz="18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457200" lvl="0" indent="0" eaLnBrk="1" hangingPunct="0">
              <a:lnSpc>
                <a:spcPct val="115000"/>
              </a:lnSpc>
              <a:spcBef>
                <a:spcPts val="1200"/>
              </a:spcBef>
            </a:pPr>
            <a:r>
              <a:rPr lang="ru" altLang="en-US" sz="1800" b="1" i="1" spc="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Дескрипторлар:</a:t>
            </a:r>
            <a:endParaRPr lang="ru" altLang="en-US" sz="18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457200" lvl="0" indent="-342900" eaLnBrk="1" hangingPunct="0">
              <a:lnSpc>
                <a:spcPct val="115000"/>
              </a:lnSpc>
              <a:spcBef>
                <a:spcPts val="1200"/>
              </a:spcBef>
              <a:buChar char="●"/>
            </a:pPr>
            <a:r>
              <a:rPr lang="ru" altLang="en-US" sz="1800" i="1" spc="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мақал- мәтелдердің жалғасын табады</a:t>
            </a:r>
            <a:endParaRPr lang="ru" altLang="en-US" sz="1800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457200" lvl="0" indent="-342900" eaLnBrk="1" hangingPunct="0">
              <a:lnSpc>
                <a:spcPct val="115000"/>
              </a:lnSpc>
              <a:buChar char="●"/>
            </a:pPr>
            <a:r>
              <a:rPr lang="ru" altLang="en-US" sz="1800" i="1" spc="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үлгі бойынша сөйлемдердің құрмалас сөйлем екенін дәлелдейді.</a:t>
            </a:r>
            <a:endParaRPr sz="18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>
              <a:lnSpc>
                <a:spcPct val="115000"/>
              </a:lnSpc>
              <a:spcBef>
                <a:spcPts val="1200"/>
              </a:spcBef>
            </a:pPr>
            <a:endParaRPr sz="11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>
              <a:lnSpc>
                <a:spcPct val="115000"/>
              </a:lnSpc>
              <a:spcBef>
                <a:spcPts val="1200"/>
              </a:spcBef>
            </a:pPr>
            <a:endParaRPr sz="11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>
              <a:lnSpc>
                <a:spcPct val="115000"/>
              </a:lnSpc>
              <a:spcBef>
                <a:spcPts val="1200"/>
              </a:spcBef>
            </a:pPr>
            <a:endParaRPr sz="11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>
              <a:lnSpc>
                <a:spcPct val="115000"/>
              </a:lnSpc>
              <a:spcBef>
                <a:spcPts val="1200"/>
              </a:spcBef>
            </a:pPr>
            <a:endParaRPr sz="11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>
              <a:lnSpc>
                <a:spcPct val="115000"/>
              </a:lnSpc>
              <a:spcBef>
                <a:spcPts val="1200"/>
              </a:spcBef>
            </a:pPr>
            <a:endParaRPr sz="11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sp>
        <p:nvSpPr>
          <p:cNvPr id="7172" name="Google Shape;91;p17" title=""/>
          <p:cNvSpPr/>
          <p:nvPr/>
        </p:nvSpPr>
        <p:spPr>
          <a:xfrm>
            <a:off x="311150" y="1574800"/>
            <a:ext cx="3827463" cy="1585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70C0"/>
            </a:solidFill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457200" lvl="0" indent="-323850" eaLnBrk="1" hangingPunct="1">
              <a:lnSpc>
                <a:spcPct val="115000"/>
              </a:lnSpc>
              <a:spcBef>
                <a:spcPts val="1200"/>
              </a:spcBef>
              <a:buAutoNum type="arabicPeriod"/>
            </a:pPr>
            <a:r>
              <a:rPr lang="ru" altLang="en-US" sz="1500" b="1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Досы көпті жау алмайды, </a:t>
            </a:r>
            <a:endParaRPr lang="ru" altLang="en-US"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457200" lvl="0" indent="-323850" eaLnBrk="1" hangingPunct="1">
              <a:lnSpc>
                <a:spcPct val="115000"/>
              </a:lnSpc>
              <a:buAutoNum type="arabicPeriod"/>
            </a:pPr>
            <a:r>
              <a:rPr lang="ru" altLang="en-US" sz="1500" b="1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Бірлігі жоқ ел тозады,</a:t>
            </a:r>
            <a:endParaRPr lang="ru" altLang="en-US"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457200" lvl="0" indent="-323850" eaLnBrk="1" hangingPunct="1">
              <a:lnSpc>
                <a:spcPct val="115000"/>
              </a:lnSpc>
              <a:buAutoNum type="arabicPeriod"/>
            </a:pPr>
            <a:r>
              <a:rPr lang="ru" altLang="en-US" sz="1500" b="1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Ел боламын десең, </a:t>
            </a:r>
          </a:p>
        </p:txBody>
      </p:sp>
      <p:sp>
        <p:nvSpPr>
          <p:cNvPr id="7173" name="Google Shape;92;p17"/>
          <p:cNvSpPr/>
          <p:nvPr/>
        </p:nvSpPr>
        <p:spPr>
          <a:xfrm>
            <a:off x="4713288" y="1608138"/>
            <a:ext cx="3638550" cy="1585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457200" lvl="0" indent="-323850" eaLnBrk="1" hangingPunct="0">
              <a:lnSpc>
                <a:spcPct val="115000"/>
              </a:lnSpc>
              <a:spcBef>
                <a:spcPts val="1200"/>
              </a:spcBef>
              <a:buAutoNum type="arabicPeriod"/>
            </a:pPr>
            <a:r>
              <a:rPr lang="ru" altLang="en-US" sz="1500" b="1" i="1" spc="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бесігіңді түзе</a:t>
            </a:r>
            <a:endParaRPr lang="ru" altLang="en-US"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457200" lvl="0" indent="-323850" eaLnBrk="1" hangingPunct="0">
              <a:lnSpc>
                <a:spcPct val="115000"/>
              </a:lnSpc>
              <a:buAutoNum type="arabicPeriod"/>
            </a:pPr>
            <a:r>
              <a:rPr lang="ru" altLang="en-US" sz="1500" b="1" i="1" spc="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ақылы көпті дау алмайды. </a:t>
            </a:r>
            <a:endParaRPr lang="ru" altLang="en-US"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457200" lvl="0" indent="-323850" eaLnBrk="1" hangingPunct="0">
              <a:lnSpc>
                <a:spcPct val="115000"/>
              </a:lnSpc>
              <a:buAutoNum type="arabicPeriod"/>
            </a:pPr>
            <a:r>
              <a:rPr lang="ru" altLang="en-US" sz="1500" b="1" i="1" spc="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бірлігі күшті ел озады.</a:t>
            </a:r>
            <a:endParaRPr lang="ru" altLang="en-US"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0"/>
          </a:p>
        </p:txBody>
      </p:sp>
      <p:sp>
        <p:nvSpPr>
          <p:cNvPr id="7174" name="TextBox"/>
          <p:cNvSpPr txBox="1">
            <a:spLocks noGrp="1" noSelect="1" noRot="1" noMove="1"/>
          </p:cNvSpPr>
          <p:nvPr/>
        </p:nvSpPr>
        <p:spPr>
          <a:xfrm>
            <a:off x="1366520" y="178689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8194" name="Google Shape;97;p18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241300"/>
            <a:ext cx="1111250" cy="966788"/>
          </a:xfrm>
          <a:prstGeom prst="rect">
            <a:avLst/>
          </a:prstGeom>
          <a:noFill/>
          <a:ln>
            <a:solidFill>
              <a:schemeClr val="bg2"/>
            </a:solidFill>
            <a:round/>
          </a:ln>
        </p:spPr>
      </p:pic>
      <p:sp>
        <p:nvSpPr>
          <p:cNvPr id="8195" name="Google Shape;98;p18" title=""/>
          <p:cNvSpPr txBox="1"/>
          <p:nvPr/>
        </p:nvSpPr>
        <p:spPr>
          <a:xfrm>
            <a:off x="220663" y="384175"/>
            <a:ext cx="8923337" cy="4859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ctr" eaLnBrk="1" hangingPunct="1"/>
            <a:r>
              <a:rPr lang="ru" altLang="en-US" sz="2400" b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Кері байланыс</a:t>
            </a:r>
            <a:endParaRPr lang="ru" altLang="en-US" sz="2400" b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/>
            <a:r>
              <a:rPr lang="ru" altLang="en-US" sz="2400" b="1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“Бағалау терезесі” әдісі </a:t>
            </a:r>
            <a:endParaRPr lang="ru" altLang="en-US" sz="2400" b="1">
              <a:solidFill>
                <a:srgbClr val="CC000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>
              <a:lnSpc>
                <a:spcPct val="115000"/>
              </a:lnSpc>
              <a:spcBef>
                <a:spcPts val="1200"/>
              </a:spcBef>
            </a:pPr>
            <a:endParaRPr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sz="11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sz="11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sz="11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sz="11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sz="11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pic>
        <p:nvPicPr>
          <p:cNvPr id="8196" name="Google Shape;99;p18" title=""/>
          <p:cNvPicPr/>
          <p:nvPr/>
        </p:nvPicPr>
        <p:blipFill>
          <a:blip r:embed="rId4"/>
          <a:srcRect l="2896" t="19503" r="81968" b="54257"/>
          <a:stretch>
            <a:fillRect/>
          </a:stretch>
        </p:blipFill>
        <p:spPr>
          <a:xfrm>
            <a:off x="7467600" y="2460625"/>
            <a:ext cx="685800" cy="7048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7" name="Google Shape;100;p18" title=""/>
          <p:cNvPicPr/>
          <p:nvPr/>
        </p:nvPicPr>
        <p:blipFill>
          <a:blip r:embed="rId4"/>
          <a:srcRect l="2896" t="19503" r="81968" b="54257"/>
          <a:stretch>
            <a:fillRect/>
          </a:stretch>
        </p:blipFill>
        <p:spPr>
          <a:xfrm>
            <a:off x="609600" y="2460625"/>
            <a:ext cx="685800" cy="7048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8" name="Google Shape;101;p18" title=""/>
          <p:cNvPicPr/>
          <p:nvPr/>
        </p:nvPicPr>
        <p:blipFill>
          <a:blip r:embed="rId4"/>
          <a:srcRect l="2896" t="45745" r="81968" b="29078"/>
          <a:stretch>
            <a:fillRect/>
          </a:stretch>
        </p:blipFill>
        <p:spPr>
          <a:xfrm>
            <a:off x="7286625" y="3324225"/>
            <a:ext cx="685800" cy="6762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9" name="Google Shape;102;p18" title=""/>
          <p:cNvPicPr/>
          <p:nvPr/>
        </p:nvPicPr>
        <p:blipFill>
          <a:blip r:embed="rId4"/>
          <a:srcRect l="2896" t="45745" r="81968" b="29078"/>
          <a:stretch>
            <a:fillRect/>
          </a:stretch>
        </p:blipFill>
        <p:spPr>
          <a:xfrm>
            <a:off x="609600" y="3324225"/>
            <a:ext cx="685800" cy="6762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200" name="Google Shape;103;p18" title=""/>
          <p:cNvPicPr/>
          <p:nvPr/>
        </p:nvPicPr>
        <p:blipFill>
          <a:blip r:embed="rId4"/>
          <a:srcRect l="2896" t="69860" r="81968" b="3545"/>
          <a:stretch>
            <a:fillRect/>
          </a:stretch>
        </p:blipFill>
        <p:spPr>
          <a:xfrm>
            <a:off x="7467600" y="4157663"/>
            <a:ext cx="685800" cy="7143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201" name="Google Shape;104;p18" title=""/>
          <p:cNvPicPr/>
          <p:nvPr/>
        </p:nvPicPr>
        <p:blipFill>
          <a:blip r:embed="rId4"/>
          <a:srcRect l="2896" t="69860" r="81968" b="3545"/>
          <a:stretch>
            <a:fillRect/>
          </a:stretch>
        </p:blipFill>
        <p:spPr>
          <a:xfrm>
            <a:off x="609600" y="4157663"/>
            <a:ext cx="685800" cy="7143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8202" name="Google Shape;105;p18" title=""/>
          <p:cNvGraphicFramePr/>
          <p:nvPr/>
        </p:nvGraphicFramePr>
        <p:xfrm>
          <a:off x="457200" y="1363662"/>
          <a:ext cx="8058150" cy="3505200"/>
        </p:xfrm>
        <a:graphic>
          <a:graphicData uri="http://schemas.openxmlformats.org/drawingml/2006/table">
            <a:tbl>
              <a:tblPr/>
              <a:tblGrid>
                <a:gridCol w="1325562"/>
                <a:gridCol w="1346200"/>
                <a:gridCol w="1347788"/>
                <a:gridCol w="1346200"/>
                <a:gridCol w="1346200"/>
                <a:gridCol w="1346200"/>
              </a:tblGrid>
              <a:tr h="1071562">
                <a:tc>
                  <a:txBody>
                    <a:bodyPr lIns="63500" tIns="63500" rIns="63500" bIns="63500" anchor="ctr" anchorCtr="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ru" altLang="en-US" sz="1600" b="1">
                          <a:latin typeface="Times New Roman" pitchFamily="18" charset="0"/>
                          <a:ea typeface="Times New Roman" pitchFamily="18" charset="0"/>
                          <a:sym typeface="Times New Roman" pitchFamily="18" charset="0"/>
                        </a:rPr>
                        <a:t>“Мен”</a:t>
                      </a:r>
                      <a:endParaRPr lang="ru" altLang="en-US" sz="16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  <a:p>
                      <a:pPr marL="0" lvl="0" indent="0" algn="ctr" eaLnBrk="1" hangingPunct="1"/>
                      <a:r>
                        <a:rPr lang="ru" altLang="en-US" sz="1600" b="1">
                          <a:latin typeface="Times New Roman" pitchFamily="18" charset="0"/>
                          <a:ea typeface="Times New Roman" pitchFamily="18" charset="0"/>
                          <a:sym typeface="Times New Roman" pitchFamily="18" charset="0"/>
                        </a:rPr>
                        <a:t>сабақтың басында </a:t>
                      </a:r>
                      <a:endParaRPr lang="ru" altLang="en-US" sz="16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 anchor="ctr" anchorCtr="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ru" altLang="en-US" sz="1600" b="1">
                          <a:latin typeface="Times New Roman" pitchFamily="18" charset="0"/>
                          <a:ea typeface="Times New Roman" pitchFamily="18" charset="0"/>
                          <a:sym typeface="Times New Roman" pitchFamily="18" charset="0"/>
                        </a:rPr>
                        <a:t>Сабақта туындаған қиындықтар</a:t>
                      </a:r>
                      <a:endParaRPr lang="ru" altLang="en-US" sz="16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 anchor="ctr" anchorCtr="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ru" altLang="en-US" sz="1600" b="1">
                          <a:latin typeface="Times New Roman" pitchFamily="18" charset="0"/>
                          <a:ea typeface="Times New Roman" pitchFamily="18" charset="0"/>
                          <a:sym typeface="Times New Roman" pitchFamily="18" charset="0"/>
                        </a:rPr>
                        <a:t>Мен нені түсіндім...</a:t>
                      </a:r>
                      <a:endParaRPr lang="ru" altLang="en-US" sz="16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 anchor="ctr" anchorCtr="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ru" altLang="en-US" sz="1600" b="1">
                          <a:latin typeface="Times New Roman" pitchFamily="18" charset="0"/>
                          <a:ea typeface="Times New Roman" pitchFamily="18" charset="0"/>
                          <a:sym typeface="Times New Roman" pitchFamily="18" charset="0"/>
                        </a:rPr>
                        <a:t>Не ұнады...</a:t>
                      </a:r>
                      <a:endParaRPr lang="ru" altLang="en-US" sz="16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 anchor="ctr" anchorCtr="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ru" altLang="en-US" sz="1600" b="1">
                          <a:latin typeface="Times New Roman" pitchFamily="18" charset="0"/>
                          <a:ea typeface="Times New Roman" pitchFamily="18" charset="0"/>
                          <a:sym typeface="Times New Roman" pitchFamily="18" charset="0"/>
                        </a:rPr>
                        <a:t>Мені өзімді қалай бағалаймын</a:t>
                      </a:r>
                      <a:endParaRPr lang="ru" altLang="en-US" sz="16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 anchor="ctr" anchorCtr="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ru" altLang="en-US" sz="1600" b="1">
                          <a:latin typeface="Times New Roman" pitchFamily="18" charset="0"/>
                          <a:ea typeface="Times New Roman" pitchFamily="18" charset="0"/>
                          <a:sym typeface="Times New Roman" pitchFamily="18" charset="0"/>
                        </a:rPr>
                        <a:t>“Мен”</a:t>
                      </a:r>
                      <a:endParaRPr lang="ru" altLang="en-US" sz="16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  <a:p>
                      <a:pPr marL="0" lvl="0" indent="0" algn="ctr" eaLnBrk="1" hangingPunct="1"/>
                      <a:r>
                        <a:rPr lang="ru" altLang="en-US" sz="1600" b="1">
                          <a:latin typeface="Times New Roman" pitchFamily="18" charset="0"/>
                          <a:ea typeface="Times New Roman" pitchFamily="18" charset="0"/>
                          <a:sym typeface="Times New Roman" pitchFamily="18" charset="0"/>
                        </a:rPr>
                        <a:t>сабақтың соңында </a:t>
                      </a:r>
                      <a:endParaRPr lang="ru" altLang="en-US" sz="16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811212"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811212"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2700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eaLnBrk="1" hangingPunct="1"/>
                    </a:p>
                  </a:txBody>
                  <a:tcPr marL="2700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811212"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/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lIns="63500" tIns="63500" rIns="63500" bIns="63500">
                      <a:no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 kumimoji="0" lang="en-US" altLang="en-US" sz="1400" b="0" i="0" u="none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sym typeface="Arial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sz="1200" b="1">
                        <a:latin typeface="Times New Roman" pitchFamily="18" charset="0"/>
                        <a:ea typeface="Times New Roman" pitchFamily="18" charset="0"/>
                        <a:sym typeface="Times New Roman" pitchFamily="18" charset="0"/>
                      </a:endParaRPr>
                    </a:p>
                  </a:txBody>
                  <a:tcPr marL="63500" marR="63500" marT="63500" marB="6350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203" name="TextBox"/>
          <p:cNvSpPr txBox="1">
            <a:spLocks noGrp="1" noSelect="1" noRot="1" noMove="1"/>
          </p:cNvSpPr>
          <p:nvPr/>
        </p:nvSpPr>
        <p:spPr>
          <a:xfrm>
            <a:off x="1366520" y="178689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3.1.32"/>
  <p:tag name="AS_OS" val="Microsoft Windows NT 10.0.19044.0"/>
  <p:tag name="AS_RELEASE_DATE" val="2024.10.14"/>
  <p:tag name="AS_TITLE" val="Aspose.Slides for Python via .NET"/>
  <p:tag name="AS_VERSION" val="24.10"/>
</p:tagLst>
</file>

<file path=ppt/theme/theme1.xml><?xml version="1.0" encoding="utf-8"?>
<a:theme xmlns:r="http://schemas.openxmlformats.org/officeDocument/2006/relationships"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Simple 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Экран (16:9)</PresentationFormat>
  <Paragraphs>50</Paragraphs>
  <Slides>6</Slides>
  <Notes>6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10">
      <vt:lpstr>Arial</vt:lpstr>
      <vt:lpstr>Times New Roman</vt:lpstr>
      <vt:lpstr>Calibri</vt:lpstr>
      <vt:lpstr>Simple Light</vt:lpstr>
      <vt:lpstr>Қазақ тілі 4 сынып 1-тоқсанБөлім атауы: Құндылықтар63-65 бет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Python via .NET</Application>
  <AppVersion>24.1000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Ќазаќ тілі 4 сынып 1-тоќсан Бґлім атауы: Ќўндылыќтар 63-65 бет</dc:title>
  <dc:creator>User</dc:creator>
  <cp:lastModifiedBy>User</cp:lastModifiedBy>
  <cp:revision>2</cp:revision>
  <dcterms:modified xsi:type="dcterms:W3CDTF">2024-10-15T20:32:01Z</dcterms:modified>
</cp:coreProperties>
</file>