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084" r:id="rId1"/>
  </p:sldMasterIdLst>
  <p:sldIdLst>
    <p:sldId id="303" r:id="rId2"/>
    <p:sldId id="323" r:id="rId3"/>
    <p:sldId id="327" r:id="rId4"/>
    <p:sldId id="328" r:id="rId5"/>
    <p:sldId id="325" r:id="rId6"/>
    <p:sldId id="326" r:id="rId7"/>
    <p:sldId id="313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Arial" pitchFamily="34" charset="0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Arial" pitchFamily="34" charset="0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Arial" pitchFamily="34" charset="0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Arial" pitchFamily="34" charset="0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Arial" pitchFamily="34" charset="0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fill>
          <a:solidFill>
            <a:schemeClr val="dk1">
              <a:tint val="40000"/>
            </a:schemeClr>
          </a:solidFill>
        </a:fill>
      </a:tcStyle>
    </a:band1H>
    <a:band1V>
      <a:tcStyle>
        <a:fill>
          <a:solidFill>
            <a:schemeClr val="dk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fill>
          <a:solidFill>
            <a:schemeClr val="accent4">
              <a:tint val="40000"/>
            </a:schemeClr>
          </a:solidFill>
        </a:fill>
      </a:tcStyle>
    </a:band1H>
    <a:band1V>
      <a:tcStyle>
        <a:fill>
          <a:solidFill>
            <a:schemeClr val="accent4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>
      <p:cViewPr varScale="1">
        <p:scale>
          <a:sx n="99" d="100"/>
          <a:sy n="99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1026" name="Заголовок 1" title="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3300" b="0" i="0" u="none" kern="1200" baseline="0">
                <a:solidFill>
                  <a:schemeClr val="tx1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28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946ECF5-1E26-402D-A2A1-3FED8F5F84B9}" type="datetime1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3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5AA0D84-2FA9-42A5-9590-3B4A50A40D70}" type="slidenum">
              <a:rPr kumimoji="0" lang="ru-RU" alt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ru-RU" altLang="ru-RU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ransition/>
  <p:timing/>
  <p:txStyles>
    <p:titleStyle>
      <a:lvl1pPr marL="0" indent="0" algn="l" defTabSz="685800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300" b="0" i="0" u="none" kern="1200" baseline="0">
          <a:solidFill>
            <a:schemeClr val="tx1"/>
          </a:solidFill>
          <a:effectLst/>
          <a:latin typeface="Calibri Light" pitchFamily="34" charset="0"/>
          <a:ea typeface="+mj-ea"/>
          <a:cs typeface="+mj-cs"/>
        </a:defRPr>
      </a:lvl1pPr>
    </p:titleStyle>
    <p:bodyStyle>
      <a:lvl1pPr marL="171450" indent="-171450" algn="l" defTabSz="685800" rtl="0" eaLnBrk="1" fontAlgn="base" latinLnBrk="0" hangingPunct="1">
        <a:lnSpc>
          <a:spcPct val="90000"/>
        </a:lnSpc>
        <a:spcBef>
          <a:spcPts val="750"/>
        </a:spcBef>
        <a:spcAft>
          <a:spcPct val="0"/>
        </a:spcAft>
        <a:buClrTx/>
        <a:buSzTx/>
        <a:buFont typeface="Arial" pitchFamily="34" charset="0"/>
        <a:buChar char="•"/>
        <a:defRPr kumimoji="0" sz="2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15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429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858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287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3716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3.em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4.em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5.em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2050" name="Прямоугольник 4"/>
          <p:cNvSpPr/>
          <p:nvPr/>
        </p:nvSpPr>
        <p:spPr>
          <a:xfrm>
            <a:off x="3752912" y="2132856"/>
            <a:ext cx="214314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/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000" b="1" i="0" u="none" strike="noStrike" kern="1200" cap="none" spc="50" normalizeH="0" baseline="0" noProof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23- саба</a:t>
            </a:r>
            <a:r>
              <a:rPr kumimoji="0" lang="kk-KZ" sz="2000" b="1" i="0" u="none" strike="noStrike" kern="1200" cap="none" spc="50" normalizeH="0" baseline="0" noProof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</a:t>
            </a:r>
            <a:endParaRPr kumimoji="0" lang="ru-RU" sz="2000" b="1" i="0" u="none" strike="noStrike" kern="1200" cap="none" spc="50" normalizeH="0" baseline="0" noProof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1" name="Рисунок 5" descr="ÐÐ¾ÑÐ¾Ð¶ÐµÐµ Ð¸Ð·Ð¾Ð±ÑÐ°Ð¶ÐµÐ½Ð¸Ðµ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268413"/>
            <a:ext cx="3600450" cy="3133725"/>
          </a:xfrm>
          <a:prstGeom prst="rect">
            <a:avLst/>
          </a:prstGeom>
          <a:noFill/>
          <a:ln>
            <a:noFill/>
            <a:miter lim="800000"/>
          </a:ln>
        </p:spPr>
      </p:pic>
      <p:graphicFrame>
        <p:nvGraphicFramePr>
          <p:cNvPr id="2052" name="Таблица 1" title=""/>
          <p:cNvGraphicFramePr>
            <a:graphicFrameLocks noGrp="1"/>
          </p:cNvGraphicFramePr>
          <p:nvPr/>
        </p:nvGraphicFramePr>
        <p:xfrm>
          <a:off x="9685338" y="5013325"/>
          <a:ext cx="1150938" cy="649288"/>
        </p:xfrm>
        <a:graphic>
          <a:graphicData uri="http://schemas.openxmlformats.org/drawingml/2006/table">
            <a:tbl>
              <a:tblPr/>
              <a:tblGrid>
                <a:gridCol w="1150938"/>
              </a:tblGrid>
              <a:tr h="649288">
                <a:tc>
                  <a:txBody>
                    <a:bodyPr lIns="68553" tIns="0" rIns="68553" bIns="0">
                      <a:noAutofit/>
                    </a:bodyPr>
                    <a:lstStyle>
                      <a:defPPr>
                        <a:defRPr lang="ru-RU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ru-RU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pitchFamily="34" charset="0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ru-RU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pitchFamily="34" charset="0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ru-RU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pitchFamily="34" charset="0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ru-RU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pitchFamily="34" charset="0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ru-RU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ial" pitchFamily="34" charset="0"/>
                        </a:defRPr>
                      </a:lvl5pPr>
                    </a:lstStyle>
                    <a:p>
                      <a:pPr marL="0" lvl="0" indent="0" eaLnBrk="1" hangingPunct="1"/>
                      <a:endParaRPr lang="ru-RU" altLang="ru-RU" sz="4000" b="1">
                        <a:ea typeface="Times New Roman" pitchFamily="18" charset="0"/>
                      </a:endParaRPr>
                    </a:p>
                  </a:txBody>
                  <a:tcPr marL="68553" marR="68553" marT="0" marB="0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58" name="Заголовок 2" title=""/>
          <p:cNvSpPr>
            <a:spLocks noGrp="1"/>
          </p:cNvSpPr>
          <p:nvPr>
            <p:ph type="title"/>
          </p:nvPr>
        </p:nvSpPr>
        <p:spPr>
          <a:xfrm>
            <a:off x="982663" y="77788"/>
            <a:ext cx="7704137" cy="1368425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3300" b="0" i="0" u="none" kern="1200" baseline="0">
                <a:solidFill>
                  <a:schemeClr val="tx1"/>
                </a:solidFill>
                <a:latin typeface="Calibri Light" pitchFamily="34" charset="0"/>
                <a:ea typeface="+mj-ea"/>
                <a:cs typeface="+mj-cs"/>
              </a:defRPr>
            </a:lvl1pPr>
          </a:lstStyle>
          <a:p>
            <a:pPr lvl="0"/>
            <a:endParaRPr lang="ru-RU" altLang="ru-RU" sz="3600" b="1">
              <a:solidFill>
                <a:srgbClr val="00B05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2059" name="Объект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Arial"/>
              <a:buNone/>
              <a:defRPr/>
            </a:pPr>
            <a:endParaRPr kumimoji="0" lang="kk-KZ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Arial"/>
              <a:buNone/>
              <a:defRPr/>
            </a:pPr>
            <a:r>
              <a:rPr kumimoji="0" lang="kk-KZ" sz="36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4-сынып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Arial"/>
              <a:buNone/>
              <a:defRPr/>
            </a:pPr>
            <a:r>
              <a:rPr kumimoji="0" lang="kk-KZ" sz="36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Қазақ тілі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Arial"/>
              <a:buNone/>
              <a:defRPr/>
            </a:pPr>
            <a:r>
              <a:rPr kumimoji="0" lang="kk-KZ" sz="36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Сабақтың тақырыбы: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Tx/>
              <a:buFont typeface="Arial"/>
              <a:buNone/>
              <a:defRPr/>
            </a:pPr>
            <a:r>
              <a:rPr kumimoji="0" lang="kk-KZ" sz="48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Синтаксис  әлеміне саяхат</a:t>
            </a:r>
          </a:p>
        </p:txBody>
      </p:sp>
      <p:sp>
        <p:nvSpPr>
          <p:cNvPr id="206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3074" name="Прямоугольник 1" title=""/>
          <p:cNvSpPr/>
          <p:nvPr/>
        </p:nvSpPr>
        <p:spPr>
          <a:xfrm rot="10800000" flipV="1">
            <a:off x="468313" y="333375"/>
            <a:ext cx="6704012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ru-RU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marL="0" lvl="0" indent="0" hangingPunct="0"/>
            <a:r>
              <a:rPr lang="kk-KZ" altLang="en-US" sz="32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Times New Roman" pitchFamily="18" charset="0"/>
              </a:rPr>
              <a:t>Сабақтың тақырыбы: </a:t>
            </a:r>
          </a:p>
        </p:txBody>
      </p:sp>
      <p:sp>
        <p:nvSpPr>
          <p:cNvPr id="3075" name="Прямоугольник 2" title=""/>
          <p:cNvSpPr/>
          <p:nvPr/>
        </p:nvSpPr>
        <p:spPr>
          <a:xfrm>
            <a:off x="1187450" y="981075"/>
            <a:ext cx="7026275" cy="1570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ru-RU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marL="0" lvl="0" indent="0"/>
            <a:r>
              <a:rPr lang="kk-KZ" altLang="ru-RU" sz="2400" b="1">
                <a:latin typeface="Times New Roman" pitchFamily="18" charset="0"/>
                <a:ea typeface="Times New Roman" pitchFamily="18" charset="0"/>
              </a:rPr>
              <a:t>3.1 Мәтін түрлеріне сәйкес мәтін құрап жазу </a:t>
            </a:r>
            <a:endParaRPr lang="ru-RU" altLang="ru-RU" sz="2400" b="1">
              <a:latin typeface="Calibri" pitchFamily="34" charset="0"/>
              <a:ea typeface="Times New Roman" pitchFamily="18" charset="0"/>
            </a:endParaRPr>
          </a:p>
          <a:p>
            <a:pPr marL="0" lvl="0" indent="0"/>
            <a:r>
              <a:rPr lang="kk-KZ" altLang="ru-RU" sz="2400" b="1">
                <a:latin typeface="Times New Roman" pitchFamily="18" charset="0"/>
                <a:ea typeface="Times New Roman" pitchFamily="18" charset="0"/>
              </a:rPr>
              <a:t>4.3.1.1 берілген тақырып бойынша әңгімелеу, сипаттау және пайымдау элементтері бар мәтін құрап жазу</a:t>
            </a:r>
            <a:endParaRPr lang="ru-RU" altLang="ru-RU" sz="2400" b="1"/>
          </a:p>
        </p:txBody>
      </p:sp>
      <p:sp>
        <p:nvSpPr>
          <p:cNvPr id="3076" name="Прямоугольник 3" title=""/>
          <p:cNvSpPr/>
          <p:nvPr/>
        </p:nvSpPr>
        <p:spPr>
          <a:xfrm rot="10800000" flipV="1">
            <a:off x="1258888" y="3484563"/>
            <a:ext cx="6103937" cy="2030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ru-RU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marL="0" lvl="0" indent="0" algn="just"/>
            <a:r>
              <a:rPr lang="ru-RU" altLang="ru-RU" b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Дескриптор</a:t>
            </a:r>
            <a:endParaRPr lang="ru-RU" altLang="ru-RU" b="1">
              <a:ea typeface="Times New Roman" pitchFamily="18" charset="0"/>
            </a:endParaRPr>
          </a:p>
          <a:p>
            <a:pPr marL="0" lvl="0" indent="0" algn="just">
              <a:buFont typeface="Symbol" pitchFamily="18" charset="2"/>
              <a:buBlip>
                <a:blip r:embed="rId2"/>
              </a:buBlip>
            </a:pPr>
            <a:r>
              <a:rPr lang="ru-RU" altLang="ru-RU" b="1">
                <a:latin typeface="Times New Roman" pitchFamily="18" charset="0"/>
                <a:ea typeface="Times New Roman" pitchFamily="18" charset="0"/>
              </a:rPr>
              <a:t>Берілген тақырып бойынша өз көзқарасын білдіріп, ой қорыту жасай алады.</a:t>
            </a:r>
            <a:endParaRPr lang="ru-RU" altLang="ru-RU" b="1">
              <a:ea typeface="Times New Roman" pitchFamily="18" charset="0"/>
            </a:endParaRPr>
          </a:p>
          <a:p>
            <a:pPr marL="0" lvl="0" indent="0" algn="just">
              <a:buFont typeface="Symbol" pitchFamily="18" charset="2"/>
              <a:buBlip>
                <a:blip r:embed="rId2"/>
              </a:buBlip>
            </a:pPr>
            <a:r>
              <a:rPr lang="kk-KZ" altLang="ru-RU" b="1">
                <a:latin typeface="Times New Roman" pitchFamily="18" charset="0"/>
                <a:ea typeface="Times New Roman" pitchFamily="18" charset="0"/>
              </a:rPr>
              <a:t>Оқу мақсатына сәйкес дауыстап, түсініп, іштей, мәнерлеп, сын тұрғысынан бағалап, көз жүгіртіп оқу дағдылары жетілдіріледі.</a:t>
            </a:r>
            <a:endParaRPr lang="ru-RU" altLang="ru-RU" b="1">
              <a:ea typeface="Times New Roman" pitchFamily="18" charset="0"/>
            </a:endParaRPr>
          </a:p>
          <a:p>
            <a:pPr marL="0" lvl="0" indent="0"/>
            <a:r>
              <a:rPr lang="kk-KZ" altLang="ru-RU" b="1">
                <a:latin typeface="Times New Roman" pitchFamily="18" charset="0"/>
                <a:ea typeface="Times New Roman" pitchFamily="18" charset="0"/>
              </a:rPr>
              <a:t>Тақырыпты және негізгі ойды анықтап үйренеді</a:t>
            </a:r>
            <a:r>
              <a:rPr lang="kk-KZ" altLang="ru-RU" sz="1200">
                <a:latin typeface="Times New Roman" pitchFamily="18" charset="0"/>
                <a:ea typeface="Times New Roman" pitchFamily="18" charset="0"/>
              </a:rPr>
              <a:t>.</a:t>
            </a:r>
            <a:endParaRPr lang="ru-RU" altLang="ru-RU"/>
          </a:p>
        </p:txBody>
      </p:sp>
      <p:sp>
        <p:nvSpPr>
          <p:cNvPr id="307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Ал енді,4-сынып оқушысы сабақты  өткен сабаққа шолу жасаймыз . Мәтін дегеніміз-жазбаша немесе ауызша ойды жеткізу.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Мәтін бірнеше сөйлемнен құралады .Мәтін сөйлемдері бір-бірімен мағына жағынан байланысып тұрады.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Мәтін түрлері :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     1.Әңгімелеу ( не істеді ?</a:t>
            </a:r>
            <a:br>
              <a: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2.Сипаттау (қандай?)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      </a:t>
            </a:r>
            <a:r>
              <a:rPr kumimoji="0" lang="kk-KZ" alt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3</a:t>
            </a: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.Пайымдау ( неліктен ?)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-Біз бүгін синтаксис әлеміне саяхатқа шығамыз .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-Синтаксис дегеніміз не ?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Синтаксис біз білетін  сөз тіркесі ,сөйлем және оның түрлерін  , сөйлем мүшелерін зерттейді .</a:t>
            </a: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br>
              <a:rPr kumimoji="0" lang="kk-KZ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endParaRPr kumimoji="0" lang="ru-RU" altLang="ru-RU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09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5122" name="Рисунок 1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3" y="1844675"/>
            <a:ext cx="7343775" cy="45370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243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altLang="ru-RU" sz="5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Оқулықпен жұмыс</a:t>
            </a:r>
            <a:br>
              <a:rPr kumimoji="0" lang="kk-KZ" altLang="ru-RU" sz="5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altLang="ru-RU" sz="33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ahnschrift SemiBold SemiConden" pitchFamily="34" charset="0"/>
                <a:ea typeface="+mj-ea" pitchFamily="34" charset="0"/>
                <a:cs typeface="+mj-cs"/>
              </a:rPr>
              <a:t>55-бет 38-жаттығу </a:t>
            </a:r>
            <a:endParaRPr kumimoji="0" lang="ru-RU" altLang="ru-RU" sz="4800" b="1" i="0" u="none" strike="noStrike" kern="1200" cap="none" spc="0" normalizeH="0" baseline="0" noProof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ahnschrift SemiBold SemiConden" pitchFamily="34" charset="0"/>
              <a:ea typeface="+mj-ea"/>
              <a:cs typeface="+mj-cs"/>
            </a:endParaRPr>
          </a:p>
        </p:txBody>
      </p:sp>
      <p:sp>
        <p:nvSpPr>
          <p:cNvPr id="5124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6146" name="Рисунок 1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7963" y="1700213"/>
            <a:ext cx="7650162" cy="48244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027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5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Light SemiCondensed" pitchFamily="34" charset="0"/>
                <a:ea typeface="+mj-ea" pitchFamily="34" charset="0"/>
                <a:cs typeface="+mj-cs"/>
              </a:rPr>
              <a:t>55-бет 37-жаттығу</a:t>
            </a:r>
            <a:endParaRPr kumimoji="0" lang="ru-RU" sz="44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hnschrift Light SemiCondensed" pitchFamily="34" charset="0"/>
              <a:ea typeface="+mj-ea"/>
              <a:cs typeface="+mj-cs"/>
            </a:endParaRPr>
          </a:p>
        </p:txBody>
      </p:sp>
      <p:sp>
        <p:nvSpPr>
          <p:cNvPr id="6148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7170" name="Рисунок 1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549275"/>
            <a:ext cx="7921625" cy="525621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1" name="TextBox 2" title=""/>
          <p:cNvSpPr txBox="1"/>
          <p:nvPr/>
        </p:nvSpPr>
        <p:spPr>
          <a:xfrm>
            <a:off x="1258888" y="836613"/>
            <a:ext cx="7345362" cy="9239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ru-RU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ru-RU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</a:defRPr>
            </a:lvl5pPr>
          </a:lstStyle>
          <a:p>
            <a:pPr marL="0" lvl="0" indent="0"/>
            <a:r>
              <a:rPr lang="kk-KZ" altLang="ru-RU" sz="5400" b="1">
                <a:solidFill>
                  <a:srgbClr val="FF0000"/>
                </a:solidFill>
              </a:rPr>
              <a:t>     </a:t>
            </a:r>
            <a:endParaRPr lang="ru-RU" altLang="ru-RU" sz="5400" b="1">
              <a:solidFill>
                <a:srgbClr val="FF0000"/>
              </a:solidFill>
            </a:endParaRPr>
          </a:p>
        </p:txBody>
      </p:sp>
      <p:sp>
        <p:nvSpPr>
          <p:cNvPr id="717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pic>
        <p:nvPicPr>
          <p:cNvPr id="8194" name="Рисунок 2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5" y="511175"/>
            <a:ext cx="7488238" cy="58356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16</Paragraphs>
  <Slides>7</Slides>
  <Notes>0</Notes>
  <TotalTime>3344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Calibri Light</vt:lpstr>
      <vt:lpstr>Calibri</vt:lpstr>
      <vt:lpstr>Times New Roman</vt:lpstr>
      <vt:lpstr>Symbol</vt:lpstr>
      <vt:lpstr>Bahnschrift SemiBold SemiConden</vt:lpstr>
      <vt:lpstr>Bahnschrift Light SemiCondensed</vt:lpstr>
      <vt:lpstr>Тема Office</vt:lpstr>
      <vt:lpstr>PowerPoint Presentation</vt:lpstr>
      <vt:lpstr>PowerPoint Presentation</vt:lpstr>
      <vt:lpstr>Ал енді,4-сынып оқушысы сабақты  өткен сабаққа шолу жасаймыз . Мәтін дегеніміз-жазбаша немесе ауызша ойды жеткізу.Мәтін бірнеше сөйлемнен құралады .Мәтін сөйлемдері бір-бірімен мағына жағынан байланысып тұрады.Мәтін түрлері :     1.Әңгімелеу ( не істеді ?2.Сипаттау (қандай?)      3.Пайымдау ( неліктен ?)-Біз бүгін синтаксис әлеміне саяхатқа шығамыз .-Синтаксис дегеніміз не ?Синтаксис біз білетін  сөз тіркесі ,сөйлем және оның түрлерін  , сөйлем мүшелерін зерттейді .</vt:lpstr>
      <vt:lpstr>Оқулықпен жұмыс55-бет 38-жаттығу </vt:lpstr>
      <vt:lpstr>55-бет 37-жаттығу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Дом</dc:creator>
  <cp:lastModifiedBy>Пользователь</cp:lastModifiedBy>
  <cp:revision>351</cp:revision>
  <dcterms:created xsi:type="dcterms:W3CDTF">2020-03-25T07:44:58Z</dcterms:created>
  <dcterms:modified xsi:type="dcterms:W3CDTF">2024-10-15T20:31:59Z</dcterms:modified>
</cp:coreProperties>
</file>