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3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6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2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2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9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10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9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723ED-7116-4289-AEE1-19374BE4AC6B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BEDE-9DB1-4DFA-9331-CCF34C3710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0" name="Shape 9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Google Shape;9221;p1"/>
          <p:cNvSpPr txBox="1"/>
          <p:nvPr/>
        </p:nvSpPr>
        <p:spPr>
          <a:xfrm>
            <a:off x="4706475" y="1304375"/>
            <a:ext cx="5439000" cy="16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k-KZ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4-сынып</a:t>
            </a:r>
            <a:endParaRPr b="1"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2" name="Google Shape;9222;p1"/>
          <p:cNvSpPr txBox="1"/>
          <p:nvPr/>
        </p:nvSpPr>
        <p:spPr>
          <a:xfrm>
            <a:off x="4306275" y="2681602"/>
            <a:ext cx="62394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8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Қазақ тілі</a:t>
            </a:r>
            <a:endParaRPr b="1" sz="8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23" name="Google Shape;922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577" y="1278982"/>
            <a:ext cx="3798521" cy="4005548"/>
          </a:xfrm>
          <a:prstGeom prst="rect">
            <a:avLst/>
          </a:prstGeom>
          <a:noFill/>
          <a:ln>
            <a:noFill/>
          </a:ln>
        </p:spPr>
      </p:pic>
      <p:sp>
        <p:nvSpPr>
          <p:cNvPr id="9224" name="Google Shape;9224;p1"/>
          <p:cNvSpPr txBox="1"/>
          <p:nvPr/>
        </p:nvSpPr>
        <p:spPr>
          <a:xfrm>
            <a:off x="5809122" y="4504772"/>
            <a:ext cx="3318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21 сабақ</a:t>
            </a:r>
            <a:endParaRPr b="1"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2" y="584068"/>
            <a:ext cx="11363929" cy="16826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117" y="2266710"/>
            <a:ext cx="2499577" cy="2712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52" y="2013704"/>
            <a:ext cx="2743438" cy="1072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2274" y="2124343"/>
            <a:ext cx="6407451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25" name="Shape 9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Google Shape;9226;p2"/>
          <p:cNvSpPr txBox="1"/>
          <p:nvPr/>
        </p:nvSpPr>
        <p:spPr>
          <a:xfrm flipH="1">
            <a:off x="3859397" y="2672276"/>
            <a:ext cx="6523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Мәтіннің түрлері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27" name="Google Shape;9227;p2"/>
          <p:cNvCxnSpPr/>
          <p:nvPr/>
        </p:nvCxnSpPr>
        <p:spPr>
          <a:xfrm>
            <a:off x="7879976" y="3257053"/>
            <a:ext cx="1045800" cy="8310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228" name="Google Shape;9228;p2"/>
          <p:cNvCxnSpPr/>
          <p:nvPr/>
        </p:nvCxnSpPr>
        <p:spPr>
          <a:xfrm flipH="1">
            <a:off x="5577529" y="3469341"/>
            <a:ext cx="3000" cy="10242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9229" name="Google Shape;9229;p2"/>
          <p:cNvCxnSpPr/>
          <p:nvPr/>
        </p:nvCxnSpPr>
        <p:spPr>
          <a:xfrm flipH="1">
            <a:off x="2877794" y="3257053"/>
            <a:ext cx="806700" cy="831000"/>
          </a:xfrm>
          <a:prstGeom prst="straightConnector1">
            <a:avLst/>
          </a:prstGeom>
          <a:noFill/>
          <a:ln cap="flat" cmpd="sng" w="9525">
            <a:solidFill>
              <a:srgbClr val="C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230" name="Google Shape;9230;p2"/>
          <p:cNvSpPr txBox="1"/>
          <p:nvPr/>
        </p:nvSpPr>
        <p:spPr>
          <a:xfrm>
            <a:off x="295828" y="4201085"/>
            <a:ext cx="2581800" cy="1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Әңгімелеу мәтіні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1" name="Google Shape;9231;p2"/>
          <p:cNvSpPr txBox="1"/>
          <p:nvPr/>
        </p:nvSpPr>
        <p:spPr>
          <a:xfrm flipH="1">
            <a:off x="4152211" y="4391902"/>
            <a:ext cx="288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Сипаттау мәтіні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2" name="Google Shape;9232;p2"/>
          <p:cNvSpPr txBox="1"/>
          <p:nvPr/>
        </p:nvSpPr>
        <p:spPr>
          <a:xfrm flipH="1">
            <a:off x="8054930" y="4201110"/>
            <a:ext cx="3240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Пайымдау мәтіні</a:t>
            </a:r>
            <a:endParaRPr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3" name="Google Shape;9233;p2"/>
          <p:cNvSpPr txBox="1"/>
          <p:nvPr/>
        </p:nvSpPr>
        <p:spPr>
          <a:xfrm>
            <a:off x="2440650" y="618500"/>
            <a:ext cx="8384400" cy="1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Мәтін</a:t>
            </a:r>
            <a:r>
              <a:rPr b="1" lang="kk-K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kk-KZ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дегеніміз</a:t>
            </a:r>
            <a:r>
              <a:rPr b="1" lang="kk-K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-жазбаша немесе ауызша ойды жеткізу. Мәтін бірнеше сөйлемнен құралады. Мәтін сөйлемдері бір-бірімен мағына жағынан байланысып тұрады</a:t>
            </a:r>
            <a:r>
              <a:rPr lang="kk-K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34" name="Shape 9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" name="Google Shape;9235;p3"/>
          <p:cNvSpPr txBox="1"/>
          <p:nvPr/>
        </p:nvSpPr>
        <p:spPr>
          <a:xfrm>
            <a:off x="3321425" y="480298"/>
            <a:ext cx="8296800" cy="58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Құбылыстың, оқиғаның себептері туралы  айтылады, түсіндіріледі; бір нәрсе жайлы дәлелденеді.  </a:t>
            </a:r>
            <a:r>
              <a:rPr lang="kk-KZ" sz="4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Өйткені, себебі, сондықтан </a:t>
            </a:r>
            <a:r>
              <a:rPr lang="kk-KZ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деген көмекші сөздерді қолданамыз. </a:t>
            </a:r>
            <a:r>
              <a:rPr lang="kk-KZ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неліктен? </a:t>
            </a:r>
            <a:r>
              <a:rPr lang="kk-KZ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деген сұраққа жауап береді.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6" name="Google Shape;9236;p3"/>
          <p:cNvSpPr txBox="1"/>
          <p:nvPr/>
        </p:nvSpPr>
        <p:spPr>
          <a:xfrm flipH="1" rot="-514">
            <a:off x="288058" y="1437846"/>
            <a:ext cx="4013100" cy="9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4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Пайымдау</a:t>
            </a:r>
            <a:endParaRPr b="1" sz="4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37" name="Shape 9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Google Shape;9238;p4"/>
          <p:cNvSpPr txBox="1"/>
          <p:nvPr/>
        </p:nvSpPr>
        <p:spPr>
          <a:xfrm>
            <a:off x="1680875" y="819194"/>
            <a:ext cx="8996100" cy="3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29-жаттығу.(50-бет) </a:t>
            </a:r>
            <a:r>
              <a:rPr b="1" lang="kk-KZ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Мәтінді көшіріп жаз. Дәлелденетін пікір мен ділелдеу пікірін жалғап тұрған көмекші сөздің астын сыз.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k-KZ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Білім – байлықтан артық, себебі ол сені бағады, досыңды көбейтеді</a:t>
            </a:r>
            <a:r>
              <a:rPr lang="kk-K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9" name="Google Shape;9239;p4"/>
          <p:cNvSpPr/>
          <p:nvPr/>
        </p:nvSpPr>
        <p:spPr>
          <a:xfrm rot="-10794566">
            <a:off x="7436624" y="2709400"/>
            <a:ext cx="1518302" cy="54300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" t="67447" r="4656" b="1691"/>
          <a:stretch/>
        </p:blipFill>
        <p:spPr>
          <a:xfrm>
            <a:off x="2205318" y="4061014"/>
            <a:ext cx="7234518" cy="2653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953" y="309282"/>
            <a:ext cx="101390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30-</a:t>
            </a:r>
            <a:r>
              <a:rPr lang="kk-KZ" sz="2800" dirty="0" smtClean="0">
                <a:solidFill>
                  <a:srgbClr val="0070C0"/>
                </a:solidFill>
              </a:rPr>
              <a:t>жаттығу.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kk-KZ" sz="2800" dirty="0" smtClean="0">
                <a:solidFill>
                  <a:srgbClr val="0070C0"/>
                </a:solidFill>
              </a:rPr>
              <a:t>50-бет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kk-KZ" sz="2800" dirty="0" smtClean="0">
                <a:solidFill>
                  <a:srgbClr val="0070C0"/>
                </a:solidFill>
              </a:rPr>
              <a:t> Ертегілердегі оқиғалардың неліктен солай болғанын дәлелде</a:t>
            </a:r>
          </a:p>
          <a:p>
            <a:endParaRPr lang="kk-KZ" dirty="0"/>
          </a:p>
          <a:p>
            <a:r>
              <a:rPr lang="kk-KZ" sz="2400" b="1" dirty="0" smtClean="0"/>
              <a:t>Мысық құйрығынан айрылып қалды, өйткені  Мақта қыздың  қатағын төгеді. Мақта қыз мысықтың құйрығын кесіп алды.</a:t>
            </a:r>
          </a:p>
          <a:p>
            <a:r>
              <a:rPr lang="kk-KZ" sz="2400" b="1" dirty="0" smtClean="0"/>
              <a:t> </a:t>
            </a:r>
          </a:p>
          <a:p>
            <a:r>
              <a:rPr lang="kk-KZ" sz="2400" b="1" dirty="0" smtClean="0"/>
              <a:t>Ешкі апанға секіріп түсті, өйткені</a:t>
            </a:r>
          </a:p>
          <a:p>
            <a:endParaRPr lang="kk-KZ" sz="2400" b="1" dirty="0" smtClean="0"/>
          </a:p>
          <a:p>
            <a:r>
              <a:rPr lang="kk-KZ" sz="2400" b="1" dirty="0" smtClean="0"/>
              <a:t>Екі лақ суға түсіп кетті, өйткені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01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2149" y="152863"/>
            <a:ext cx="4643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Үйге</a:t>
            </a:r>
            <a:r>
              <a:rPr kumimoji="0" lang="ru-RU" sz="54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5400" b="1" i="0" u="none" strike="noStrike" kern="120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тапсырма</a:t>
            </a:r>
            <a:endParaRPr kumimoji="0" lang="ru-RU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92904" y="1214504"/>
            <a:ext cx="585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540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218" name="Picture 2" descr="https://kurspresent.ru/assets/images/resources/258/house-front-door-open-close-500-clr-72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76" y="1076193"/>
            <a:ext cx="5238206" cy="560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6059" y="2137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02030" y="2407024"/>
            <a:ext cx="6568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32-жаттығу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51-бет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k-KZ" sz="28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800" dirty="0" err="1" smtClean="0"/>
              <a:t>Пайымдаудың</a:t>
            </a:r>
            <a:r>
              <a:rPr lang="ru-RU" sz="2800" dirty="0" smtClean="0"/>
              <a:t> </a:t>
            </a:r>
            <a:r>
              <a:rPr lang="ru-RU" sz="2800" dirty="0" err="1" smtClean="0"/>
              <a:t>алғашқы</a:t>
            </a:r>
            <a:r>
              <a:rPr lang="ru-RU" sz="2800" dirty="0" smtClean="0"/>
              <a:t> </a:t>
            </a:r>
            <a:r>
              <a:rPr lang="ru-RU" sz="2800" dirty="0" err="1" smtClean="0"/>
              <a:t>бөлігін</a:t>
            </a:r>
            <a:r>
              <a:rPr lang="ru-RU" sz="2800" dirty="0" smtClean="0"/>
              <a:t> </a:t>
            </a:r>
            <a:r>
              <a:rPr lang="ru-RU" sz="2800" dirty="0" err="1" smtClean="0"/>
              <a:t>оқы</a:t>
            </a:r>
            <a:r>
              <a:rPr lang="ru-RU" sz="2800" dirty="0" smtClean="0"/>
              <a:t>. </a:t>
            </a:r>
            <a:r>
              <a:rPr lang="ru-RU" sz="2800" dirty="0" err="1" smtClean="0"/>
              <a:t>Сәйкес</a:t>
            </a:r>
            <a:r>
              <a:rPr lang="ru-RU" sz="2800" dirty="0" smtClean="0"/>
              <a:t> </a:t>
            </a:r>
            <a:r>
              <a:rPr lang="ru-RU" sz="2800" dirty="0" err="1" smtClean="0"/>
              <a:t>түсіндірмені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пайдалану</a:t>
            </a:r>
            <a:r>
              <a:rPr lang="ru-RU" sz="2800" dirty="0" smtClean="0"/>
              <a:t> </a:t>
            </a:r>
            <a:r>
              <a:rPr lang="ru-RU" sz="2800" dirty="0" err="1" smtClean="0"/>
              <a:t>арқылы</a:t>
            </a:r>
            <a:r>
              <a:rPr lang="ru-RU" sz="2800" dirty="0" smtClean="0"/>
              <a:t> </a:t>
            </a:r>
            <a:r>
              <a:rPr lang="ru-RU" sz="2800" dirty="0" err="1" smtClean="0"/>
              <a:t>мәтінді</a:t>
            </a:r>
            <a:r>
              <a:rPr lang="ru-RU" sz="2800" dirty="0" smtClean="0"/>
              <a:t> </a:t>
            </a:r>
            <a:r>
              <a:rPr lang="ru-RU" sz="2800" dirty="0" err="1" smtClean="0"/>
              <a:t>толықтыр</a:t>
            </a:r>
            <a:r>
              <a:rPr lang="ru-RU" sz="2800" dirty="0" smtClean="0"/>
              <a:t>.</a:t>
            </a:r>
            <a:endParaRPr lang="kk-KZ" sz="2800" dirty="0" smtClean="0"/>
          </a:p>
        </p:txBody>
      </p:sp>
    </p:spTree>
    <p:extLst>
      <p:ext uri="{BB962C8B-B14F-4D97-AF65-F5344CB8AC3E}">
        <p14:creationId xmlns:p14="http://schemas.microsoft.com/office/powerpoint/2010/main" val="25332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