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66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 autoAdjust="0"/>
    <p:restoredTop sz="94658" autoAdjust="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87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04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67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66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84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23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64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51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96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040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51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70F85-849B-4E72-8C50-731ECD21E1F2}" type="datetimeFigureOut">
              <a:rPr lang="ru-RU" smtClean="0"/>
              <a:t>04.08.2020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65C4-3A04-4830-B2E7-874005D5B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8832" y="2511242"/>
            <a:ext cx="7198568" cy="1470025"/>
          </a:xfrm>
        </p:spPr>
        <p:txBody>
          <a:bodyPr>
            <a:normAutofit/>
          </a:bodyPr>
          <a:lstStyle/>
          <a:p>
            <a:pPr algn="ctr"/>
            <a:r>
              <a:rPr lang="kk-KZ" sz="4800" b="1" dirty="0" smtClean="0">
                <a:solidFill>
                  <a:srgbClr val="00B0F0"/>
                </a:solidFill>
              </a:rPr>
              <a:t/>
            </a:r>
            <a:br>
              <a:rPr lang="kk-KZ" sz="4800" b="1" dirty="0" smtClean="0">
                <a:solidFill>
                  <a:srgbClr val="00B0F0"/>
                </a:solidFill>
              </a:rPr>
            </a:br>
            <a:endParaRPr lang="ru-RU" sz="4800" b="1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9567194">
            <a:off x="-177513" y="730786"/>
            <a:ext cx="417453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4-сынып</a:t>
            </a:r>
          </a:p>
          <a:p>
            <a:pPr algn="ctr"/>
            <a:r>
              <a:rPr lang="kk-KZ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Қазақ тілі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512098"/>
            <a:ext cx="76783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Сабақтың тақырыбы :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2987" y="3645023"/>
            <a:ext cx="8064896" cy="14401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МӘТІННІҢ ТҮРЛЕРІ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9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сель\Pictures\тестттт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9847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23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рдце 1"/>
          <p:cNvSpPr/>
          <p:nvPr/>
        </p:nvSpPr>
        <p:spPr bwMode="auto">
          <a:xfrm>
            <a:off x="1619672" y="116632"/>
            <a:ext cx="5832648" cy="3312368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Оқушы білімін бағалау.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9218" name="Picture 2" descr="C:\Users\Асель\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сель\Pictures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24062"/>
            <a:ext cx="2376264" cy="194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сель\Pictures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33" y="429309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0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 bwMode="auto">
          <a:xfrm>
            <a:off x="802795" y="116632"/>
            <a:ext cx="7920880" cy="4248472"/>
          </a:xfrm>
          <a:prstGeom prst="flowChartPunchedTa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3200" b="1" dirty="0" smtClean="0">
                <a:solidFill>
                  <a:srgbClr val="FF0000"/>
                </a:solidFill>
                <a:latin typeface="Arial" charset="0"/>
              </a:rPr>
              <a:t>        </a:t>
            </a:r>
            <a:r>
              <a:rPr lang="kk-KZ" sz="3600" b="1" dirty="0" smtClean="0">
                <a:solidFill>
                  <a:srgbClr val="0070C0"/>
                </a:solidFill>
                <a:latin typeface="Arial" charset="0"/>
              </a:rPr>
              <a:t>Н</a:t>
            </a:r>
            <a:r>
              <a:rPr kumimoji="0" lang="kk-KZ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</a:rPr>
              <a:t>азарларыңызға рахмет </a:t>
            </a:r>
            <a:r>
              <a:rPr kumimoji="0" lang="kk-KZ" sz="4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</a:rPr>
              <a:t>!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4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kk-KZ" sz="4400" b="1" dirty="0" smtClean="0">
                <a:solidFill>
                  <a:srgbClr val="FF0000"/>
                </a:solidFill>
                <a:latin typeface="Arial" charset="0"/>
              </a:rPr>
              <a:t>         Сауболыңыздар!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1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err="1" smtClean="0">
                <a:solidFill>
                  <a:srgbClr val="FF0000"/>
                </a:solidFill>
              </a:rPr>
              <a:t>Сабақтың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мақсаты</a:t>
            </a:r>
            <a:r>
              <a:rPr lang="ru-RU" sz="5400" b="1" dirty="0" smtClean="0">
                <a:solidFill>
                  <a:srgbClr val="FF0000"/>
                </a:solidFill>
              </a:rPr>
              <a:t>: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C00000"/>
                </a:solidFill>
              </a:rPr>
              <a:t>3.1 Мәтін түрлеріне сәйкес мәтін құрап жазу.</a:t>
            </a:r>
          </a:p>
          <a:p>
            <a:r>
              <a:rPr lang="kk-KZ" b="1" dirty="0" smtClean="0">
                <a:solidFill>
                  <a:srgbClr val="C00000"/>
                </a:solidFill>
              </a:rPr>
              <a:t>4.3.1.1. Берілген тақырып бойынша әңгімелеу,сипаттау және пайымдау элементтері бар мәтін құрап жазу.</a:t>
            </a:r>
          </a:p>
          <a:p>
            <a:pPr marL="0" indent="0">
              <a:buNone/>
            </a:pPr>
            <a:r>
              <a:rPr lang="kk-KZ" b="1" dirty="0">
                <a:solidFill>
                  <a:srgbClr val="FF0000"/>
                </a:solidFill>
              </a:rPr>
              <a:t> </a:t>
            </a:r>
            <a:r>
              <a:rPr lang="kk-KZ" b="1" dirty="0" smtClean="0">
                <a:solidFill>
                  <a:srgbClr val="FF0000"/>
                </a:solidFill>
              </a:rPr>
              <a:t>               </a:t>
            </a:r>
            <a:r>
              <a:rPr lang="kk-KZ" sz="4000" b="1" dirty="0" smtClean="0">
                <a:solidFill>
                  <a:srgbClr val="FF0000"/>
                </a:solidFill>
              </a:rPr>
              <a:t>Дескрипторы:</a:t>
            </a:r>
          </a:p>
          <a:p>
            <a:r>
              <a:rPr lang="kk-KZ" sz="2800" b="1" dirty="0">
                <a:solidFill>
                  <a:srgbClr val="002060"/>
                </a:solidFill>
              </a:rPr>
              <a:t> </a:t>
            </a:r>
            <a:r>
              <a:rPr lang="kk-KZ" sz="2800" b="1" dirty="0" smtClean="0">
                <a:solidFill>
                  <a:srgbClr val="002060"/>
                </a:solidFill>
              </a:rPr>
              <a:t>Мәтіннің түрлерін ажыратамын</a:t>
            </a:r>
          </a:p>
          <a:p>
            <a:r>
              <a:rPr lang="kk-KZ" sz="2800" b="1" dirty="0" smtClean="0">
                <a:solidFill>
                  <a:srgbClr val="002060"/>
                </a:solidFill>
              </a:rPr>
              <a:t>Шешім табуға бағытталған сұрақтар құрастырып,жауап беремін.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6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69847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b="1" dirty="0">
                <a:solidFill>
                  <a:srgbClr val="FF0000"/>
                </a:solidFill>
              </a:rPr>
              <a:t>І. Қызығушылықты ояту</a:t>
            </a:r>
            <a:endParaRPr lang="ru-RU" sz="4000" b="1" dirty="0">
              <a:solidFill>
                <a:srgbClr val="FF0000"/>
              </a:solidFill>
            </a:endParaRPr>
          </a:p>
          <a:p>
            <a:r>
              <a:rPr lang="kk-KZ" sz="2800" dirty="0"/>
              <a:t> 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622867"/>
              </p:ext>
            </p:extLst>
          </p:nvPr>
        </p:nvGraphicFramePr>
        <p:xfrm>
          <a:off x="460693" y="1412778"/>
          <a:ext cx="3607251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682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0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6084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ә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01988" y="2674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96507" y="290353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</a:rPr>
              <a:t>1</a:t>
            </a:r>
            <a:r>
              <a:rPr lang="ru-RU" sz="3200" b="1" dirty="0">
                <a:solidFill>
                  <a:srgbClr val="FF0000"/>
                </a:solidFill>
              </a:rPr>
              <a:t>)</a:t>
            </a:r>
            <a:r>
              <a:rPr lang="kk-KZ" sz="3200" b="1" dirty="0" smtClean="0">
                <a:solidFill>
                  <a:srgbClr val="FF0000"/>
                </a:solidFill>
              </a:rPr>
              <a:t>......</a:t>
            </a:r>
            <a:r>
              <a:rPr lang="kk-KZ" sz="3200" b="1" dirty="0">
                <a:solidFill>
                  <a:srgbClr val="FF0000"/>
                </a:solidFill>
              </a:rPr>
              <a:t>сөз  мәйегі.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kk-KZ" sz="3200" b="1" dirty="0" smtClean="0">
                <a:solidFill>
                  <a:srgbClr val="FF0000"/>
                </a:solidFill>
              </a:rPr>
              <a:t>2)......</a:t>
            </a:r>
            <a:r>
              <a:rPr lang="kk-KZ" sz="3200" b="1" dirty="0">
                <a:solidFill>
                  <a:srgbClr val="FF0000"/>
                </a:solidFill>
              </a:rPr>
              <a:t>көңілдің ажары.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kk-KZ" sz="3200" b="1" dirty="0" smtClean="0">
                <a:solidFill>
                  <a:srgbClr val="FF0000"/>
                </a:solidFill>
              </a:rPr>
              <a:t>3)......</a:t>
            </a:r>
            <a:r>
              <a:rPr lang="kk-KZ" sz="3200" b="1" dirty="0">
                <a:solidFill>
                  <a:srgbClr val="FF0000"/>
                </a:solidFill>
              </a:rPr>
              <a:t>оттан да ыстық.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kk-KZ" sz="3200" b="1" dirty="0" smtClean="0">
                <a:solidFill>
                  <a:srgbClr val="FF0000"/>
                </a:solidFill>
              </a:rPr>
              <a:t>4)......</a:t>
            </a:r>
            <a:r>
              <a:rPr lang="kk-KZ" sz="3200" b="1" dirty="0">
                <a:solidFill>
                  <a:srgbClr val="FF0000"/>
                </a:solidFill>
              </a:rPr>
              <a:t>тас жарады,тас жармаса бас жарады.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kk-KZ" sz="3200" b="1" dirty="0" smtClean="0">
                <a:solidFill>
                  <a:srgbClr val="FF0000"/>
                </a:solidFill>
              </a:rPr>
              <a:t>5)Оқу</a:t>
            </a:r>
            <a:r>
              <a:rPr lang="kk-KZ" sz="3200" b="1" dirty="0">
                <a:solidFill>
                  <a:srgbClr val="FF0000"/>
                </a:solidFill>
              </a:rPr>
              <a:t>...... мен құдық қазғандай.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2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FF0000"/>
                </a:solidFill>
              </a:rPr>
              <a:t>Мағынаны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</a:rPr>
              <a:t>тану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3200" b="1" dirty="0" err="1" smtClean="0">
                <a:solidFill>
                  <a:srgbClr val="C00000"/>
                </a:solidFill>
              </a:rPr>
              <a:t>Мәтінді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жалғастыр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kk-KZ" sz="2400" b="1" dirty="0" smtClean="0">
                <a:solidFill>
                  <a:srgbClr val="002060"/>
                </a:solidFill>
              </a:rPr>
              <a:t>  </a:t>
            </a:r>
            <a:r>
              <a:rPr lang="kk-KZ" sz="2000" b="1" dirty="0" smtClean="0">
                <a:solidFill>
                  <a:srgbClr val="002060"/>
                </a:solidFill>
              </a:rPr>
              <a:t>Бірінші сыныпта оқитын Ердәулет таңертең үйінен шықты.Сыртта боран ұйтқып тұр.Ағаштардың шуылы құлақ тұндырады.</a:t>
            </a:r>
          </a:p>
          <a:p>
            <a:r>
              <a:rPr lang="kk-KZ" sz="2000" b="1" dirty="0">
                <a:solidFill>
                  <a:srgbClr val="002060"/>
                </a:solidFill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</a:rPr>
              <a:t> Бала шошып кетті.Бір теректің түбіне барып бұға қалды.Ол енді мектепке бармау жағын ойлайды</a:t>
            </a:r>
            <a:r>
              <a:rPr lang="kk-KZ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kk-KZ" sz="2400" b="1" dirty="0">
                <a:solidFill>
                  <a:srgbClr val="7030A0"/>
                </a:solidFill>
              </a:rPr>
              <a:t> </a:t>
            </a:r>
            <a:r>
              <a:rPr lang="kk-KZ" sz="2400" b="1" dirty="0" smtClean="0">
                <a:solidFill>
                  <a:srgbClr val="7030A0"/>
                </a:solidFill>
              </a:rPr>
              <a:t>  </a:t>
            </a:r>
            <a:r>
              <a:rPr lang="kk-KZ" sz="2000" b="1" dirty="0" smtClean="0">
                <a:solidFill>
                  <a:srgbClr val="C00000"/>
                </a:solidFill>
              </a:rPr>
              <a:t>1.Оқушылар мәтінді жалғастырады.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   2.Мәтіннен,мәтіннің бөліктерін анықтайды.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Сипаттау мәтіні   </a:t>
            </a:r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kk-KZ" sz="2000" b="1" dirty="0" smtClean="0">
                <a:solidFill>
                  <a:srgbClr val="C00000"/>
                </a:solidFill>
              </a:rPr>
              <a:t>қандай ?)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Әңгімелеу мәтіні  (не істеді?)</a:t>
            </a:r>
          </a:p>
          <a:p>
            <a:r>
              <a:rPr lang="kk-KZ" sz="2000" b="1" dirty="0" smtClean="0">
                <a:solidFill>
                  <a:srgbClr val="C00000"/>
                </a:solidFill>
              </a:rPr>
              <a:t>Пайымдау мәтін  (неліктен?)</a:t>
            </a:r>
          </a:p>
          <a:p>
            <a:pPr marL="0" indent="0">
              <a:buNone/>
            </a:pPr>
            <a:r>
              <a:rPr lang="kk-KZ" b="1" dirty="0" smtClean="0">
                <a:solidFill>
                  <a:srgbClr val="0070C0"/>
                </a:solidFill>
              </a:rPr>
              <a:t>       </a:t>
            </a:r>
            <a:r>
              <a:rPr lang="kk-KZ" sz="2800" b="1" dirty="0" smtClean="0">
                <a:solidFill>
                  <a:srgbClr val="0070C0"/>
                </a:solidFill>
              </a:rPr>
              <a:t>Бейнероликке назар аударыңыздар.</a:t>
            </a:r>
          </a:p>
          <a:p>
            <a:pPr marL="0" indent="0">
              <a:buNone/>
            </a:pPr>
            <a:endParaRPr lang="kk-KZ" b="1" dirty="0" smtClean="0">
              <a:solidFill>
                <a:srgbClr val="0070C0"/>
              </a:solidFill>
            </a:endParaRPr>
          </a:p>
          <a:p>
            <a:endParaRPr lang="kk-KZ" b="1" dirty="0" smtClean="0">
              <a:solidFill>
                <a:srgbClr val="0070C0"/>
              </a:solidFill>
            </a:endParaRPr>
          </a:p>
          <a:p>
            <a:endParaRPr lang="kk-KZ" b="1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927609"/>
              </p:ext>
            </p:extLst>
          </p:nvPr>
        </p:nvGraphicFramePr>
        <p:xfrm>
          <a:off x="1547664" y="5949280"/>
          <a:ext cx="5976664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Объект упаковщика для оболочки" showAsIcon="1" r:id="rId3" imgW="2553120" imgH="685800" progId="Package">
                  <p:embed/>
                </p:oleObj>
              </mc:Choice>
              <mc:Fallback>
                <p:oleObj name="Объект упаковщика для оболочки" showAsIcon="1" r:id="rId3" imgW="2553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5949280"/>
                        <a:ext cx="5976664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612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сель\Desktop\img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5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979712" y="129747"/>
            <a:ext cx="4752528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      Мәтін</a:t>
            </a:r>
            <a:r>
              <a:rPr kumimoji="0" lang="kk-K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Трапеция 2"/>
          <p:cNvSpPr/>
          <p:nvPr/>
        </p:nvSpPr>
        <p:spPr bwMode="auto">
          <a:xfrm>
            <a:off x="2555049" y="1078198"/>
            <a:ext cx="3744416" cy="3790962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 </a:t>
            </a:r>
            <a:r>
              <a:rPr kumimoji="0" lang="kk-KZ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Мәтін өзара байланысты бірнеше сөйлемнен тұрады.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</a:rPr>
              <a:t>Мәтіннің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</a:rPr>
              <a:t>тақырыбы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</a:rPr>
              <a:t>басы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,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</a:rPr>
              <a:t>негізгі бөлімі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,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</a:rPr>
              <a:t>соңы болады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0" y="1078198"/>
            <a:ext cx="2771800" cy="40069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Әңгімелеу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000" b="1" dirty="0" smtClean="0">
                <a:solidFill>
                  <a:srgbClr val="7030A0"/>
                </a:solidFill>
                <a:latin typeface="Arial" charset="0"/>
              </a:rPr>
              <a:t>Қазақстан жерінде қайыңдар көп өседі.Оның жиырма бір түрі бар.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6299465" y="1044147"/>
            <a:ext cx="2844535" cy="404103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Пайымдау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b="1" dirty="0" smtClean="0">
                <a:solidFill>
                  <a:srgbClr val="7030A0"/>
                </a:solidFill>
                <a:latin typeface="Arial" charset="0"/>
              </a:rPr>
              <a:t>Бұл қайың.Кіші Алматы бойында көп өседі.Тек Алатау қой науында ғана кездеседі.Сондықтан </a:t>
            </a:r>
            <a:r>
              <a:rPr lang="ru-RU" b="1" dirty="0" smtClean="0">
                <a:solidFill>
                  <a:srgbClr val="7030A0"/>
                </a:solidFill>
                <a:latin typeface="Arial" charset="0"/>
              </a:rPr>
              <a:t>«</a:t>
            </a:r>
            <a:r>
              <a:rPr lang="kk-KZ" b="1" dirty="0" smtClean="0">
                <a:solidFill>
                  <a:srgbClr val="7030A0"/>
                </a:solidFill>
                <a:latin typeface="Arial" charset="0"/>
              </a:rPr>
              <a:t>Алатау қайың»деп аталады.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1385900" y="4869160"/>
            <a:ext cx="6335832" cy="19888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            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Сипаттау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«Алатау 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қайыңы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»-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қабығы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қызғылт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түсті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 ,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бұтақтары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иілмей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тұратын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Arial" charset="0"/>
              </a:rPr>
              <a:t>ағаш</a:t>
            </a:r>
            <a:r>
              <a:rPr lang="ru-RU" sz="2000" b="1" dirty="0" smtClean="0">
                <a:solidFill>
                  <a:srgbClr val="7030A0"/>
                </a:solidFill>
                <a:latin typeface="Arial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0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sz="5400" b="1" dirty="0" smtClean="0">
                <a:solidFill>
                  <a:srgbClr val="FF0000"/>
                </a:solidFill>
              </a:rPr>
              <a:t>Оқулықпен жұмыс.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002060"/>
                </a:solidFill>
              </a:rPr>
              <a:t>25-жаттығу.</a:t>
            </a:r>
          </a:p>
          <a:p>
            <a:r>
              <a:rPr lang="kk-KZ" sz="2400" dirty="0" smtClean="0">
                <a:solidFill>
                  <a:srgbClr val="7030A0"/>
                </a:solidFill>
              </a:rPr>
              <a:t>48-бет </a:t>
            </a:r>
            <a:r>
              <a:rPr lang="kk-KZ" dirty="0" smtClean="0"/>
              <a:t>                       </a:t>
            </a:r>
          </a:p>
          <a:p>
            <a:r>
              <a:rPr lang="kk-KZ" sz="2400" b="1" dirty="0" smtClean="0"/>
              <a:t>1.Қарлығаштың түсі </a:t>
            </a:r>
          </a:p>
          <a:p>
            <a:r>
              <a:rPr lang="kk-KZ" sz="2400" b="1" dirty="0" smtClean="0"/>
              <a:t>қандай?</a:t>
            </a:r>
          </a:p>
          <a:p>
            <a:r>
              <a:rPr lang="kk-KZ" sz="2400" b="1" dirty="0" smtClean="0"/>
              <a:t>2.Қарлығаш ұясын </a:t>
            </a:r>
          </a:p>
          <a:p>
            <a:r>
              <a:rPr lang="kk-KZ" sz="2400" b="1" dirty="0" smtClean="0"/>
              <a:t>неге үйдің   ішіне  салады?</a:t>
            </a:r>
          </a:p>
          <a:p>
            <a:r>
              <a:rPr lang="kk-KZ" sz="2400" b="1" dirty="0" smtClean="0"/>
              <a:t>3.Қарлығаш неге қыстап қалмайды?</a:t>
            </a:r>
            <a:endParaRPr lang="ru-RU" sz="2400" b="1" dirty="0"/>
          </a:p>
        </p:txBody>
      </p:sp>
      <p:pic>
        <p:nvPicPr>
          <p:cNvPr id="4098" name="Picture 2" descr="C:\Users\Асель\Pictures\hello_html_m4c9ee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34479"/>
            <a:ext cx="3168352" cy="22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1772816"/>
            <a:ext cx="5894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FF0000"/>
                </a:solidFill>
              </a:rPr>
              <a:t>Суретке қара.Қай құс бейнеленген?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7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sz="4000" b="1" dirty="0" smtClean="0">
                <a:solidFill>
                  <a:srgbClr val="FF0000"/>
                </a:solidFill>
              </a:rPr>
              <a:t>Портретке сипаттау мәтінін құрастырып жаз.</a:t>
            </a:r>
            <a:br>
              <a:rPr lang="kk-KZ" sz="4000" b="1" dirty="0" smtClean="0">
                <a:solidFill>
                  <a:srgbClr val="FF0000"/>
                </a:solidFill>
              </a:rPr>
            </a:br>
            <a:r>
              <a:rPr lang="kk-KZ" sz="4000" b="1" dirty="0" smtClean="0">
                <a:solidFill>
                  <a:srgbClr val="FF0000"/>
                </a:solidFill>
              </a:rPr>
              <a:t>27-жаттығу.</a:t>
            </a:r>
            <a:r>
              <a:rPr lang="kk-KZ" sz="2800" b="1" dirty="0" smtClean="0">
                <a:solidFill>
                  <a:srgbClr val="FF0000"/>
                </a:solidFill>
              </a:rPr>
              <a:t>48-бет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Асель\Pictures\Без названия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4248472" cy="36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3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10620672" y="620688"/>
            <a:ext cx="6438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48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3200" b="1" baseline="0" dirty="0" smtClean="0">
                <a:solidFill>
                  <a:srgbClr val="FF0000"/>
                </a:solidFill>
                <a:latin typeface="Arial" charset="0"/>
              </a:rPr>
              <a:t>   </a:t>
            </a:r>
            <a:r>
              <a:rPr lang="kk-KZ" sz="32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kk-KZ" sz="3200" b="1" baseline="0" dirty="0" smtClean="0">
                <a:solidFill>
                  <a:srgbClr val="FF0000"/>
                </a:solidFill>
                <a:latin typeface="Arial" charset="0"/>
              </a:rPr>
              <a:t>Тесттің дұрыс жауабын табу.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7170" name="Picture 2" descr="C:\Users\Асель\Pictures\тест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28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272</Words>
  <Application>Microsoft Office PowerPoint</Application>
  <PresentationFormat>Экран (4:3)</PresentationFormat>
  <Paragraphs>75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Объект упаковщика для оболочки</vt:lpstr>
      <vt:lpstr> </vt:lpstr>
      <vt:lpstr>Сабақтың мақсаты:</vt:lpstr>
      <vt:lpstr>Презентация PowerPoint</vt:lpstr>
      <vt:lpstr>Мағынаны тану  Мәтінді жалғастыр</vt:lpstr>
      <vt:lpstr>Презентация PowerPoint</vt:lpstr>
      <vt:lpstr>Презентация PowerPoint</vt:lpstr>
      <vt:lpstr>Оқулықпен жұмыс.</vt:lpstr>
      <vt:lpstr>Портретке сипаттау мәтінін құрастырып жаз. 27-жаттығу.48-бет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Қазақ тілі  4-сынып Т</dc:title>
  <dc:creator>Асель</dc:creator>
  <cp:lastModifiedBy>Пользователь</cp:lastModifiedBy>
  <cp:revision>45</cp:revision>
  <dcterms:created xsi:type="dcterms:W3CDTF">2020-07-20T14:31:34Z</dcterms:created>
  <dcterms:modified xsi:type="dcterms:W3CDTF">2020-08-04T04:36:17Z</dcterms:modified>
</cp:coreProperties>
</file>