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29" r:id="rId4"/>
    <p:sldId id="330" r:id="rId5"/>
    <p:sldId id="331" r:id="rId6"/>
    <p:sldId id="332" r:id="rId7"/>
    <p:sldId id="333" r:id="rId8"/>
    <p:sldId id="337" r:id="rId9"/>
    <p:sldId id="334" r:id="rId10"/>
    <p:sldId id="338" r:id="rId11"/>
    <p:sldId id="33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24" autoAdjust="0"/>
  </p:normalViewPr>
  <p:slideViewPr>
    <p:cSldViewPr>
      <p:cViewPr>
        <p:scale>
          <a:sx n="60" d="100"/>
          <a:sy n="60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16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/>
            <a:fld id="{DC6A3DE6-20C9-44F3-AF35-6BA247995652}" type="slidenum">
              <a:rPr sz="1200"/>
              <a:t>‹#›</a:t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C3EAEA0-14F2-4C53-B553-3429BE1A3770}" type="slidenum">
              <a:rPr sz="1200"/>
              <a:t>‹#›</a:t>
            </a:fld>
            <a:endParaRPr sz="12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774C8CD9-D2A1-4EE8-AFF3-B01B22F7C10B}" type="slidenum">
              <a:rPr sz="1400"/>
              <a:t>‹#›</a:t>
            </a:fld>
            <a:endParaRPr sz="1400"/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Relationship Id="rId3" Type="http://schemas.openxmlformats.org/officeDocument/2006/relationships/image" Target="../media/image4.jpeg" /><Relationship Id="rId4" Type="http://schemas.openxmlformats.org/officeDocument/2006/relationships/image" Target="../media/image5.jpeg" /><Relationship Id="rId5" Type="http://schemas.openxmlformats.org/officeDocument/2006/relationships/image" Target="../media/image6.jpeg" /><Relationship Id="rId6" Type="http://schemas.openxmlformats.org/officeDocument/2006/relationships/image" Target="../media/image7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7775575" cy="2590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Қазақ тілі пәні     </a:t>
            </a: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400" b="1" i="1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Табиғат ғажайыптары</a:t>
            </a:r>
            <a:br>
              <a:rPr kumimoji="0" lang="kk-KZ" sz="44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 </a:t>
            </a:r>
            <a:br>
              <a:rPr kumimoji="0" lang="kk-KZ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Фонетика әлеміне саяхат.</a:t>
            </a:r>
            <a:br>
              <a:rPr kumimoji="0" lang="kk-KZ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0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14 -сабақ</a:t>
            </a:r>
            <a:endParaRPr kumimoji="0" lang="ru-RU" sz="4000" b="0" i="1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5" name="Заголовок 1" title=""/>
          <p:cNvSpPr txBox="1"/>
          <p:nvPr/>
        </p:nvSpPr>
        <p:spPr bwMode="white">
          <a:xfrm>
            <a:off x="971550" y="1844675"/>
            <a:ext cx="7777163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229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 sz="4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Кері байланыс</a:t>
            </a:r>
            <a:endParaRPr lang="ru-RU" altLang="en-US" sz="4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2291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Бүгінгі сабақ маған ұнады, себебі мен...... үйрендім. 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 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Маған ....қиын болып көрінді.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 </a:t>
            </a:r>
            <a:endParaRPr lang="ru-RU" altLang="en-US" sz="36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3600">
                <a:latin typeface="Times New Roman" pitchFamily="18" charset="0"/>
                <a:ea typeface="Times New Roman" pitchFamily="18" charset="0"/>
              </a:rPr>
              <a:t>Мен енді.... үйренгім келеді</a:t>
            </a:r>
            <a:r>
              <a:rPr lang="kk-KZ" altLang="en-US"/>
              <a:t>.</a:t>
            </a:r>
            <a:endParaRPr lang="ru-RU" altLang="en-US"/>
          </a:p>
        </p:txBody>
      </p:sp>
      <p:sp>
        <p:nvSpPr>
          <p:cNvPr id="1229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4098" name="Содержимое 3" descr="https://bilim-all.kz/uploads/images/2017/05/07/original/fe99a187743b32d8adbfe17cac966e39.jpg" title="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4099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5122" name="Picture 2" descr="https://fsd.multiurok.ru/html/2017/03/02/s_58b8161984a7f/577583_4.pn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0" y="1268413"/>
            <a:ext cx="2171700" cy="21812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611188" y="3573463"/>
            <a:ext cx="2376487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2800" b="0" i="0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кө+бе+лек</a:t>
            </a:r>
            <a:endParaRPr kumimoji="0" lang="ru-RU" sz="2000" b="0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4" name="Picture 6" descr="http://xn----8sbiecm6bhdx8i.xn--p1ai/sites/default/files/images/vremena_goda/metel.jpg" title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475" y="1341438"/>
            <a:ext cx="2376488" cy="146843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5" name="Заголовок 1" title=""/>
          <p:cNvSpPr txBox="1"/>
          <p:nvPr/>
        </p:nvSpPr>
        <p:spPr bwMode="white">
          <a:xfrm>
            <a:off x="3419475" y="3141663"/>
            <a:ext cx="2376488" cy="431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>
              <a:lnSpc>
                <a:spcPct val="150000"/>
              </a:lnSpc>
            </a:pPr>
            <a:r>
              <a:rPr lang="kk-KZ" altLang="en-US" sz="2800" spc="0">
                <a:solidFill>
                  <a:srgbClr val="262626"/>
                </a:solidFill>
                <a:latin typeface="Times New Roman" pitchFamily="18" charset="0"/>
                <a:ea typeface="Times New Roman" pitchFamily="18" charset="0"/>
              </a:rPr>
              <a:t>бо+ран</a:t>
            </a:r>
            <a:endParaRPr lang="ru-RU" altLang="en-US" sz="2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5126" name="Picture 8" descr="https://baribar.kz/wp-content/uploads/2018/09/b6abf3f00a79aca8e39456e645a5fa6e.jpg" title="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125" y="1989138"/>
            <a:ext cx="2268538" cy="15113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7" name="Заголовок 1" title=""/>
          <p:cNvSpPr txBox="1"/>
          <p:nvPr/>
        </p:nvSpPr>
        <p:spPr bwMode="white">
          <a:xfrm>
            <a:off x="6372225" y="3789363"/>
            <a:ext cx="2376488" cy="431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>
              <a:lnSpc>
                <a:spcPct val="150000"/>
              </a:lnSpc>
            </a:pPr>
            <a:r>
              <a:rPr lang="kk-KZ" altLang="en-US" sz="2800" spc="0">
                <a:solidFill>
                  <a:srgbClr val="262626"/>
                </a:solidFill>
                <a:latin typeface="Times New Roman" pitchFamily="18" charset="0"/>
                <a:ea typeface="Times New Roman" pitchFamily="18" charset="0"/>
              </a:rPr>
              <a:t>сыр+ға</a:t>
            </a:r>
            <a:endParaRPr lang="ru-RU" altLang="en-US" sz="2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5128" name="Picture 10" descr="http://tattialma.kz/upload/thumbed/325x325/168807_1490809441_325_325_0.jpeg" title="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388" y="4292600"/>
            <a:ext cx="2165350" cy="18002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9" name="Заголовок 1" title=""/>
          <p:cNvSpPr txBox="1"/>
          <p:nvPr/>
        </p:nvSpPr>
        <p:spPr bwMode="white">
          <a:xfrm>
            <a:off x="611188" y="3573463"/>
            <a:ext cx="2376487" cy="431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>
              <a:lnSpc>
                <a:spcPct val="150000"/>
              </a:lnSpc>
            </a:pPr>
            <a:r>
              <a:rPr lang="kk-KZ" altLang="en-US" sz="2800" spc="0">
                <a:solidFill>
                  <a:srgbClr val="262626"/>
                </a:solidFill>
                <a:latin typeface="Times New Roman" pitchFamily="18" charset="0"/>
                <a:ea typeface="Times New Roman" pitchFamily="18" charset="0"/>
              </a:rPr>
              <a:t>кө+бе+лек</a:t>
            </a:r>
            <a:endParaRPr lang="ru-RU" altLang="en-US" sz="2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30" name="Заголовок 1" title=""/>
          <p:cNvSpPr txBox="1"/>
          <p:nvPr/>
        </p:nvSpPr>
        <p:spPr bwMode="white">
          <a:xfrm>
            <a:off x="1763713" y="6021388"/>
            <a:ext cx="2376487" cy="431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>
              <a:lnSpc>
                <a:spcPct val="150000"/>
              </a:lnSpc>
            </a:pPr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шаң+ғы</a:t>
            </a:r>
            <a:endParaRPr lang="ru-RU" altLang="en-US" sz="2800"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5131" name="Picture 14" descr="http://fsd.kopilkaurokov.ru/up/html/2017/01/17/k_587e513fd5cb5/380584_2.png" title="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3438" y="4005263"/>
            <a:ext cx="2257425" cy="174148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32" name="Заголовок 1" title=""/>
          <p:cNvSpPr txBox="1"/>
          <p:nvPr/>
        </p:nvSpPr>
        <p:spPr bwMode="white">
          <a:xfrm>
            <a:off x="4787900" y="5876925"/>
            <a:ext cx="2376488" cy="431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>
              <a:lnSpc>
                <a:spcPct val="150000"/>
              </a:lnSpc>
            </a:pPr>
            <a:r>
              <a:rPr lang="kk-KZ" altLang="en-US" sz="2800" spc="0">
                <a:latin typeface="Times New Roman" pitchFamily="18" charset="0"/>
                <a:ea typeface="Times New Roman" pitchFamily="18" charset="0"/>
              </a:rPr>
              <a:t>қа+лақ</a:t>
            </a:r>
            <a:endParaRPr lang="ru-RU" altLang="en-US" sz="28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33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614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br>
              <a:rPr lang="kk-KZ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br>
              <a:rPr lang="kk-KZ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«Сиқырлы сандар мен әріптер»</a:t>
            </a:r>
            <a:br>
              <a:rPr lang="ru-RU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kk-KZ" altLang="en-US" sz="32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Әріптер мен сандарды пайдаланып, сөздерді тап</a:t>
            </a:r>
            <a:br>
              <a:rPr lang="ru-RU" altLang="en-US" sz="32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</a:br>
            <a:endParaRPr lang="ru-RU" altLang="en-US" sz="3200">
              <a:solidFill>
                <a:schemeClr val="tx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graphicFrame>
        <p:nvGraphicFramePr>
          <p:cNvPr id="6147" name="Таблица 3" title=""/>
          <p:cNvGraphicFramePr>
            <a:graphicFrameLocks noGrp="1"/>
          </p:cNvGraphicFramePr>
          <p:nvPr/>
        </p:nvGraphicFramePr>
        <p:xfrm>
          <a:off x="900112" y="2133600"/>
          <a:ext cx="7272338" cy="1873250"/>
        </p:xfrm>
        <a:graphic>
          <a:graphicData uri="http://schemas.openxmlformats.org/drawingml/2006/table">
            <a:tbl>
              <a:tblPr/>
              <a:tblGrid>
                <a:gridCol w="682625"/>
                <a:gridCol w="822325"/>
                <a:gridCol w="823912"/>
                <a:gridCol w="822325"/>
                <a:gridCol w="823912"/>
                <a:gridCol w="822325"/>
                <a:gridCol w="825500"/>
                <a:gridCol w="823912"/>
                <a:gridCol w="825500"/>
              </a:tblGrid>
              <a:tr h="936625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а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у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қ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т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н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р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ы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л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д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936625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1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3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4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5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6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7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8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/>
                      <a:r>
                        <a:rPr lang="kk-KZ" altLang="en-US" sz="4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9</a:t>
                      </a:r>
                      <a:endParaRPr lang="ru-RU" altLang="en-US" sz="4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179" name="Таблица 4" title=""/>
          <p:cNvGraphicFramePr>
            <a:graphicFrameLocks noGrp="1"/>
          </p:cNvGraphicFramePr>
          <p:nvPr/>
        </p:nvGraphicFramePr>
        <p:xfrm>
          <a:off x="827088" y="4508500"/>
          <a:ext cx="6096000" cy="219456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016125">
                <a:tc>
                  <a:txBody>
                    <a:bodyPr lIns="114300" tIns="0" rIns="11430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/>
                      <a:r>
                        <a:rPr lang="kk-KZ" altLang="en-US" sz="2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9218- </a:t>
                      </a:r>
                      <a:endParaRPr lang="ru-RU" altLang="en-US" sz="2400">
                        <a:latin typeface="Times New Roman" pitchFamily="18" charset="0"/>
                        <a:ea typeface="Times New Roman" pitchFamily="18" charset="0"/>
                      </a:endParaRPr>
                    </a:p>
                    <a:p>
                      <a:pPr marL="0" lvl="0" indent="0" eaLnBrk="1" hangingPunct="1"/>
                      <a:r>
                        <a:rPr lang="kk-KZ" altLang="en-US" sz="2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1516-</a:t>
                      </a:r>
                      <a:endParaRPr lang="ru-RU" altLang="en-US" sz="2400">
                        <a:latin typeface="Times New Roman" pitchFamily="18" charset="0"/>
                        <a:ea typeface="Times New Roman" pitchFamily="18" charset="0"/>
                      </a:endParaRPr>
                    </a:p>
                    <a:p>
                      <a:pPr marL="0" lvl="0" indent="0" eaLnBrk="1" hangingPunct="1"/>
                      <a:r>
                        <a:rPr lang="kk-KZ" altLang="en-US" sz="2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37612-</a:t>
                      </a:r>
                      <a:endParaRPr lang="ru-RU" altLang="en-US" sz="2400">
                        <a:latin typeface="Times New Roman" pitchFamily="18" charset="0"/>
                        <a:ea typeface="Times New Roman" pitchFamily="18" charset="0"/>
                      </a:endParaRPr>
                    </a:p>
                    <a:p>
                      <a:pPr marL="0" lvl="0" indent="0" eaLnBrk="1" hangingPunct="1"/>
                      <a:r>
                        <a:rPr lang="kk-KZ" altLang="en-US" sz="2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41273-</a:t>
                      </a:r>
                      <a:endParaRPr lang="ru-RU" altLang="en-US" sz="2400">
                        <a:latin typeface="Times New Roman" pitchFamily="18" charset="0"/>
                        <a:ea typeface="Times New Roman" pitchFamily="18" charset="0"/>
                      </a:endParaRPr>
                    </a:p>
                    <a:p>
                      <a:pPr marL="0" lvl="0" indent="0" eaLnBrk="1" hangingPunct="1"/>
                      <a:r>
                        <a:rPr lang="kk-KZ" altLang="en-US" sz="2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91278-</a:t>
                      </a:r>
                      <a:endParaRPr lang="ru-RU" altLang="en-US" sz="2400">
                        <a:latin typeface="Times New Roman" pitchFamily="18" charset="0"/>
                        <a:ea typeface="Times New Roman" pitchFamily="18" charset="0"/>
                      </a:endParaRPr>
                    </a:p>
                    <a:p>
                      <a:pPr marL="0" lvl="0" indent="0" eaLnBrk="1" hangingPunct="1"/>
                      <a:r>
                        <a:rPr lang="kk-KZ" altLang="en-US" sz="2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41612-</a:t>
                      </a:r>
                      <a:endParaRPr lang="ru-RU" altLang="en-US" sz="24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181" name="Picture 2" descr="http://avatars.mds.yandex.net/get-pdb/881477/9f3fec68-82c1-4276-951f-c6b464c46dd0/orig" title=""/>
          <p:cNvPicPr>
            <a:picLocks noChangeAspect="1" noCrop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572000" y="4149725"/>
            <a:ext cx="3168650" cy="29067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8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7170" name="Заголовок 1" title=""/>
          <p:cNvSpPr>
            <a:spLocks noGrp="1"/>
          </p:cNvSpPr>
          <p:nvPr>
            <p:ph type="title"/>
          </p:nvPr>
        </p:nvSpPr>
        <p:spPr>
          <a:xfrm>
            <a:off x="900113" y="69215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 sz="4400" b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</a:rPr>
              <a:t>Өзіңді тексер</a:t>
            </a:r>
            <a:endParaRPr lang="ru-RU" altLang="en-US" sz="4400" b="0">
              <a:solidFill>
                <a:schemeClr val="tx1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1" name="Содержимое 2" title=""/>
          <p:cNvSpPr>
            <a:spLocks noGrp="1"/>
          </p:cNvSpPr>
          <p:nvPr>
            <p:ph idx="1"/>
          </p:nvPr>
        </p:nvSpPr>
        <p:spPr>
          <a:xfrm>
            <a:off x="2339975" y="1844675"/>
            <a:ext cx="2314575" cy="3455988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t" hangingPunct="1">
              <a:buNone/>
            </a:pP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9218   - </a:t>
            </a:r>
            <a:endParaRPr lang="ru-RU" altLang="en-US" sz="4000">
              <a:latin typeface="Times New Roman" pitchFamily="18" charset="0"/>
              <a:ea typeface="Times New Roman" pitchFamily="18" charset="0"/>
            </a:endParaRPr>
          </a:p>
          <a:p>
            <a:pPr lvl="0" eaLnBrk="1" fontAlgn="t" hangingPunct="1">
              <a:buNone/>
            </a:pP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1516   -</a:t>
            </a:r>
            <a:endParaRPr lang="ru-RU" altLang="en-US" sz="4000">
              <a:latin typeface="Times New Roman" pitchFamily="18" charset="0"/>
              <a:ea typeface="Times New Roman" pitchFamily="18" charset="0"/>
            </a:endParaRPr>
          </a:p>
          <a:p>
            <a:pPr lvl="0" eaLnBrk="1" fontAlgn="t" hangingPunct="1">
              <a:buNone/>
            </a:pP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37612 -</a:t>
            </a:r>
            <a:endParaRPr lang="ru-RU" altLang="en-US" sz="4000">
              <a:latin typeface="Times New Roman" pitchFamily="18" charset="0"/>
              <a:ea typeface="Times New Roman" pitchFamily="18" charset="0"/>
            </a:endParaRPr>
          </a:p>
          <a:p>
            <a:pPr lvl="0" eaLnBrk="1" fontAlgn="t" hangingPunct="1">
              <a:buNone/>
            </a:pP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41273 -</a:t>
            </a:r>
            <a:endParaRPr lang="ru-RU" altLang="en-US" sz="4000">
              <a:latin typeface="Times New Roman" pitchFamily="18" charset="0"/>
              <a:ea typeface="Times New Roman" pitchFamily="18" charset="0"/>
            </a:endParaRPr>
          </a:p>
          <a:p>
            <a:pPr lvl="0" eaLnBrk="1" fontAlgn="t" hangingPunct="1">
              <a:buNone/>
            </a:pP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91278 -</a:t>
            </a:r>
            <a:endParaRPr lang="ru-RU" altLang="en-US" sz="4000">
              <a:latin typeface="Times New Roman" pitchFamily="18" charset="0"/>
              <a:ea typeface="Times New Roman" pitchFamily="18" charset="0"/>
            </a:endParaRPr>
          </a:p>
          <a:p>
            <a:pPr lvl="0" eaLnBrk="1" fontAlgn="t" hangingPunct="1">
              <a:buNone/>
            </a:pPr>
            <a:r>
              <a:rPr lang="kk-KZ" altLang="en-US" sz="4000">
                <a:latin typeface="Times New Roman" pitchFamily="18" charset="0"/>
                <a:ea typeface="Times New Roman" pitchFamily="18" charset="0"/>
              </a:rPr>
              <a:t>41612 </a:t>
            </a:r>
            <a:r>
              <a:rPr lang="kk-KZ" altLang="en-US">
                <a:latin typeface="Times New Roman" pitchFamily="18" charset="0"/>
                <a:ea typeface="Times New Roman" pitchFamily="18" charset="0"/>
              </a:rPr>
              <a:t>-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/>
            <a:endParaRPr lang="ru-RU" altLang="en-US"/>
          </a:p>
        </p:txBody>
      </p:sp>
      <p:graphicFrame>
        <p:nvGraphicFramePr>
          <p:cNvPr id="7172" name="Таблица 3" title=""/>
          <p:cNvGraphicFramePr>
            <a:graphicFrameLocks noGrp="1"/>
          </p:cNvGraphicFramePr>
          <p:nvPr/>
        </p:nvGraphicFramePr>
        <p:xfrm>
          <a:off x="4140200" y="1844675"/>
          <a:ext cx="3479800" cy="4404541"/>
        </p:xfrm>
        <a:graphic>
          <a:graphicData uri="http://schemas.openxmlformats.org/drawingml/2006/table">
            <a:tbl>
              <a:tblPr/>
              <a:tblGrid>
                <a:gridCol w="3479800"/>
              </a:tblGrid>
              <a:tr h="4176712">
                <a:tc>
                  <a:txBody>
                    <a:bodyPr lIns="114300" tIns="0" rIns="11430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altLang="en-US" sz="3600">
                          <a:latin typeface="Times New Roman" pitchFamily="18" charset="0"/>
                          <a:ea typeface="Calibri" pitchFamily="34" charset="0"/>
                        </a:rPr>
                        <a:t>дуал </a:t>
                      </a:r>
                      <a:endParaRPr lang="ru-RU" altLang="en-US" sz="36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altLang="en-US" sz="3600">
                          <a:latin typeface="Times New Roman" pitchFamily="18" charset="0"/>
                          <a:ea typeface="Calibri" pitchFamily="34" charset="0"/>
                        </a:rPr>
                        <a:t>анар</a:t>
                      </a:r>
                      <a:endParaRPr lang="ru-RU" altLang="en-US" sz="36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altLang="en-US" sz="3600">
                          <a:latin typeface="Times New Roman" pitchFamily="18" charset="0"/>
                          <a:ea typeface="Calibri" pitchFamily="34" charset="0"/>
                        </a:rPr>
                        <a:t>қырау</a:t>
                      </a:r>
                      <a:endParaRPr lang="ru-RU" altLang="en-US" sz="36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altLang="en-US" sz="3600">
                          <a:latin typeface="Times New Roman" pitchFamily="18" charset="0"/>
                          <a:ea typeface="Calibri" pitchFamily="34" charset="0"/>
                        </a:rPr>
                        <a:t>тауық</a:t>
                      </a:r>
                      <a:endParaRPr lang="ru-RU" altLang="en-US" sz="36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altLang="en-US" sz="3600">
                          <a:latin typeface="Times New Roman" pitchFamily="18" charset="0"/>
                          <a:ea typeface="Calibri" pitchFamily="34" charset="0"/>
                        </a:rPr>
                        <a:t>дауыл</a:t>
                      </a:r>
                      <a:endParaRPr lang="kk-KZ" altLang="en-US" sz="36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altLang="en-US" sz="3600">
                          <a:latin typeface="Times New Roman" pitchFamily="18" charset="0"/>
                          <a:ea typeface="Calibri" pitchFamily="34" charset="0"/>
                        </a:rPr>
                        <a:t>тарау</a:t>
                      </a:r>
                      <a:endParaRPr lang="ru-RU" altLang="en-US" sz="36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73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Содержимое 2" title=""/>
          <p:cNvSpPr>
            <a:spLocks noGrp="1"/>
          </p:cNvSpPr>
          <p:nvPr>
            <p:ph idx="1"/>
          </p:nvPr>
        </p:nvSpPr>
        <p:spPr>
          <a:xfrm>
            <a:off x="1116013" y="0"/>
            <a:ext cx="7570787" cy="68580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None/>
            </a:pPr>
            <a:endParaRPr lang="kk-KZ" altLang="en-US" sz="3200"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r>
              <a:rPr lang="kk-KZ" altLang="en-US" sz="3200">
                <a:latin typeface="Times New Roman" pitchFamily="18" charset="0"/>
                <a:ea typeface="Times New Roman" pitchFamily="18" charset="0"/>
              </a:rPr>
              <a:t>«Дұрыс жауабын тап»</a:t>
            </a:r>
            <a:endParaRPr lang="ru-RU" altLang="en-US" sz="32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1400">
                <a:latin typeface="Times New Roman" pitchFamily="18" charset="0"/>
                <a:ea typeface="Times New Roman" pitchFamily="18" charset="0"/>
              </a:rPr>
              <a:t> </a:t>
            </a:r>
            <a:endParaRPr lang="ru-RU" altLang="en-US" sz="1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1.Буын үндестігіне бағынбайтын сөзді тап. 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А) Балалар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Б) Қонақта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С) Әсемпаз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Д) Өнерлі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Е)Қора-қора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2.Ашық буыннан құралған сөзді көрсет.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А) Өрнек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Б) Атты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С) Кітап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Д) Болады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 sz="2400">
                <a:latin typeface="Times New Roman" pitchFamily="18" charset="0"/>
                <a:ea typeface="Times New Roman" pitchFamily="18" charset="0"/>
              </a:rPr>
              <a:t>Е) Еңбек</a:t>
            </a:r>
            <a:endParaRPr lang="ru-RU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 sz="1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 sz="1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 sz="1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 sz="14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9218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1.Буын үндестігіне бағынбайтын сөз.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С) Әсемпаз</a:t>
            </a: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2.Ашық буыннан құралған сөз.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Д) Болады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en-US"/>
          </a:p>
        </p:txBody>
      </p:sp>
      <p:sp>
        <p:nvSpPr>
          <p:cNvPr id="9219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0242" name="Содержимое 2" title=""/>
          <p:cNvSpPr>
            <a:spLocks noGrp="1"/>
          </p:cNvSpPr>
          <p:nvPr>
            <p:ph idx="1"/>
          </p:nvPr>
        </p:nvSpPr>
        <p:spPr>
          <a:xfrm>
            <a:off x="914400" y="69215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3. Қазақ тіліне тән дыбыстар саны қанша?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А) 9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Б) 10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С) 12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Д) 5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Е) 7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4. Бітеу буыннан құралған сөзді тап.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А) балапан 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Б) аспан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С) арайлы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Д) келді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Е) арман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en-US"/>
          </a:p>
          <a:p>
            <a:pPr lvl="0"/>
            <a:endParaRPr lang="ru-RU" altLang="en-US"/>
          </a:p>
        </p:txBody>
      </p:sp>
      <p:sp>
        <p:nvSpPr>
          <p:cNvPr id="10243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1266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3. Қазақ тіліне тән дыбыстар саны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А) 9</a:t>
            </a: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4. Бітеу буыннан құралған сөз.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А) балапан 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en-US"/>
          </a:p>
        </p:txBody>
      </p:sp>
      <p:sp>
        <p:nvSpPr>
          <p:cNvPr id="1126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55</Paragraphs>
  <Slides>10</Slides>
  <Notes>0</Notes>
  <TotalTime>2327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5">
      <vt:lpstr>Arial</vt:lpstr>
      <vt:lpstr>Wingdings</vt:lpstr>
      <vt:lpstr>Times New Roman</vt:lpstr>
      <vt:lpstr>Calibri</vt:lpstr>
      <vt:lpstr>cdb2004169gl</vt:lpstr>
      <vt:lpstr>     Қазақ тілі пәні     4 сыныпТабиғат ғажайыптарыСабақтың тақырыбы: Фонетика әлеміне саяхат.14 -сабақ</vt:lpstr>
      <vt:lpstr>PowerPoint Presentation</vt:lpstr>
      <vt:lpstr>кө+бе+лек</vt:lpstr>
      <vt:lpstr>«Сиқырлы сандар мен әріптер»Әріптер мен сандарды пайдаланып, сөздерді тап</vt:lpstr>
      <vt:lpstr>Өзіңді тексер</vt:lpstr>
      <vt:lpstr>PowerPoint Presentation</vt:lpstr>
      <vt:lpstr>PowerPoint Presentation</vt:lpstr>
      <vt:lpstr>PowerPoint Presentation</vt:lpstr>
      <vt:lpstr>PowerPoint Presentation</vt:lpstr>
      <vt:lpstr>Кері байланыс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админ</cp:lastModifiedBy>
  <cp:revision>208</cp:revision>
  <dcterms:created xsi:type="dcterms:W3CDTF">2011-10-14T09:11:52Z</dcterms:created>
  <dcterms:modified xsi:type="dcterms:W3CDTF">2024-10-15T20:31:55Z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