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4.10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328" r:id="rId3"/>
    <p:sldId id="338" r:id="rId4"/>
    <p:sldId id="339" r:id="rId5"/>
    <p:sldId id="340" r:id="rId6"/>
    <p:sldId id="341" r:id="rId7"/>
    <p:sldId id="342" r:id="rId8"/>
    <p:sldId id="348" r:id="rId9"/>
    <p:sldId id="343" r:id="rId10"/>
    <p:sldId id="345" r:id="rId11"/>
    <p:sldId id="346" r:id="rId12"/>
    <p:sldId id="347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5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extLs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88" autoAdjust="0"/>
    <p:restoredTop sz="94624" autoAdjust="0"/>
  </p:normalViewPr>
  <p:slideViewPr>
    <p:cSldViewPr>
      <p:cViewPr>
        <p:scale>
          <a:sx n="60" d="100"/>
          <a:sy n="60" d="100"/>
        </p:scale>
        <p:origin x="0" y="0"/>
      </p:cViewPr>
    </p:cSldViewPr>
  </p:slideViewPr>
  <p:notesViewPr>
    <p:cSldViewPr>
      <p:cViewPr varScale="1">
        <p:scale>
          <a:sx n="66" d="100"/>
          <a:sy n="66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tags" Target="tags/tag1.xml" /><Relationship Id="rId15" Type="http://schemas.openxmlformats.org/officeDocument/2006/relationships/presProps" Target="presProps.xml" /><Relationship Id="rId16" Type="http://schemas.openxmlformats.org/officeDocument/2006/relationships/viewProps" Target="viewProps.xml" /><Relationship Id="rId17" Type="http://schemas.openxmlformats.org/officeDocument/2006/relationships/theme" Target="theme/theme1.xml" /><Relationship Id="rId18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 title=""/>
        <p:cNvGrpSpPr/>
        <p:nvPr/>
      </p:nvGrpSpPr>
      <p:grpSpPr/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340" name="Rectangle 4" title="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r" eaLnBrk="1" hangingPunct="1"/>
            <a:fld id="{ACEFF7F0-3D40-48D0-8E6C-E8ECB7E259C9}" type="slidenum">
              <a:rPr sz="1200"/>
              <a:t>‹#›</a:t>
            </a:fld>
            <a:endParaRPr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>
  <p:cSld name="Титульный слайд">
    <p:bg>
      <p:bgPr>
        <a:solidFill>
          <a:srgbClr val="FFC000">
            <a:alpha val="0"/>
          </a:srgbClr>
        </a:solidFill>
      </p:bgPr>
    </p:bg>
    <p:spTree>
      <p:nvGrpSpPr>
        <p:cNvPr id="1" name="" title=""/>
        <p:cNvGrpSpPr/>
        <p:nvPr/>
      </p:nvGrpSpPr>
      <p:grpSpPr/>
      <p:sp>
        <p:nvSpPr>
          <p:cNvPr id="2056" name="Freeform 17" title=""/>
          <p:cNvSpPr/>
          <p:nvPr/>
        </p:nvSpPr>
        <p:spPr bwMode="gray">
          <a:xfrm>
            <a:off x="-9525" y="1447800"/>
            <a:ext cx="9164638" cy="3832225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73" h="2414">
                <a:moveTo>
                  <a:pt x="12" y="124"/>
                </a:moveTo>
                <a:cubicBezTo>
                  <a:pt x="150" y="76"/>
                  <a:pt x="581" y="0"/>
                  <a:pt x="1381" y="12"/>
                </a:cubicBezTo>
                <a:cubicBezTo>
                  <a:pt x="2181" y="23"/>
                  <a:pt x="3370" y="437"/>
                  <a:pt x="4064" y="581"/>
                </a:cubicBezTo>
                <a:cubicBezTo>
                  <a:pt x="4758" y="725"/>
                  <a:pt x="5635" y="219"/>
                  <a:pt x="5773" y="118"/>
                </a:cubicBezTo>
                <a:lnTo>
                  <a:pt x="5766" y="2151"/>
                </a:lnTo>
                <a:cubicBezTo>
                  <a:pt x="4994" y="2407"/>
                  <a:pt x="4326" y="2311"/>
                  <a:pt x="3966" y="2263"/>
                </a:cubicBezTo>
                <a:cubicBezTo>
                  <a:pt x="3606" y="2215"/>
                  <a:pt x="2715" y="1873"/>
                  <a:pt x="1963" y="1897"/>
                </a:cubicBezTo>
                <a:cubicBezTo>
                  <a:pt x="1305" y="1893"/>
                  <a:pt x="0" y="2402"/>
                  <a:pt x="6" y="2407"/>
                </a:cubicBezTo>
                <a:cubicBezTo>
                  <a:pt x="12" y="2414"/>
                  <a:pt x="12" y="568"/>
                  <a:pt x="12" y="124"/>
                </a:cubicBezTo>
                <a:close/>
              </a:path>
            </a:pathLst>
          </a:custGeom>
          <a:solidFill>
            <a:schemeClr val="accent1">
              <a:alpha val="41176"/>
            </a:schemeClr>
          </a:solidFill>
          <a:ln w="9525">
            <a:noFill/>
            <a:round/>
          </a:ln>
        </p:spPr>
      </p:sp>
      <p:sp>
        <p:nvSpPr>
          <p:cNvPr id="2057" name="Freeform 18" title=""/>
          <p:cNvSpPr/>
          <p:nvPr/>
        </p:nvSpPr>
        <p:spPr bwMode="gray">
          <a:xfrm>
            <a:off x="-9525" y="1730375"/>
            <a:ext cx="9150350" cy="3265488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64" h="2057">
                <a:moveTo>
                  <a:pt x="6" y="272"/>
                </a:moveTo>
                <a:cubicBezTo>
                  <a:pt x="144" y="233"/>
                  <a:pt x="656" y="0"/>
                  <a:pt x="1453" y="10"/>
                </a:cubicBezTo>
                <a:cubicBezTo>
                  <a:pt x="2250" y="20"/>
                  <a:pt x="3475" y="403"/>
                  <a:pt x="4182" y="482"/>
                </a:cubicBezTo>
                <a:cubicBezTo>
                  <a:pt x="4890" y="561"/>
                  <a:pt x="5626" y="237"/>
                  <a:pt x="5764" y="154"/>
                </a:cubicBezTo>
                <a:lnTo>
                  <a:pt x="5764" y="1806"/>
                </a:lnTo>
                <a:cubicBezTo>
                  <a:pt x="4919" y="2052"/>
                  <a:pt x="4485" y="2057"/>
                  <a:pt x="4005" y="1994"/>
                </a:cubicBezTo>
                <a:cubicBezTo>
                  <a:pt x="3526" y="1929"/>
                  <a:pt x="2640" y="1502"/>
                  <a:pt x="1891" y="1522"/>
                </a:cubicBezTo>
                <a:cubicBezTo>
                  <a:pt x="1234" y="1519"/>
                  <a:pt x="0" y="1962"/>
                  <a:pt x="6" y="1967"/>
                </a:cubicBezTo>
                <a:cubicBezTo>
                  <a:pt x="12" y="1972"/>
                  <a:pt x="6" y="641"/>
                  <a:pt x="6" y="272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</p:sp>
      <p:grpSp>
        <p:nvGrpSpPr>
          <p:cNvPr id="2058" name="Group 19" title=""/>
          <p:cNvGrpSpPr/>
          <p:nvPr/>
        </p:nvGrpSpPr>
        <p:grpSpPr>
          <a:xfrm>
            <a:off x="7086600" y="1947863"/>
            <a:ext cx="533400" cy="533400"/>
            <a:chOff x="4752" y="1200"/>
            <a:chExt cx="288" cy="288"/>
          </a:xfrm>
        </p:grpSpPr>
        <p:sp>
          <p:nvSpPr>
            <p:cNvPr id="2073" name="Oval 20" title=""/>
            <p:cNvSpPr/>
            <p:nvPr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rgbClr val="C7CEE9"/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2074" name="Oval 21" title=""/>
            <p:cNvSpPr/>
            <p:nvPr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2059" name="Group 22" title=""/>
          <p:cNvGrpSpPr/>
          <p:nvPr/>
        </p:nvGrpSpPr>
        <p:grpSpPr>
          <a:xfrm>
            <a:off x="7620000" y="1371600"/>
            <a:ext cx="914400" cy="914400"/>
            <a:chOff x="4992" y="816"/>
            <a:chExt cx="576" cy="576"/>
          </a:xfrm>
        </p:grpSpPr>
        <p:sp>
          <p:nvSpPr>
            <p:cNvPr id="2071" name="Oval 23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2072" name="Oval 24" title=""/>
            <p:cNvSpPr/>
            <p:nvPr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2060" name="Group 25" title=""/>
          <p:cNvGrpSpPr/>
          <p:nvPr/>
        </p:nvGrpSpPr>
        <p:grpSpPr>
          <a:xfrm>
            <a:off x="304800" y="3429000"/>
            <a:ext cx="1295400" cy="1371600"/>
            <a:chOff x="4992" y="816"/>
            <a:chExt cx="576" cy="576"/>
          </a:xfrm>
        </p:grpSpPr>
        <p:sp>
          <p:nvSpPr>
            <p:cNvPr id="2069" name="Oval 26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2070" name="Oval 27" title=""/>
            <p:cNvSpPr/>
            <p:nvPr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2061" name="Group 16" title=""/>
          <p:cNvGrpSpPr/>
          <p:nvPr/>
        </p:nvGrpSpPr>
        <p:grpSpPr>
          <a:xfrm>
            <a:off x="228600" y="304800"/>
            <a:ext cx="1079500" cy="633413"/>
            <a:chOff x="2680" y="3678"/>
            <a:chExt cx="680" cy="399"/>
          </a:xfrm>
        </p:grpSpPr>
        <p:sp>
          <p:nvSpPr>
            <p:cNvPr id="2067" name="Text Box 14" title=""/>
            <p:cNvSpPr txBox="1"/>
            <p:nvPr/>
          </p:nvSpPr>
          <p:spPr bwMode="gray">
            <a:xfrm>
              <a:off x="2680" y="3789"/>
              <a:ext cx="680" cy="28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r>
                <a:rPr sz="2400" b="1">
                  <a:solidFill>
                    <a:schemeClr val="tx2"/>
                  </a:solidFill>
                </a:rPr>
                <a:t>LOGO</a:t>
              </a:r>
              <a:endParaRPr sz="2400" b="1">
                <a:solidFill>
                  <a:schemeClr val="tx2"/>
                </a:solidFill>
              </a:endParaRPr>
            </a:p>
          </p:txBody>
        </p:sp>
        <p:sp>
          <p:nvSpPr>
            <p:cNvPr id="2068" name="AutoShape 15" title=""/>
            <p:cNvSpPr/>
            <p:nvPr/>
          </p:nvSpPr>
          <p:spPr bwMode="gray">
            <a:xfrm rot="5400000">
              <a:off x="2928" y="3493"/>
              <a:ext cx="172" cy="542"/>
            </a:xfrm>
            <a:prstGeom prst="moon">
              <a:avLst>
                <a:gd name="adj" fmla="val 21208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590800"/>
            <a:ext cx="7086600" cy="1012825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295400" y="3581400"/>
            <a:ext cx="6705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06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6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6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ln>
            <a:miter lim="800000"/>
          </a:ln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947ACF80-7384-4A15-AAF8-9617C6E41CE4}" type="slidenum">
              <a:rPr sz="1200"/>
              <a:t>‹#›</a:t>
            </a:fld>
            <a:endParaRPr sz="1200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B44103DC-AE68-48F8-85B7-933777B74363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B44103DC-AE68-48F8-85B7-933777B74363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495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/>
            </a:pPr>
            <a:r>
              <a:rPr kumimoji="0" lang="ru-RU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таблицы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B44103DC-AE68-48F8-85B7-933777B74363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B44103DC-AE68-48F8-85B7-933777B74363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B44103DC-AE68-48F8-85B7-933777B74363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B44103DC-AE68-48F8-85B7-933777B74363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B44103DC-AE68-48F8-85B7-933777B74363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B44103DC-AE68-48F8-85B7-933777B74363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B44103DC-AE68-48F8-85B7-933777B74363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B44103DC-AE68-48F8-85B7-933777B74363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r>
              <a:rPr kumimoji="0" lang="ru-RU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B44103DC-AE68-48F8-85B7-933777B74363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image" Target="../media/image1.jpeg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C000">
            <a:alpha val="0"/>
          </a:srgbClr>
        </a:solidFill>
      </p:bgPr>
    </p:bg>
    <p:spTree>
      <p:nvGrpSpPr>
        <p:cNvPr id="1" name="" title=""/>
        <p:cNvGrpSpPr/>
        <p:nvPr/>
      </p:nvGrpSpPr>
      <p:grpSpPr/>
      <p:pic>
        <p:nvPicPr>
          <p:cNvPr id="1026" name="Object 27" title="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 bwMode="white">
          <a:xfrm>
            <a:off x="0" y="0"/>
            <a:ext cx="9144000" cy="12001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027" name="Freeform 16" title=""/>
          <p:cNvSpPr/>
          <p:nvPr/>
        </p:nvSpPr>
        <p:spPr bwMode="gray">
          <a:xfrm>
            <a:off x="-11112" y="280988"/>
            <a:ext cx="9155112" cy="1620837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67" h="1021">
                <a:moveTo>
                  <a:pt x="6" y="109"/>
                </a:moveTo>
                <a:cubicBezTo>
                  <a:pt x="144" y="93"/>
                  <a:pt x="626" y="42"/>
                  <a:pt x="1427" y="46"/>
                </a:cubicBezTo>
                <a:cubicBezTo>
                  <a:pt x="2228" y="50"/>
                  <a:pt x="3321" y="224"/>
                  <a:pt x="4032" y="255"/>
                </a:cubicBezTo>
                <a:cubicBezTo>
                  <a:pt x="4742" y="286"/>
                  <a:pt x="5649" y="91"/>
                  <a:pt x="5767" y="0"/>
                </a:cubicBezTo>
                <a:lnTo>
                  <a:pt x="5767" y="776"/>
                </a:lnTo>
                <a:cubicBezTo>
                  <a:pt x="4948" y="879"/>
                  <a:pt x="4543" y="844"/>
                  <a:pt x="4065" y="831"/>
                </a:cubicBezTo>
                <a:cubicBezTo>
                  <a:pt x="3587" y="818"/>
                  <a:pt x="2973" y="694"/>
                  <a:pt x="1984" y="674"/>
                </a:cubicBezTo>
                <a:cubicBezTo>
                  <a:pt x="995" y="654"/>
                  <a:pt x="28" y="969"/>
                  <a:pt x="14" y="995"/>
                </a:cubicBezTo>
                <a:cubicBezTo>
                  <a:pt x="0" y="1021"/>
                  <a:pt x="6" y="255"/>
                  <a:pt x="6" y="109"/>
                </a:cubicBezTo>
                <a:close/>
              </a:path>
            </a:pathLst>
          </a:custGeom>
          <a:solidFill>
            <a:schemeClr val="accent1">
              <a:alpha val="41176"/>
            </a:schemeClr>
          </a:solidFill>
          <a:ln w="9525">
            <a:noFill/>
            <a:round/>
          </a:ln>
        </p:spPr>
      </p:sp>
      <p:sp>
        <p:nvSpPr>
          <p:cNvPr id="1028" name="Freeform 17" title=""/>
          <p:cNvSpPr/>
          <p:nvPr/>
        </p:nvSpPr>
        <p:spPr bwMode="gray">
          <a:xfrm>
            <a:off x="-20637" y="533400"/>
            <a:ext cx="9161462" cy="1006475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71" h="634">
                <a:moveTo>
                  <a:pt x="20" y="109"/>
                </a:moveTo>
                <a:cubicBezTo>
                  <a:pt x="26" y="109"/>
                  <a:pt x="645" y="0"/>
                  <a:pt x="1442" y="3"/>
                </a:cubicBezTo>
                <a:cubicBezTo>
                  <a:pt x="2239" y="6"/>
                  <a:pt x="3443" y="123"/>
                  <a:pt x="4150" y="148"/>
                </a:cubicBezTo>
                <a:cubicBezTo>
                  <a:pt x="4858" y="173"/>
                  <a:pt x="5633" y="63"/>
                  <a:pt x="5771" y="37"/>
                </a:cubicBezTo>
                <a:lnTo>
                  <a:pt x="5771" y="557"/>
                </a:lnTo>
                <a:cubicBezTo>
                  <a:pt x="4926" y="634"/>
                  <a:pt x="4422" y="612"/>
                  <a:pt x="3942" y="592"/>
                </a:cubicBezTo>
                <a:cubicBezTo>
                  <a:pt x="3463" y="572"/>
                  <a:pt x="2588" y="450"/>
                  <a:pt x="1839" y="456"/>
                </a:cubicBezTo>
                <a:cubicBezTo>
                  <a:pt x="1182" y="455"/>
                  <a:pt x="0" y="618"/>
                  <a:pt x="6" y="620"/>
                </a:cubicBezTo>
                <a:cubicBezTo>
                  <a:pt x="12" y="621"/>
                  <a:pt x="14" y="109"/>
                  <a:pt x="20" y="109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</p:sp>
      <p:grpSp>
        <p:nvGrpSpPr>
          <p:cNvPr id="1029" name="Group 18" title=""/>
          <p:cNvGrpSpPr/>
          <p:nvPr/>
        </p:nvGrpSpPr>
        <p:grpSpPr>
          <a:xfrm>
            <a:off x="7740650" y="347663"/>
            <a:ext cx="387350" cy="366712"/>
            <a:chOff x="4752" y="1200"/>
            <a:chExt cx="288" cy="288"/>
          </a:xfrm>
        </p:grpSpPr>
        <p:sp>
          <p:nvSpPr>
            <p:cNvPr id="1041" name="Oval 19" title=""/>
            <p:cNvSpPr/>
            <p:nvPr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rgbClr val="C7CEE9"/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1042" name="Oval 20" title=""/>
            <p:cNvSpPr/>
            <p:nvPr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1030" name="Group 21" title=""/>
          <p:cNvGrpSpPr/>
          <p:nvPr/>
        </p:nvGrpSpPr>
        <p:grpSpPr>
          <a:xfrm>
            <a:off x="8153400" y="53975"/>
            <a:ext cx="609600" cy="592138"/>
            <a:chOff x="4992" y="816"/>
            <a:chExt cx="576" cy="576"/>
          </a:xfrm>
        </p:grpSpPr>
        <p:sp>
          <p:nvSpPr>
            <p:cNvPr id="1039" name="Oval 22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1040" name="Oval 23" title=""/>
            <p:cNvSpPr/>
            <p:nvPr/>
          </p:nvSpPr>
          <p:spPr bwMode="gray">
            <a:xfrm>
              <a:off x="4992" y="912"/>
              <a:ext cx="480" cy="385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1031" name="Group 24" title=""/>
          <p:cNvGrpSpPr/>
          <p:nvPr/>
        </p:nvGrpSpPr>
        <p:grpSpPr>
          <a:xfrm>
            <a:off x="171450" y="819150"/>
            <a:ext cx="720725" cy="762000"/>
            <a:chOff x="4992" y="816"/>
            <a:chExt cx="576" cy="576"/>
          </a:xfrm>
        </p:grpSpPr>
        <p:sp>
          <p:nvSpPr>
            <p:cNvPr id="1037" name="Oval 25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1038" name="Oval 26" title=""/>
            <p:cNvSpPr/>
            <p:nvPr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sp>
        <p:nvSpPr>
          <p:cNvPr id="1032" name="Rectangle 3" title="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495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3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B44103DC-AE68-48F8-85B7-933777B74363}" type="slidenum">
              <a:rPr sz="1400"/>
              <a:t>‹#›</a:t>
            </a:fld>
            <a:endParaRPr sz="1400"/>
          </a:p>
        </p:txBody>
      </p:sp>
      <p:sp>
        <p:nvSpPr>
          <p:cNvPr id="1036" name="Rectangle 2" title=""/>
          <p:cNvSpPr>
            <a:spLocks noGrp="1"/>
          </p:cNvSpPr>
          <p:nvPr>
            <p:ph type="title"/>
          </p:nvPr>
        </p:nvSpPr>
        <p:spPr bwMode="white">
          <a:xfrm>
            <a:off x="914400" y="685800"/>
            <a:ext cx="7391400" cy="5635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0" r:id="rId1"/>
    <p:sldLayoutId id="2147484171" r:id="rId2"/>
    <p:sldLayoutId id="2147484172" r:id="rId3"/>
    <p:sldLayoutId id="2147484173" r:id="rId4"/>
    <p:sldLayoutId id="2147484174" r:id="rId5"/>
    <p:sldLayoutId id="2147484175" r:id="rId6"/>
    <p:sldLayoutId id="2147484176" r:id="rId7"/>
    <p:sldLayoutId id="2147484177" r:id="rId8"/>
    <p:sldLayoutId id="2147484178" r:id="rId9"/>
    <p:sldLayoutId id="2147484179" r:id="rId10"/>
    <p:sldLayoutId id="2147484180" r:id="rId11"/>
    <p:sldLayoutId id="2147484181" r:id="rId12"/>
  </p:sldLayoutIdLst>
  <p:transition/>
  <p:timing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600" b="1" i="0" u="none" baseline="0">
          <a:solidFill>
            <a:schemeClr val="bg1"/>
          </a:solidFill>
          <a:effectLst/>
          <a:latin typeface="Arial"/>
          <a:ea typeface="+mj-ea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Tx/>
        <a:buFont typeface="Wingdings" pitchFamily="2" charset="2"/>
        <a:buChar char="v"/>
        <a:defRPr kumimoji="0" sz="2800" b="0" i="0" u="none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Tx/>
        <a:buFont typeface="Wingdings" pitchFamily="2" charset="2"/>
        <a:buChar char="§"/>
        <a:defRPr kumimoji="0" sz="2400" b="0" i="0" u="none" baseline="0">
          <a:solidFill>
            <a:schemeClr val="tx1"/>
          </a:solidFill>
          <a:effectLst/>
          <a:latin typeface="+mn-lt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Tx/>
        <a:buFontTx/>
        <a:buChar char="•"/>
        <a:defRPr kumimoji="0" sz="2200" b="0" i="0" u="none" baseline="0">
          <a:solidFill>
            <a:schemeClr val="tx1"/>
          </a:solidFill>
          <a:effectLst/>
          <a:latin typeface="+mn-lt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000" b="0" i="0" u="none" baseline="0">
          <a:solidFill>
            <a:schemeClr val="tx1"/>
          </a:solidFill>
          <a:effectLst/>
          <a:latin typeface="+mn-lt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kumimoji="0" sz="2000" b="0" i="0" u="none" baseline="0">
          <a:solidFill>
            <a:schemeClr val="tx1"/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gif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7632700" cy="251936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b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b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Қазақ тілі пәні      </a:t>
            </a:r>
            <a:b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36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4 сынып</a:t>
            </a:r>
            <a:br>
              <a:rPr kumimoji="0" lang="kk-KZ" sz="36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400" b="1" i="1" u="none" strike="noStrike" kern="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Табиғат ғажайыптары</a:t>
            </a:r>
            <a:br>
              <a:rPr kumimoji="0" lang="kk-KZ" sz="44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Сабақтың тақырыбы: </a:t>
            </a:r>
            <a:b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Дыбыс  үндестігі</a:t>
            </a:r>
            <a:r>
              <a:rPr kumimoji="0" lang="kk-KZ" sz="4000" b="1" i="0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br>
              <a:rPr kumimoji="0" lang="kk-KZ" sz="4000" b="1" i="0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000" b="0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11 -сабақ</a:t>
            </a:r>
            <a:endParaRPr kumimoji="0" lang="ru-RU" sz="4000" b="0" i="1" u="none" strike="noStrike" kern="0" cap="none" spc="0" normalizeH="0" baseline="0" noProof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075" name="Заголовок 1" title=""/>
          <p:cNvSpPr txBox="1"/>
          <p:nvPr/>
        </p:nvSpPr>
        <p:spPr bwMode="white">
          <a:xfrm>
            <a:off x="1042988" y="1916113"/>
            <a:ext cx="7777162" cy="1657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hangingPunct="0"/>
            <a:endParaRPr lang="ru-RU" altLang="en-US" sz="2400" b="1" i="1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3076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1200">
        <p:dissolve/>
      </p:transition>
    </mc:Choice>
    <mc:Fallback>
      <p:transition>
        <p:dissolve/>
      </p:transition>
    </mc:Fallback>
  </mc:AlternateContent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12290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>
              <a:lnSpc>
                <a:spcPct val="150000"/>
              </a:lnSpc>
            </a:pPr>
            <a:br>
              <a:rPr lang="kk-KZ" altLang="en-US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</a:br>
            <a:br>
              <a:rPr lang="kk-KZ" altLang="en-US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</a:br>
            <a:br>
              <a:rPr lang="kk-KZ" altLang="en-US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</a:br>
            <a:br>
              <a:rPr lang="kk-KZ" altLang="en-US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</a:br>
            <a:r>
              <a:rPr lang="kk-KZ" altLang="en-US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  <a:t> «</a:t>
            </a:r>
            <a:r>
              <a:rPr lang="kk-KZ" altLang="en-US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  <a:t>Менің қолымнан келеді...» </a:t>
            </a:r>
            <a:br>
              <a:rPr lang="kk-KZ" altLang="en-US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</a:br>
            <a:r>
              <a:rPr lang="kk-KZ" altLang="en-US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  <a:t>Монолог құрап айтып көр</a:t>
            </a:r>
            <a:br>
              <a:rPr lang="kk-KZ" altLang="en-US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</a:br>
            <a:r>
              <a:rPr lang="kk-KZ" altLang="en-US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  <a:t>«Арал теңізі»</a:t>
            </a:r>
            <a:br>
              <a:rPr lang="ru-RU" altLang="en-US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</a:br>
            <a:r>
              <a:rPr lang="kk-KZ" altLang="en-US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  <a:t> </a:t>
            </a:r>
            <a:br>
              <a:rPr lang="ru-RU" altLang="en-US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</a:br>
            <a:endParaRPr lang="ru-RU" altLang="en-US" b="0">
              <a:solidFill>
                <a:schemeClr val="tx1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2291" name="Заголовок 1" title=""/>
          <p:cNvSpPr txBox="1"/>
          <p:nvPr/>
        </p:nvSpPr>
        <p:spPr bwMode="white">
          <a:xfrm>
            <a:off x="827088" y="4076700"/>
            <a:ext cx="7391400" cy="5635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hangingPunct="0">
              <a:lnSpc>
                <a:spcPct val="150000"/>
              </a:lnSpc>
            </a:pPr>
            <a:br>
              <a:rPr lang="kk-KZ" altLang="en-US" sz="3600" spc="0">
                <a:latin typeface="Times New Roman" pitchFamily="18" charset="0"/>
                <a:ea typeface="Times New Roman" pitchFamily="18" charset="0"/>
              </a:rPr>
            </a:br>
            <a:br>
              <a:rPr lang="kk-KZ" altLang="en-US" sz="3600" spc="0">
                <a:latin typeface="Times New Roman" pitchFamily="18" charset="0"/>
                <a:ea typeface="Times New Roman" pitchFamily="18" charset="0"/>
              </a:rPr>
            </a:br>
            <a:br>
              <a:rPr lang="kk-KZ" altLang="en-US" sz="3600" spc="0">
                <a:latin typeface="Times New Roman" pitchFamily="18" charset="0"/>
                <a:ea typeface="Times New Roman" pitchFamily="18" charset="0"/>
              </a:rPr>
            </a:br>
            <a:br>
              <a:rPr lang="kk-KZ" altLang="en-US" sz="3600" spc="0">
                <a:latin typeface="Times New Roman" pitchFamily="18" charset="0"/>
                <a:ea typeface="Times New Roman" pitchFamily="18" charset="0"/>
              </a:rPr>
            </a:br>
            <a:br>
              <a:rPr lang="ru-RU" altLang="en-US" sz="3600" spc="0">
                <a:latin typeface="Times New Roman" pitchFamily="18" charset="0"/>
                <a:ea typeface="Times New Roman" pitchFamily="18" charset="0"/>
              </a:rPr>
            </a:br>
            <a:r>
              <a:rPr lang="kk-KZ" altLang="en-US" sz="3600" spc="0">
                <a:latin typeface="Times New Roman" pitchFamily="18" charset="0"/>
                <a:ea typeface="Times New Roman" pitchFamily="18" charset="0"/>
              </a:rPr>
              <a:t> </a:t>
            </a:r>
            <a:br>
              <a:rPr lang="ru-RU" altLang="en-US" sz="3600" spc="0">
                <a:latin typeface="Times New Roman" pitchFamily="18" charset="0"/>
                <a:ea typeface="Times New Roman" pitchFamily="18" charset="0"/>
              </a:rPr>
            </a:br>
            <a:endParaRPr lang="ru-RU" altLang="en-US" sz="3600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2292" name="Заголовок 1" title=""/>
          <p:cNvSpPr txBox="1"/>
          <p:nvPr/>
        </p:nvSpPr>
        <p:spPr bwMode="white">
          <a:xfrm>
            <a:off x="827088" y="3429000"/>
            <a:ext cx="7391400" cy="5635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/>
            <a:br>
              <a:rPr lang="kk-KZ" altLang="en-US" sz="3600" spc="0">
                <a:latin typeface="Times New Roman" pitchFamily="18" charset="0"/>
                <a:ea typeface="Times New Roman" pitchFamily="18" charset="0"/>
              </a:rPr>
            </a:br>
            <a:br>
              <a:rPr lang="kk-KZ" altLang="en-US" sz="3600" spc="0">
                <a:latin typeface="Times New Roman" pitchFamily="18" charset="0"/>
                <a:ea typeface="Times New Roman" pitchFamily="18" charset="0"/>
              </a:rPr>
            </a:br>
            <a:br>
              <a:rPr lang="kk-KZ" altLang="en-US" sz="3600" spc="0">
                <a:latin typeface="Times New Roman" pitchFamily="18" charset="0"/>
                <a:ea typeface="Times New Roman" pitchFamily="18" charset="0"/>
              </a:rPr>
            </a:br>
            <a:br>
              <a:rPr lang="kk-KZ" altLang="en-US" sz="3600" spc="0">
                <a:latin typeface="Times New Roman" pitchFamily="18" charset="0"/>
                <a:ea typeface="Times New Roman" pitchFamily="18" charset="0"/>
              </a:rPr>
            </a:br>
            <a:r>
              <a:rPr lang="kk-KZ" altLang="en-US" sz="2800" u="sng" spc="0">
                <a:latin typeface="Times New Roman" pitchFamily="18" charset="0"/>
                <a:ea typeface="Times New Roman" pitchFamily="18" charset="0"/>
              </a:rPr>
              <a:t>Тірек сөздер:   </a:t>
            </a:r>
            <a:r>
              <a:rPr lang="kk-KZ" altLang="en-US" sz="2800" spc="0">
                <a:latin typeface="Times New Roman" pitchFamily="18" charset="0"/>
                <a:ea typeface="Times New Roman" pitchFamily="18" charset="0"/>
              </a:rPr>
              <a:t>Арал теңізі,мен</a:t>
            </a:r>
            <a:r>
              <a:rPr lang="kk-KZ" altLang="en-US" sz="2800" spc="0">
                <a:latin typeface="Times New Roman" pitchFamily="18" charset="0"/>
                <a:ea typeface="Times New Roman" pitchFamily="18" charset="0"/>
              </a:rPr>
              <a:t>, апатты </a:t>
            </a:r>
            <a:r>
              <a:rPr lang="kk-KZ" altLang="en-US" sz="2800" spc="0">
                <a:latin typeface="Times New Roman" pitchFamily="18" charset="0"/>
                <a:ea typeface="Times New Roman" pitchFamily="18" charset="0"/>
              </a:rPr>
              <a:t>аймақ,</a:t>
            </a:r>
            <a:endParaRPr lang="kk-KZ" altLang="en-US" sz="2800"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endParaRPr lang="kk-KZ" altLang="en-US" sz="2800"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r>
              <a:rPr lang="kk-KZ" altLang="en-US" sz="2800" spc="0">
                <a:latin typeface="Times New Roman" pitchFamily="18" charset="0"/>
                <a:ea typeface="Times New Roman" pitchFamily="18" charset="0"/>
              </a:rPr>
              <a:t> қазір, ғаламдық мәселе,буға айналу, </a:t>
            </a:r>
            <a:endParaRPr lang="kk-KZ" altLang="en-US" sz="2800"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endParaRPr lang="kk-KZ" altLang="en-US" sz="2800"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r>
              <a:rPr lang="kk-KZ" altLang="en-US" sz="2800" spc="0">
                <a:latin typeface="Times New Roman" pitchFamily="18" charset="0"/>
                <a:ea typeface="Times New Roman" pitchFamily="18" charset="0"/>
              </a:rPr>
              <a:t>аударылды, бұрынғыдай, су,суалып қалды.</a:t>
            </a:r>
            <a:br>
              <a:rPr lang="ru-RU" altLang="en-US" sz="2800" spc="0">
                <a:latin typeface="Times New Roman" pitchFamily="18" charset="0"/>
                <a:ea typeface="Times New Roman" pitchFamily="18" charset="0"/>
              </a:rPr>
            </a:br>
            <a:r>
              <a:rPr lang="kk-KZ" altLang="en-US" sz="2800" spc="0">
                <a:latin typeface="Times New Roman" pitchFamily="18" charset="0"/>
                <a:ea typeface="Times New Roman" pitchFamily="18" charset="0"/>
              </a:rPr>
              <a:t> </a:t>
            </a:r>
            <a:br>
              <a:rPr lang="ru-RU" altLang="en-US" sz="3600" spc="0">
                <a:latin typeface="Times New Roman" pitchFamily="18" charset="0"/>
                <a:ea typeface="Times New Roman" pitchFamily="18" charset="0"/>
              </a:rPr>
            </a:br>
            <a:endParaRPr lang="ru-RU" altLang="en-US" sz="3600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2293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pic>
        <p:nvPicPr>
          <p:cNvPr id="13314" name="Содержимое 3" descr="https://fsd.multiurok.ru/html/2019/06/07/s_5cfa9ec3b30ba/1169983_1.jpeg" title="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miter lim="800000"/>
          </a:ln>
        </p:spPr>
      </p:pic>
      <p:sp>
        <p:nvSpPr>
          <p:cNvPr id="13315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4098" name="Заголовок 1" title=""/>
          <p:cNvSpPr txBox="1"/>
          <p:nvPr/>
        </p:nvSpPr>
        <p:spPr bwMode="white">
          <a:xfrm>
            <a:off x="1042988" y="1916113"/>
            <a:ext cx="7777162" cy="1657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hangingPunct="0"/>
            <a:endParaRPr lang="ru-RU" altLang="en-US" sz="2400" b="1" i="1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4099" name="Заголовок 1" title=""/>
          <p:cNvSpPr txBox="1"/>
          <p:nvPr/>
        </p:nvSpPr>
        <p:spPr bwMode="white">
          <a:xfrm>
            <a:off x="539750" y="1916113"/>
            <a:ext cx="7391400" cy="5635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/>
            <a:endParaRPr sz="2800" b="1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r>
              <a:rPr lang="kk-KZ" altLang="en-US" sz="4800" b="1" i="1" spc="0">
                <a:solidFill>
                  <a:srgbClr val="FFC000"/>
                </a:solidFill>
                <a:latin typeface="Times New Roman" pitchFamily="18" charset="0"/>
                <a:ea typeface="Times New Roman" pitchFamily="18" charset="0"/>
              </a:rPr>
              <a:t>Бүгінгі сабақта: </a:t>
            </a:r>
            <a:endParaRPr lang="ru-RU" altLang="en-US" sz="4800" b="1" i="1">
              <a:solidFill>
                <a:srgbClr val="FFC00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4100" name="Содержимое 2" title=""/>
          <p:cNvSpPr>
            <a:spLocks noGrp="1"/>
          </p:cNvSpPr>
          <p:nvPr>
            <p:ph idx="1"/>
          </p:nvPr>
        </p:nvSpPr>
        <p:spPr>
          <a:xfrm>
            <a:off x="323850" y="3141663"/>
            <a:ext cx="8569325" cy="2320925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algn="just">
              <a:buNone/>
            </a:pPr>
            <a:r>
              <a:rPr lang="kk-KZ" altLang="en-US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 - </a:t>
            </a: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сөздердің жазылуы мен айтылуын салыстыруды, сөздердің қатесін түзетуді; </a:t>
            </a:r>
            <a:endParaRPr lang="ru-RU" altLang="en-US" sz="3600">
              <a:latin typeface="Times New Roman" pitchFamily="18" charset="0"/>
              <a:ea typeface="Times New Roman" pitchFamily="18" charset="0"/>
            </a:endParaRPr>
          </a:p>
          <a:p>
            <a:pPr lvl="0" algn="just">
              <a:buNone/>
            </a:pP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-монолог құрауды үйренесің;</a:t>
            </a:r>
            <a:endParaRPr lang="ru-RU" altLang="en-US" sz="3600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4101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1200">
        <p:dissolve/>
      </p:transition>
    </mc:Choice>
    <mc:Fallback>
      <p:transition>
        <p:dissolve/>
      </p:transition>
    </mc:Fallback>
  </mc:AlternateContent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graphicFrame>
        <p:nvGraphicFramePr>
          <p:cNvPr id="5122" name="Содержимое 3" title=""/>
          <p:cNvGraphicFramePr>
            <a:graphicFrameLocks noGrp="1"/>
          </p:cNvGraphicFramePr>
          <p:nvPr>
            <p:ph idx="4294967295"/>
          </p:nvPr>
        </p:nvGraphicFramePr>
        <p:xfrm>
          <a:off x="1547812" y="549275"/>
          <a:ext cx="6577012" cy="1787125"/>
        </p:xfrm>
        <a:graphic>
          <a:graphicData uri="http://schemas.openxmlformats.org/drawingml/2006/table">
            <a:tbl>
              <a:tblPr/>
              <a:tblGrid>
                <a:gridCol w="6577012"/>
              </a:tblGrid>
              <a:tr h="0">
                <a:tc>
                  <a:txBody>
                    <a:bodyPr lIns="114300" tIns="0" rIns="11430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/>
                      <a:r>
                        <a:rPr lang="kk-KZ" altLang="en-US" sz="3600" b="1">
                          <a:latin typeface="Times New Roman" pitchFamily="18" charset="0"/>
                          <a:ea typeface="Times New Roman" pitchFamily="18" charset="0"/>
                        </a:rPr>
                        <a:t>«Фосуреттер »</a:t>
                      </a:r>
                      <a:endParaRPr lang="ru-RU" altLang="en-US" sz="3200">
                        <a:latin typeface="Times New Roman" pitchFamily="18" charset="0"/>
                        <a:ea typeface="Times New Roman" pitchFamily="18" charset="0"/>
                      </a:endParaRPr>
                    </a:p>
                    <a:p>
                      <a:pPr marL="0" lvl="0" indent="0" algn="ctr" eaLnBrk="1" hangingPunct="1">
                        <a:lnSpc>
                          <a:spcPct val="150000"/>
                        </a:lnSpc>
                      </a:pPr>
                      <a:r>
                        <a:rPr lang="kk-KZ" altLang="en-US" sz="2800">
                          <a:latin typeface="Times New Roman" pitchFamily="18" charset="0"/>
                          <a:ea typeface="Times New Roman" pitchFamily="18" charset="0"/>
                        </a:rPr>
                        <a:t>Дыбыс үндестігіне ұшыраған дыбыстары бар сөз тіркестерін айтып көр.</a:t>
                      </a:r>
                      <a:endParaRPr lang="ru-RU" altLang="en-US" sz="28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5124" name="Рисунок 4" descr="https://ds05.infourok.ru/uploads/ex/0f9d/0003a594-10bbf4d4/hello_html_64610ad7.jpg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988" y="2813050"/>
            <a:ext cx="7416800" cy="33528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5125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6146" name="Содержимое 2" title=""/>
          <p:cNvSpPr>
            <a:spLocks noGrp="1"/>
          </p:cNvSpPr>
          <p:nvPr>
            <p:ph idx="1"/>
          </p:nvPr>
        </p:nvSpPr>
        <p:spPr>
          <a:xfrm>
            <a:off x="1116013" y="404813"/>
            <a:ext cx="7272337" cy="5976937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algn="just">
              <a:buNone/>
            </a:pP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Менің қонжығым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lvl="0" algn="just">
              <a:buNone/>
            </a:pP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Сенің қонжығың</a:t>
            </a:r>
            <a:endParaRPr lang="ru-RU" altLang="en-US" sz="3600">
              <a:latin typeface="Times New Roman" pitchFamily="18" charset="0"/>
              <a:ea typeface="Times New Roman" pitchFamily="18" charset="0"/>
            </a:endParaRPr>
          </a:p>
          <a:p>
            <a:pPr lvl="0" algn="just">
              <a:buNone/>
            </a:pP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Оның қонжығы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                           Менің кітабым 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                           Сенің кітабың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                            Оның кітабы</a:t>
            </a:r>
            <a:endParaRPr lang="kk-KZ" altLang="en-US" sz="3200">
              <a:latin typeface="Times New Roman" pitchFamily="18" charset="0"/>
              <a:ea typeface="Times New Roman" pitchFamily="18" charset="0"/>
            </a:endParaRPr>
          </a:p>
          <a:p>
            <a:pPr lvl="0" algn="ctr">
              <a:buNone/>
            </a:pPr>
            <a:r>
              <a:rPr lang="kk-KZ" altLang="en-US" sz="3200">
                <a:latin typeface="Times New Roman" pitchFamily="18" charset="0"/>
                <a:ea typeface="Times New Roman" pitchFamily="18" charset="0"/>
              </a:rPr>
              <a:t>      </a:t>
            </a:r>
            <a:r>
              <a:rPr lang="kk-KZ" altLang="en-US" sz="4400">
                <a:latin typeface="Times New Roman" pitchFamily="18" charset="0"/>
                <a:ea typeface="Times New Roman" pitchFamily="18" charset="0"/>
              </a:rPr>
              <a:t>қонжы</a:t>
            </a:r>
            <a:r>
              <a:rPr lang="kk-KZ" altLang="en-US" sz="440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</a:rPr>
              <a:t>қ-</a:t>
            </a:r>
            <a:r>
              <a:rPr lang="kk-KZ" altLang="en-US" sz="4400">
                <a:latin typeface="Times New Roman" pitchFamily="18" charset="0"/>
                <a:ea typeface="Times New Roman" pitchFamily="18" charset="0"/>
              </a:rPr>
              <a:t>қонжы</a:t>
            </a:r>
            <a:r>
              <a:rPr lang="kk-KZ" altLang="en-US" sz="440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</a:rPr>
              <a:t>ғ</a:t>
            </a:r>
            <a:r>
              <a:rPr lang="kk-KZ" altLang="en-US" sz="4400">
                <a:latin typeface="Times New Roman" pitchFamily="18" charset="0"/>
                <a:ea typeface="Times New Roman" pitchFamily="18" charset="0"/>
              </a:rPr>
              <a:t>ым</a:t>
            </a:r>
            <a:endParaRPr lang="ru-RU" altLang="en-US" sz="4400">
              <a:latin typeface="Times New Roman" pitchFamily="18" charset="0"/>
              <a:ea typeface="Times New Roman" pitchFamily="18" charset="0"/>
            </a:endParaRPr>
          </a:p>
          <a:p>
            <a:pPr lvl="0" algn="ctr">
              <a:buNone/>
            </a:pPr>
            <a:r>
              <a:rPr lang="kk-KZ" altLang="en-US" sz="4400">
                <a:latin typeface="Times New Roman" pitchFamily="18" charset="0"/>
                <a:ea typeface="Times New Roman" pitchFamily="18" charset="0"/>
              </a:rPr>
              <a:t>   кіта</a:t>
            </a:r>
            <a:r>
              <a:rPr lang="kk-KZ" altLang="en-US" sz="440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</a:rPr>
              <a:t>п</a:t>
            </a:r>
            <a:r>
              <a:rPr lang="kk-KZ" altLang="en-US" sz="4400">
                <a:latin typeface="Times New Roman" pitchFamily="18" charset="0"/>
                <a:ea typeface="Times New Roman" pitchFamily="18" charset="0"/>
              </a:rPr>
              <a:t>-кіта</a:t>
            </a:r>
            <a:r>
              <a:rPr lang="kk-KZ" altLang="en-US" sz="440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</a:rPr>
              <a:t>б</a:t>
            </a:r>
            <a:r>
              <a:rPr lang="kk-KZ" altLang="en-US" sz="4400">
                <a:latin typeface="Times New Roman" pitchFamily="18" charset="0"/>
                <a:ea typeface="Times New Roman" pitchFamily="18" charset="0"/>
              </a:rPr>
              <a:t>ым</a:t>
            </a:r>
            <a:endParaRPr lang="ru-RU" altLang="en-US" sz="4400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6147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1200">
        <p:dissolve/>
      </p:transition>
    </mc:Choice>
    <mc:Fallback>
      <p:transition>
        <p:dissolve/>
      </p:transition>
    </mc:Fallback>
  </mc:AlternateContent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7170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br>
              <a:rPr lang="kk-KZ" altLang="en-US" sz="4400">
                <a:solidFill>
                  <a:schemeClr val="tx1"/>
                </a:solidFill>
              </a:rPr>
            </a:br>
            <a:r>
              <a:rPr lang="kk-KZ" altLang="en-US" sz="44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  <a:t>«</a:t>
            </a:r>
            <a:r>
              <a:rPr lang="kk-KZ" altLang="en-US" sz="44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  <a:t>Жауабыңыз қандай?»</a:t>
            </a:r>
            <a:br>
              <a:rPr lang="ru-RU" altLang="en-US" sz="44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</a:br>
            <a:endParaRPr lang="ru-RU" altLang="en-US" b="0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7171" name="Содержимое 2" title="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algn="ctr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Сөздердің қатесін тауып көр.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               </a:t>
            </a:r>
            <a:endParaRPr lang="kk-KZ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                жұмышшы-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                сембеді-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                жауыңгер-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                жарғабақ-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                ағ лақ-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                ала гел-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/>
            <a:endParaRPr lang="ru-RU" altLang="en-US">
              <a:latin typeface="Times New Roman" pitchFamily="18" charset="0"/>
              <a:ea typeface="Times New Roman" pitchFamily="18" charset="0"/>
            </a:endParaRPr>
          </a:p>
        </p:txBody>
      </p:sp>
      <p:pic>
        <p:nvPicPr>
          <p:cNvPr id="7172" name="Picture 2" descr="http://avatars.mds.yandex.net/get-pdb/881477/9f3fec68-82c1-4276-951f-c6b464c46dd0/orig" title=""/>
          <p:cNvPicPr>
            <a:picLocks noChangeAspect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68312" y="0"/>
            <a:ext cx="2663825" cy="26638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7173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8194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en-US" sz="44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  <a:t>Өзіңді тексер</a:t>
            </a:r>
            <a:endParaRPr lang="ru-RU" altLang="en-US" sz="4400" b="0">
              <a:solidFill>
                <a:schemeClr val="tx1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8195" name="Содержимое 2" title=""/>
          <p:cNvSpPr>
            <a:spLocks noGrp="1"/>
          </p:cNvSpPr>
          <p:nvPr>
            <p:ph idx="1"/>
          </p:nvPr>
        </p:nvSpPr>
        <p:spPr>
          <a:xfrm>
            <a:off x="1835150" y="1700213"/>
            <a:ext cx="5832475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None/>
            </a:pP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жұмы</a:t>
            </a:r>
            <a:r>
              <a:rPr lang="kk-KZ" altLang="en-US" sz="3600" u="sng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</a:rPr>
              <a:t>ш</a:t>
            </a: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шы-жұмысшы</a:t>
            </a:r>
            <a:endParaRPr lang="ru-RU" altLang="en-US" sz="36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се</a:t>
            </a:r>
            <a:r>
              <a:rPr lang="kk-KZ" altLang="en-US" sz="3600" u="sng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</a:rPr>
              <a:t>м</a:t>
            </a: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беді-сенбеді</a:t>
            </a:r>
            <a:endParaRPr lang="ru-RU" altLang="en-US" sz="36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жауы</a:t>
            </a:r>
            <a:r>
              <a:rPr lang="kk-KZ" altLang="en-US" sz="3600" u="sng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</a:rPr>
              <a:t>ң</a:t>
            </a: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гер-жауынгер</a:t>
            </a:r>
            <a:endParaRPr lang="ru-RU" altLang="en-US" sz="36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жар</a:t>
            </a:r>
            <a:r>
              <a:rPr lang="kk-KZ" altLang="en-US" sz="3600" u="sng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</a:rPr>
              <a:t>ғ</a:t>
            </a: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абақ-жарқабақ</a:t>
            </a:r>
            <a:endParaRPr lang="ru-RU" altLang="en-US" sz="36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а</a:t>
            </a:r>
            <a:r>
              <a:rPr lang="kk-KZ" altLang="en-US" sz="3600" u="sng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</a:rPr>
              <a:t>ғ</a:t>
            </a:r>
            <a:r>
              <a:rPr lang="kk-KZ" altLang="en-US" sz="3600" u="sng">
                <a:latin typeface="Times New Roman" pitchFamily="18" charset="0"/>
                <a:ea typeface="Times New Roman" pitchFamily="18" charset="0"/>
              </a:rPr>
              <a:t> </a:t>
            </a: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лақ-ақ лақ</a:t>
            </a:r>
            <a:endParaRPr lang="ru-RU" altLang="en-US" sz="36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ала </a:t>
            </a:r>
            <a:r>
              <a:rPr lang="kk-KZ" altLang="en-US" sz="360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</a:rPr>
              <a:t>г</a:t>
            </a: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ел- ала кел</a:t>
            </a:r>
            <a:endParaRPr lang="ru-RU" altLang="en-US" sz="3600">
              <a:latin typeface="Times New Roman" pitchFamily="18" charset="0"/>
              <a:ea typeface="Times New Roman" pitchFamily="18" charset="0"/>
            </a:endParaRPr>
          </a:p>
          <a:p>
            <a:pPr lvl="0"/>
            <a:endParaRPr lang="ru-RU" altLang="en-US" sz="3600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8196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9218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en-US" sz="48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  <a:t>Есіңде сақта!</a:t>
            </a:r>
            <a:endParaRPr lang="ru-RU" altLang="en-US" sz="4800" b="0">
              <a:solidFill>
                <a:schemeClr val="tx1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9219" name="Содержимое 2" title="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algn="ctr">
              <a:lnSpc>
                <a:spcPct val="150000"/>
              </a:lnSpc>
              <a:buNone/>
            </a:pPr>
            <a:r>
              <a:rPr lang="kk-KZ" altLang="en-US" sz="4000">
                <a:latin typeface="Times New Roman" pitchFamily="18" charset="0"/>
                <a:ea typeface="Times New Roman" pitchFamily="18" charset="0"/>
              </a:rPr>
              <a:t>Дауыссыз дыбыстардың бір – біріне ықпал етіп, өзара сәйкестеніп айтылуын </a:t>
            </a:r>
            <a:r>
              <a:rPr lang="kk-KZ" altLang="en-US" sz="4000" b="1">
                <a:latin typeface="Times New Roman" pitchFamily="18" charset="0"/>
                <a:ea typeface="Times New Roman" pitchFamily="18" charset="0"/>
              </a:rPr>
              <a:t>дыбыс үндестігі</a:t>
            </a:r>
            <a:r>
              <a:rPr lang="kk-KZ" altLang="en-US" sz="4000">
                <a:latin typeface="Times New Roman" pitchFamily="18" charset="0"/>
                <a:ea typeface="Times New Roman" pitchFamily="18" charset="0"/>
              </a:rPr>
              <a:t> деп атайды .</a:t>
            </a:r>
            <a:endParaRPr lang="ru-RU" altLang="en-US" sz="4000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9220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10242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br>
              <a:rPr lang="kk-KZ" altLang="en-US" sz="3200">
                <a:latin typeface="Times New Roman" pitchFamily="18" charset="0"/>
                <a:ea typeface="Times New Roman" pitchFamily="18" charset="0"/>
              </a:rPr>
            </a:br>
            <a:br>
              <a:rPr lang="kk-KZ" altLang="en-US" sz="3200">
                <a:latin typeface="Times New Roman" pitchFamily="18" charset="0"/>
                <a:ea typeface="Times New Roman" pitchFamily="18" charset="0"/>
              </a:rPr>
            </a:br>
            <a:br>
              <a:rPr lang="kk-KZ" altLang="en-US" sz="3200">
                <a:latin typeface="Times New Roman" pitchFamily="18" charset="0"/>
                <a:ea typeface="Times New Roman" pitchFamily="18" charset="0"/>
              </a:rPr>
            </a:br>
            <a:r>
              <a:rPr lang="kk-KZ" altLang="en-US" sz="32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  <a:t>Сөздердің айтылуы мен жазылуы бойынша бір-бірімен сәйкестендір</a:t>
            </a:r>
            <a:br>
              <a:rPr lang="ru-RU" altLang="en-US" b="0">
                <a:solidFill>
                  <a:schemeClr val="tx1"/>
                </a:solidFill>
              </a:rPr>
            </a:br>
            <a:r>
              <a:rPr lang="kk-KZ" altLang="en-US" b="0">
                <a:solidFill>
                  <a:schemeClr val="tx1"/>
                </a:solidFill>
              </a:rPr>
              <a:t> </a:t>
            </a:r>
            <a:br>
              <a:rPr lang="ru-RU" altLang="en-US" b="0">
                <a:solidFill>
                  <a:schemeClr val="tx1"/>
                </a:solidFill>
              </a:rPr>
            </a:br>
            <a:endParaRPr lang="ru-RU" altLang="en-US" b="0">
              <a:solidFill>
                <a:schemeClr val="tx1"/>
              </a:solidFill>
            </a:endParaRPr>
          </a:p>
        </p:txBody>
      </p:sp>
      <p:sp>
        <p:nvSpPr>
          <p:cNvPr id="10243" name="Заголовок 1" title=""/>
          <p:cNvSpPr txBox="1"/>
          <p:nvPr/>
        </p:nvSpPr>
        <p:spPr bwMode="white">
          <a:xfrm>
            <a:off x="323850" y="2636838"/>
            <a:ext cx="3168650" cy="5635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/>
            <a:endParaRPr lang="ru-RU" altLang="en-US" sz="3600"/>
          </a:p>
          <a:p>
            <a:pPr marL="0" lvl="0" indent="0" hangingPunct="0"/>
            <a:endParaRPr lang="ru-RU" altLang="en-US" sz="3600"/>
          </a:p>
          <a:p>
            <a:pPr marL="0" lvl="0" indent="0" hangingPunct="0"/>
            <a:endParaRPr lang="ru-RU" altLang="en-US" sz="3600"/>
          </a:p>
          <a:p>
            <a:pPr marL="0" lvl="0" indent="0" hangingPunct="0"/>
            <a:endParaRPr lang="ru-RU" altLang="en-US" sz="3600"/>
          </a:p>
          <a:p>
            <a:pPr marL="0" lvl="0" indent="0" hangingPunct="0"/>
            <a:r>
              <a:rPr lang="ru-RU" altLang="en-US" sz="3600" spc="0">
                <a:latin typeface="Times New Roman" pitchFamily="18" charset="0"/>
                <a:ea typeface="Times New Roman" pitchFamily="18" charset="0"/>
              </a:rPr>
              <a:t>қараала</a:t>
            </a:r>
            <a:endParaRPr lang="ru-RU" altLang="en-US" sz="3600"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r>
              <a:rPr lang="kk-KZ" altLang="en-US" sz="3600" spc="0">
                <a:latin typeface="Times New Roman" pitchFamily="18" charset="0"/>
                <a:ea typeface="Times New Roman" pitchFamily="18" charset="0"/>
              </a:rPr>
              <a:t>үңгүр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r>
              <a:rPr lang="kk-KZ" altLang="en-US" sz="3600" spc="0">
                <a:latin typeface="Times New Roman" pitchFamily="18" charset="0"/>
                <a:ea typeface="Times New Roman" pitchFamily="18" charset="0"/>
              </a:rPr>
              <a:t>жасса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r>
              <a:rPr lang="kk-KZ" altLang="en-US" sz="3600" spc="0">
                <a:latin typeface="Times New Roman" pitchFamily="18" charset="0"/>
                <a:ea typeface="Times New Roman" pitchFamily="18" charset="0"/>
              </a:rPr>
              <a:t>көмбеді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r>
              <a:rPr lang="kk-KZ" altLang="en-US" sz="3600" spc="0">
                <a:latin typeface="Times New Roman" pitchFamily="18" charset="0"/>
                <a:ea typeface="Times New Roman" pitchFamily="18" charset="0"/>
              </a:rPr>
              <a:t>келемекен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r>
              <a:rPr lang="kk-KZ" altLang="en-US" sz="3600" spc="0">
                <a:latin typeface="Times New Roman" pitchFamily="18" charset="0"/>
                <a:ea typeface="Times New Roman" pitchFamily="18" charset="0"/>
              </a:rPr>
              <a:t>көк күл</a:t>
            </a:r>
            <a:endParaRPr lang="ru-RU" altLang="en-US" sz="3600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244" name="Заголовок 1" title=""/>
          <p:cNvSpPr txBox="1"/>
          <p:nvPr/>
        </p:nvSpPr>
        <p:spPr bwMode="white">
          <a:xfrm>
            <a:off x="5435600" y="2349500"/>
            <a:ext cx="3168650" cy="635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/>
            <a:endParaRPr lang="ru-RU" altLang="en-US" sz="3600"/>
          </a:p>
          <a:p>
            <a:pPr marL="0" lvl="0" indent="0" hangingPunct="0"/>
            <a:endParaRPr lang="ru-RU" altLang="en-US" sz="3600"/>
          </a:p>
          <a:p>
            <a:pPr marL="0" lvl="0" indent="0" hangingPunct="0"/>
            <a:endParaRPr lang="ru-RU" altLang="en-US" sz="3600"/>
          </a:p>
          <a:p>
            <a:pPr marL="0" lvl="0" indent="0" hangingPunct="0"/>
            <a:endParaRPr lang="ru-RU" altLang="en-US" sz="3600"/>
          </a:p>
          <a:p>
            <a:pPr marL="0" lvl="0" indent="0" hangingPunct="0"/>
            <a:endParaRPr lang="kk-KZ" altLang="en-US" sz="3600"/>
          </a:p>
          <a:p>
            <a:pPr marL="0" lvl="0" indent="0" hangingPunct="0"/>
            <a:r>
              <a:rPr lang="kk-KZ" altLang="en-US" sz="3600" spc="0">
                <a:latin typeface="Times New Roman" pitchFamily="18" charset="0"/>
                <a:ea typeface="Times New Roman" pitchFamily="18" charset="0"/>
              </a:rPr>
              <a:t>үңгір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r>
              <a:rPr lang="kk-KZ" altLang="en-US" sz="3600" spc="0">
                <a:latin typeface="Times New Roman" pitchFamily="18" charset="0"/>
                <a:ea typeface="Times New Roman" pitchFamily="18" charset="0"/>
              </a:rPr>
              <a:t>қара ала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r>
              <a:rPr lang="kk-KZ" altLang="en-US" sz="3600" spc="0">
                <a:latin typeface="Times New Roman" pitchFamily="18" charset="0"/>
                <a:ea typeface="Times New Roman" pitchFamily="18" charset="0"/>
              </a:rPr>
              <a:t>көнбеді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r>
              <a:rPr lang="kk-KZ" altLang="en-US" sz="3600" spc="0">
                <a:latin typeface="Times New Roman" pitchFamily="18" charset="0"/>
                <a:ea typeface="Times New Roman" pitchFamily="18" charset="0"/>
              </a:rPr>
              <a:t>жазса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r>
              <a:rPr lang="kk-KZ" altLang="en-US" sz="3600" spc="0">
                <a:latin typeface="Times New Roman" pitchFamily="18" charset="0"/>
                <a:ea typeface="Times New Roman" pitchFamily="18" charset="0"/>
              </a:rPr>
              <a:t>көк гүл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r>
              <a:rPr lang="kk-KZ" altLang="en-US" sz="3600" spc="0">
                <a:latin typeface="Times New Roman" pitchFamily="18" charset="0"/>
                <a:ea typeface="Times New Roman" pitchFamily="18" charset="0"/>
              </a:rPr>
              <a:t>келе ме екен</a:t>
            </a:r>
            <a:endParaRPr lang="ru-RU" altLang="en-US" sz="3600">
              <a:latin typeface="Times New Roman" pitchFamily="18" charset="0"/>
              <a:ea typeface="Times New Roman" pitchFamily="18" charset="0"/>
            </a:endParaRPr>
          </a:p>
        </p:txBody>
      </p:sp>
      <p:cxnSp>
        <p:nvCxnSpPr>
          <p:cNvPr id="10245" name="Прямая соединительная линия 8" title=""/>
          <p:cNvCxnSpPr/>
          <p:nvPr/>
        </p:nvCxnSpPr>
        <p:spPr>
          <a:xfrm flipH="1">
            <a:off x="4211638" y="2276475"/>
            <a:ext cx="0" cy="3600450"/>
          </a:xfrm>
          <a:prstGeom prst="line">
            <a:avLst/>
          </a:prstGeom>
          <a:noFill/>
          <a:ln>
            <a:solidFill>
              <a:schemeClr val="tx1">
                <a:alpha val="63136"/>
              </a:schemeClr>
            </a:solidFill>
            <a:miter lim="800000"/>
          </a:ln>
        </p:spPr>
      </p:cxnSp>
      <p:sp>
        <p:nvSpPr>
          <p:cNvPr id="10246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11266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br>
              <a:rPr lang="kk-KZ" altLang="en-US" sz="3200">
                <a:latin typeface="Times New Roman" pitchFamily="18" charset="0"/>
                <a:ea typeface="Times New Roman" pitchFamily="18" charset="0"/>
              </a:rPr>
            </a:br>
            <a:br>
              <a:rPr lang="kk-KZ" altLang="en-US" sz="3200">
                <a:latin typeface="Times New Roman" pitchFamily="18" charset="0"/>
                <a:ea typeface="Times New Roman" pitchFamily="18" charset="0"/>
              </a:rPr>
            </a:br>
            <a:br>
              <a:rPr lang="kk-KZ" altLang="en-US" sz="3200">
                <a:latin typeface="Times New Roman" pitchFamily="18" charset="0"/>
                <a:ea typeface="Times New Roman" pitchFamily="18" charset="0"/>
              </a:rPr>
            </a:br>
            <a:r>
              <a:rPr lang="kk-KZ" altLang="en-US" sz="32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  <a:t>Орындаған жұмысыңды салыстырып көр.</a:t>
            </a:r>
            <a:br>
              <a:rPr lang="kk-KZ" altLang="en-US" sz="32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</a:br>
            <a:r>
              <a:rPr lang="kk-KZ" altLang="en-US" b="0">
                <a:solidFill>
                  <a:schemeClr val="tx1"/>
                </a:solidFill>
              </a:rPr>
              <a:t> </a:t>
            </a:r>
            <a:br>
              <a:rPr lang="ru-RU" altLang="en-US" b="0">
                <a:solidFill>
                  <a:schemeClr val="tx1"/>
                </a:solidFill>
              </a:rPr>
            </a:br>
            <a:endParaRPr lang="ru-RU" altLang="en-US" b="0">
              <a:solidFill>
                <a:schemeClr val="tx1"/>
              </a:solidFill>
            </a:endParaRPr>
          </a:p>
        </p:txBody>
      </p:sp>
      <p:sp>
        <p:nvSpPr>
          <p:cNvPr id="11267" name="Заголовок 1" title=""/>
          <p:cNvSpPr txBox="1"/>
          <p:nvPr/>
        </p:nvSpPr>
        <p:spPr bwMode="white">
          <a:xfrm>
            <a:off x="323850" y="2636838"/>
            <a:ext cx="3168650" cy="5635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/>
            <a:endParaRPr lang="ru-RU" altLang="en-US" sz="3600"/>
          </a:p>
          <a:p>
            <a:pPr marL="0" lvl="0" indent="0" hangingPunct="0"/>
            <a:endParaRPr lang="ru-RU" altLang="en-US" sz="3600"/>
          </a:p>
          <a:p>
            <a:pPr marL="0" lvl="0" indent="0" hangingPunct="0"/>
            <a:endParaRPr lang="ru-RU" altLang="en-US" sz="3600"/>
          </a:p>
          <a:p>
            <a:pPr marL="0" lvl="0" indent="0" hangingPunct="0"/>
            <a:endParaRPr lang="ru-RU" altLang="en-US" sz="3600"/>
          </a:p>
          <a:p>
            <a:pPr marL="0" lvl="0" indent="0" hangingPunct="0"/>
            <a:r>
              <a:rPr lang="ru-RU" altLang="en-US" sz="3600" spc="0">
                <a:latin typeface="Times New Roman" pitchFamily="18" charset="0"/>
                <a:ea typeface="Times New Roman" pitchFamily="18" charset="0"/>
              </a:rPr>
              <a:t>қараала</a:t>
            </a:r>
            <a:endParaRPr lang="ru-RU" altLang="en-US" sz="3600"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r>
              <a:rPr lang="kk-KZ" altLang="en-US" sz="3600" spc="0">
                <a:latin typeface="Times New Roman" pitchFamily="18" charset="0"/>
                <a:ea typeface="Times New Roman" pitchFamily="18" charset="0"/>
              </a:rPr>
              <a:t>үңгүр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r>
              <a:rPr lang="kk-KZ" altLang="en-US" sz="3600" spc="0">
                <a:latin typeface="Times New Roman" pitchFamily="18" charset="0"/>
                <a:ea typeface="Times New Roman" pitchFamily="18" charset="0"/>
              </a:rPr>
              <a:t>жасса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r>
              <a:rPr lang="kk-KZ" altLang="en-US" sz="3600" spc="0">
                <a:latin typeface="Times New Roman" pitchFamily="18" charset="0"/>
                <a:ea typeface="Times New Roman" pitchFamily="18" charset="0"/>
              </a:rPr>
              <a:t>көмбеді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r>
              <a:rPr lang="kk-KZ" altLang="en-US" sz="3600" spc="0">
                <a:latin typeface="Times New Roman" pitchFamily="18" charset="0"/>
                <a:ea typeface="Times New Roman" pitchFamily="18" charset="0"/>
              </a:rPr>
              <a:t>келемекен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r>
              <a:rPr lang="kk-KZ" altLang="en-US" sz="3600" spc="0">
                <a:latin typeface="Times New Roman" pitchFamily="18" charset="0"/>
                <a:ea typeface="Times New Roman" pitchFamily="18" charset="0"/>
              </a:rPr>
              <a:t>көк күл</a:t>
            </a:r>
            <a:endParaRPr lang="ru-RU" altLang="en-US" sz="3600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1268" name="Заголовок 1" title=""/>
          <p:cNvSpPr txBox="1"/>
          <p:nvPr/>
        </p:nvSpPr>
        <p:spPr bwMode="white">
          <a:xfrm>
            <a:off x="5435600" y="2349500"/>
            <a:ext cx="3168650" cy="635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/>
            <a:endParaRPr lang="ru-RU" altLang="en-US" sz="3600"/>
          </a:p>
          <a:p>
            <a:pPr marL="0" lvl="0" indent="0" hangingPunct="0"/>
            <a:endParaRPr lang="ru-RU" altLang="en-US" sz="3600"/>
          </a:p>
          <a:p>
            <a:pPr marL="0" lvl="0" indent="0" hangingPunct="0"/>
            <a:endParaRPr lang="ru-RU" altLang="en-US" sz="3600"/>
          </a:p>
          <a:p>
            <a:pPr marL="0" lvl="0" indent="0" hangingPunct="0"/>
            <a:endParaRPr lang="ru-RU" altLang="en-US" sz="3600"/>
          </a:p>
          <a:p>
            <a:pPr marL="0" lvl="0" indent="0" hangingPunct="0"/>
            <a:endParaRPr lang="kk-KZ" altLang="en-US" sz="3600"/>
          </a:p>
          <a:p>
            <a:pPr marL="0" lvl="0" indent="0" hangingPunct="0"/>
            <a:r>
              <a:rPr lang="kk-KZ" altLang="en-US" sz="3600" spc="0">
                <a:latin typeface="Times New Roman" pitchFamily="18" charset="0"/>
                <a:ea typeface="Times New Roman" pitchFamily="18" charset="0"/>
              </a:rPr>
              <a:t>үңгір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r>
              <a:rPr lang="kk-KZ" altLang="en-US" sz="3600" spc="0">
                <a:latin typeface="Times New Roman" pitchFamily="18" charset="0"/>
                <a:ea typeface="Times New Roman" pitchFamily="18" charset="0"/>
              </a:rPr>
              <a:t>қара ала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r>
              <a:rPr lang="kk-KZ" altLang="en-US" sz="3600" spc="0">
                <a:latin typeface="Times New Roman" pitchFamily="18" charset="0"/>
                <a:ea typeface="Times New Roman" pitchFamily="18" charset="0"/>
              </a:rPr>
              <a:t>көнбеді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r>
              <a:rPr lang="kk-KZ" altLang="en-US" sz="3600" spc="0">
                <a:latin typeface="Times New Roman" pitchFamily="18" charset="0"/>
                <a:ea typeface="Times New Roman" pitchFamily="18" charset="0"/>
              </a:rPr>
              <a:t>жазса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r>
              <a:rPr lang="kk-KZ" altLang="en-US" sz="3600" spc="0">
                <a:latin typeface="Times New Roman" pitchFamily="18" charset="0"/>
                <a:ea typeface="Times New Roman" pitchFamily="18" charset="0"/>
              </a:rPr>
              <a:t>көк гүл</a:t>
            </a:r>
            <a:endParaRPr lang="kk-KZ" altLang="en-US" sz="3600"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r>
              <a:rPr lang="kk-KZ" altLang="en-US" sz="3600" spc="0">
                <a:latin typeface="Times New Roman" pitchFamily="18" charset="0"/>
                <a:ea typeface="Times New Roman" pitchFamily="18" charset="0"/>
              </a:rPr>
              <a:t>келе ме екен</a:t>
            </a:r>
            <a:endParaRPr lang="ru-RU" altLang="en-US" sz="3600">
              <a:latin typeface="Times New Roman" pitchFamily="18" charset="0"/>
              <a:ea typeface="Times New Roman" pitchFamily="18" charset="0"/>
            </a:endParaRPr>
          </a:p>
        </p:txBody>
      </p:sp>
      <p:cxnSp>
        <p:nvCxnSpPr>
          <p:cNvPr id="11269" name="Прямая соединительная линия 8" title=""/>
          <p:cNvCxnSpPr/>
          <p:nvPr/>
        </p:nvCxnSpPr>
        <p:spPr>
          <a:xfrm flipH="1">
            <a:off x="4211638" y="2276475"/>
            <a:ext cx="0" cy="3600450"/>
          </a:xfrm>
          <a:prstGeom prst="line">
            <a:avLst/>
          </a:prstGeom>
          <a:noFill/>
          <a:ln>
            <a:solidFill>
              <a:schemeClr val="tx1">
                <a:alpha val="63136"/>
              </a:schemeClr>
            </a:solidFill>
            <a:miter lim="800000"/>
          </a:ln>
        </p:spPr>
      </p:cxnSp>
      <p:cxnSp>
        <p:nvCxnSpPr>
          <p:cNvPr id="11270" name="Прямая со стрелкой 7" title=""/>
          <p:cNvCxnSpPr/>
          <p:nvPr/>
        </p:nvCxnSpPr>
        <p:spPr>
          <a:xfrm>
            <a:off x="2411413" y="2708275"/>
            <a:ext cx="2881312" cy="649288"/>
          </a:xfrm>
          <a:prstGeom prst="line">
            <a:avLst/>
          </a:prstGeom>
          <a:noFill/>
          <a:ln w="25400">
            <a:solidFill>
              <a:srgbClr val="00B050"/>
            </a:solidFill>
            <a:miter lim="800000"/>
            <a:tailEnd type="arrow"/>
          </a:ln>
        </p:spPr>
      </p:cxnSp>
      <p:cxnSp>
        <p:nvCxnSpPr>
          <p:cNvPr id="11271" name="Прямая со стрелкой 9" title=""/>
          <p:cNvCxnSpPr/>
          <p:nvPr/>
        </p:nvCxnSpPr>
        <p:spPr>
          <a:xfrm flipV="1">
            <a:off x="1979613" y="2781300"/>
            <a:ext cx="3168650" cy="503238"/>
          </a:xfrm>
          <a:prstGeom prst="line">
            <a:avLst/>
          </a:prstGeom>
          <a:noFill/>
          <a:ln w="25400">
            <a:solidFill>
              <a:srgbClr val="00B050"/>
            </a:solidFill>
            <a:miter lim="800000"/>
            <a:tailEnd type="arrow"/>
          </a:ln>
        </p:spPr>
      </p:cxnSp>
      <p:cxnSp>
        <p:nvCxnSpPr>
          <p:cNvPr id="11272" name="Прямая со стрелкой 12" title=""/>
          <p:cNvCxnSpPr/>
          <p:nvPr/>
        </p:nvCxnSpPr>
        <p:spPr>
          <a:xfrm>
            <a:off x="2195513" y="3789363"/>
            <a:ext cx="3097212" cy="576262"/>
          </a:xfrm>
          <a:prstGeom prst="line">
            <a:avLst/>
          </a:prstGeom>
          <a:noFill/>
          <a:ln w="25400">
            <a:solidFill>
              <a:srgbClr val="00B050"/>
            </a:solidFill>
            <a:miter lim="800000"/>
            <a:tailEnd type="arrow"/>
          </a:ln>
        </p:spPr>
      </p:cxnSp>
      <p:cxnSp>
        <p:nvCxnSpPr>
          <p:cNvPr id="11273" name="Прямая со стрелкой 15" title=""/>
          <p:cNvCxnSpPr/>
          <p:nvPr/>
        </p:nvCxnSpPr>
        <p:spPr>
          <a:xfrm flipV="1">
            <a:off x="2555875" y="3860800"/>
            <a:ext cx="2736850" cy="576263"/>
          </a:xfrm>
          <a:prstGeom prst="line">
            <a:avLst/>
          </a:prstGeom>
          <a:noFill/>
          <a:ln w="25400">
            <a:solidFill>
              <a:srgbClr val="00B050"/>
            </a:solidFill>
            <a:miter lim="800000"/>
            <a:tailEnd type="arrow"/>
          </a:ln>
        </p:spPr>
      </p:cxnSp>
      <p:cxnSp>
        <p:nvCxnSpPr>
          <p:cNvPr id="11274" name="Прямая со стрелкой 18" title=""/>
          <p:cNvCxnSpPr/>
          <p:nvPr/>
        </p:nvCxnSpPr>
        <p:spPr>
          <a:xfrm>
            <a:off x="2916238" y="4941888"/>
            <a:ext cx="2447925" cy="358775"/>
          </a:xfrm>
          <a:prstGeom prst="line">
            <a:avLst/>
          </a:prstGeom>
          <a:noFill/>
          <a:ln w="25400">
            <a:solidFill>
              <a:srgbClr val="00B050"/>
            </a:solidFill>
            <a:miter lim="800000"/>
            <a:tailEnd type="arrow"/>
          </a:ln>
        </p:spPr>
      </p:cxnSp>
      <p:cxnSp>
        <p:nvCxnSpPr>
          <p:cNvPr id="11275" name="Прямая со стрелкой 21" title=""/>
          <p:cNvCxnSpPr/>
          <p:nvPr/>
        </p:nvCxnSpPr>
        <p:spPr>
          <a:xfrm flipV="1">
            <a:off x="2555875" y="4941888"/>
            <a:ext cx="2808288" cy="503237"/>
          </a:xfrm>
          <a:prstGeom prst="line">
            <a:avLst/>
          </a:prstGeom>
          <a:noFill/>
          <a:ln w="25400">
            <a:solidFill>
              <a:srgbClr val="00B050"/>
            </a:solidFill>
            <a:miter lim="800000"/>
            <a:tailEnd type="arrow"/>
          </a:ln>
        </p:spPr>
      </p:cxnSp>
      <p:sp>
        <p:nvSpPr>
          <p:cNvPr id="11276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3.1.32"/>
  <p:tag name="AS_OS" val="Microsoft Windows NT 10.0.19044.0"/>
  <p:tag name="AS_RELEASE_DATE" val="2024.10.14"/>
  <p:tag name="AS_TITLE" val="Aspose.Slides for Python via .NET"/>
  <p:tag name="AS_VERSION" val="24.10"/>
</p:tagLst>
</file>

<file path=ppt/theme/theme1.xml><?xml version="1.0" encoding="utf-8"?>
<a:theme xmlns:r="http://schemas.openxmlformats.org/officeDocument/2006/relationships" xmlns:a="http://schemas.openxmlformats.org/drawingml/2006/main" name="cdb2004169gl">
  <a:themeElements>
    <a:clrScheme name="Тема Office 1">
      <a:dk1>
        <a:srgbClr val="000000"/>
      </a:dk1>
      <a:lt1>
        <a:srgbClr val="FFFFFF"/>
      </a:lt1>
      <a:dk2>
        <a:srgbClr val="233DA9"/>
      </a:dk2>
      <a:lt2>
        <a:srgbClr val="DDDDDD"/>
      </a:lt2>
      <a:accent1>
        <a:srgbClr val="65AAE9"/>
      </a:accent1>
      <a:accent2>
        <a:srgbClr val="B2B2B2"/>
      </a:accent2>
      <a:accent3>
        <a:srgbClr val="FFFFFF"/>
      </a:accent3>
      <a:accent4>
        <a:srgbClr val="000000"/>
      </a:accent4>
      <a:accent5>
        <a:srgbClr val="B8D2F2"/>
      </a:accent5>
      <a:accent6>
        <a:srgbClr val="A1A1A1"/>
      </a:accent6>
      <a:hlink>
        <a:srgbClr val="7DA0D3"/>
      </a:hlink>
      <a:folHlink>
        <a:srgbClr val="B2E385"/>
      </a:folHlink>
    </a:clrScheme>
    <a:fontScheme name="Тема 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233DA9"/>
        </a:dk2>
        <a:lt2>
          <a:srgbClr val="DDDDDD"/>
        </a:lt2>
        <a:accent1>
          <a:srgbClr val="65AAE9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B8D2F2"/>
        </a:accent5>
        <a:accent6>
          <a:srgbClr val="A1A1A1"/>
        </a:accent6>
        <a:hlink>
          <a:srgbClr val="7DA0D3"/>
        </a:hlink>
        <a:folHlink>
          <a:srgbClr val="B2E3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632769"/>
        </a:dk2>
        <a:lt2>
          <a:srgbClr val="DDDDDD"/>
        </a:lt2>
        <a:accent1>
          <a:srgbClr val="8B8DE1"/>
        </a:accent1>
        <a:accent2>
          <a:srgbClr val="FF997D"/>
        </a:accent2>
        <a:accent3>
          <a:srgbClr val="FFFFFF"/>
        </a:accent3>
        <a:accent4>
          <a:srgbClr val="000000"/>
        </a:accent4>
        <a:accent5>
          <a:srgbClr val="C4C5EE"/>
        </a:accent5>
        <a:accent6>
          <a:srgbClr val="E78A71"/>
        </a:accent6>
        <a:hlink>
          <a:srgbClr val="58AFD2"/>
        </a:hlink>
        <a:folHlink>
          <a:srgbClr val="BFDF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37737F"/>
        </a:dk2>
        <a:lt2>
          <a:srgbClr val="DDDDDD"/>
        </a:lt2>
        <a:accent1>
          <a:srgbClr val="52BCB2"/>
        </a:accent1>
        <a:accent2>
          <a:srgbClr val="E0A56A"/>
        </a:accent2>
        <a:accent3>
          <a:srgbClr val="FFFFFF"/>
        </a:accent3>
        <a:accent4>
          <a:srgbClr val="000000"/>
        </a:accent4>
        <a:accent5>
          <a:srgbClr val="B3DAD5"/>
        </a:accent5>
        <a:accent6>
          <a:srgbClr val="CB955F"/>
        </a:accent6>
        <a:hlink>
          <a:srgbClr val="A0C264"/>
        </a:hlink>
        <a:folHlink>
          <a:srgbClr val="DCDC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Template>cdb2004169gl</Template>
  <Company>home</Company>
  <PresentationFormat>On-screen Show (4:3)</PresentationFormat>
  <Paragraphs>61</Paragraphs>
  <Slides>11</Slides>
  <Notes>0</Notes>
  <TotalTime>2230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baseType="lpstr" size="16">
      <vt:lpstr>Arial</vt:lpstr>
      <vt:lpstr>Wingdings</vt:lpstr>
      <vt:lpstr>Times New Roman</vt:lpstr>
      <vt:lpstr>Calibri</vt:lpstr>
      <vt:lpstr>cdb2004169gl</vt:lpstr>
      <vt:lpstr>     Қазақ тілі пәні      4 сыныпТабиғат ғажайыптарыСабақтың тақырыбы: Дыбыс  үндестігі.11 -сабақ</vt:lpstr>
      <vt:lpstr>PowerPoint Presentation</vt:lpstr>
      <vt:lpstr>PowerPoint Presentation</vt:lpstr>
      <vt:lpstr>PowerPoint Presentation</vt:lpstr>
      <vt:lpstr>«Жауабыңыз қандай?»</vt:lpstr>
      <vt:lpstr>Өзіңді тексер</vt:lpstr>
      <vt:lpstr>Есіңде сақта!</vt:lpstr>
      <vt:lpstr>Сөздердің айтылуы мен жазылуы бойынша бір-бірімен сәйкестендір </vt:lpstr>
      <vt:lpstr>Орындаған жұмысыңды салыстырып көр. </vt:lpstr>
      <vt:lpstr> «Менің қолымнан келеді...» Монолог құрап айтып көр«Арал теңізі» </vt:lpstr>
      <vt:lpstr>PowerPoint Presentation</vt:lpstr>
    </vt:vector>
  </TitlesOfParts>
  <LinksUpToDate>0</LinksUpToDate>
  <SharedDoc>0</SharedDoc>
  <HyperlinksChanged>0</HyperlinksChanged>
  <Application>Aspose.Slides for Python via .NET</Application>
  <AppVersion>24.1000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Слайд 1</dc:title>
  <dc:creator>user</dc:creator>
  <cp:lastModifiedBy>админ</cp:lastModifiedBy>
  <cp:revision>198</cp:revision>
  <dcterms:created xsi:type="dcterms:W3CDTF">2011-10-14T09:11:52Z</dcterms:created>
  <dcterms:modified xsi:type="dcterms:W3CDTF">2024-10-15T20:31:54Z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NXTAG2">
    <vt:lpwstr>00080062400000000000010243100207f6000400038000</vt:lpwstr>
  </property>
</Properties>
</file>