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16"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7F233F6-ACD8-4961-B6A9-7E0718736A0A}" type="datetimeFigureOut">
              <a:rPr lang="ru-RU" smtClean="0"/>
              <a:t>16.01.2024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7F233F6-ACD8-4961-B6A9-7E0718736A0A}" type="datetimeFigureOut">
              <a:rPr lang="ru-RU" smtClean="0"/>
              <a:t>16.01.2024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7F233F6-ACD8-4961-B6A9-7E0718736A0A}" type="datetimeFigureOut">
              <a:rPr lang="ru-RU" smtClean="0"/>
              <a:t>16.01.2024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7F233F6-ACD8-4961-B6A9-7E0718736A0A}" type="datetimeFigureOut">
              <a:rPr lang="ru-RU" smtClean="0"/>
              <a:t>16.01.2024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7F233F6-ACD8-4961-B6A9-7E0718736A0A}" type="datetimeFigureOut">
              <a:rPr lang="ru-RU" smtClean="0"/>
              <a:t>16.01.2024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7F233F6-ACD8-4961-B6A9-7E0718736A0A}" type="datetimeFigureOut">
              <a:rPr lang="ru-RU" smtClean="0"/>
              <a:t>16.01.2024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77F233F6-ACD8-4961-B6A9-7E0718736A0A}" type="datetimeFigureOut">
              <a:rPr lang="ru-RU" smtClean="0"/>
              <a:t>16.01.2024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77F233F6-ACD8-4961-B6A9-7E0718736A0A}" type="datetimeFigureOut">
              <a:rPr lang="ru-RU" smtClean="0"/>
              <a:t>16.01.2024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233F6-ACD8-4961-B6A9-7E0718736A0A}" type="datetimeFigureOut">
              <a:rPr lang="ru-RU" smtClean="0"/>
              <a:t>16.01.2024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45F0911-0068-41E9-8DAB-9DDB389F64A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7F233F6-ACD8-4961-B6A9-7E0718736A0A}" type="datetimeFigureOut">
              <a:rPr lang="ru-RU" smtClean="0"/>
              <a:t>16.01.2024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45F0911-0068-41E9-8DAB-9DDB389F64A1}" type="slidenum">
              <a:rPr lang="ru-RU" smtClean="0"/>
              <a:t>‹#›</a:t>
            </a:fld>
            <a:endParaRPr lang="ru-RU"/>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77F233F6-ACD8-4961-B6A9-7E0718736A0A}" type="datetimeFigureOut">
              <a:rPr lang="ru-RU" smtClean="0"/>
              <a:t>16.01.2024</a:t>
            </a:fld>
            <a:endParaRPr lang="ru-RU"/>
          </a:p>
        </p:txBody>
      </p:sp>
      <p:sp>
        <p:nvSpPr>
          <p:cNvPr id="9" name="Slide Number Placeholder 8"/>
          <p:cNvSpPr>
            <a:spLocks noGrp="1"/>
          </p:cNvSpPr>
          <p:nvPr>
            <p:ph type="sldNum" sz="quarter" idx="11"/>
          </p:nvPr>
        </p:nvSpPr>
        <p:spPr/>
        <p:txBody>
          <a:bodyPr/>
          <a:lstStyle/>
          <a:p>
            <a:fld id="{B45F0911-0068-41E9-8DAB-9DDB389F64A1}"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45F0911-0068-41E9-8DAB-9DDB389F64A1}" type="slidenum">
              <a:rPr lang="ru-RU" smtClean="0"/>
              <a:t>‹#›</a:t>
            </a:fld>
            <a:endParaRPr lang="ru-R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ru-R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7F233F6-ACD8-4961-B6A9-7E0718736A0A}" type="datetimeFigureOut">
              <a:rPr lang="ru-RU" smtClean="0"/>
              <a:t>16.01.2024</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34288"/>
            <a:ext cx="6624736" cy="2296514"/>
          </a:xfrm>
          <a:prstGeom prst="rect">
            <a:avLst/>
          </a:prstGeom>
        </p:spPr>
      </p:pic>
      <p:sp>
        <p:nvSpPr>
          <p:cNvPr id="5" name="Подзаголовок 2"/>
          <p:cNvSpPr>
            <a:spLocks noGrp="1"/>
          </p:cNvSpPr>
          <p:nvPr>
            <p:ph type="subTitle" idx="1"/>
          </p:nvPr>
        </p:nvSpPr>
        <p:spPr>
          <a:xfrm>
            <a:off x="0" y="3140968"/>
            <a:ext cx="9144000" cy="1752600"/>
          </a:xfrm>
        </p:spPr>
        <p:txBody>
          <a:bodyPr>
            <a:noAutofit/>
          </a:bodyPr>
          <a:lstStyle/>
          <a:p>
            <a:pPr algn="l"/>
            <a:r>
              <a:rPr lang="en-US" sz="4000" dirty="0" smtClean="0">
                <a:solidFill>
                  <a:srgbClr val="FF0000"/>
                </a:solidFill>
                <a:latin typeface="Times New Roman" panose="02020603050405020304" pitchFamily="18" charset="0"/>
                <a:cs typeface="Times New Roman" panose="02020603050405020304" pitchFamily="18" charset="0"/>
              </a:rPr>
              <a:t>Subject: </a:t>
            </a:r>
            <a:r>
              <a:rPr lang="en-US" sz="4000" dirty="0" smtClean="0">
                <a:solidFill>
                  <a:schemeClr val="tx1"/>
                </a:solidFill>
                <a:latin typeface="Times New Roman" panose="02020603050405020304" pitchFamily="18" charset="0"/>
                <a:cs typeface="Times New Roman" panose="02020603050405020304" pitchFamily="18" charset="0"/>
              </a:rPr>
              <a:t>English language</a:t>
            </a:r>
          </a:p>
          <a:p>
            <a:pPr algn="l"/>
            <a:r>
              <a:rPr lang="en-US" sz="4000" dirty="0" smtClean="0">
                <a:solidFill>
                  <a:srgbClr val="FF0000"/>
                </a:solidFill>
                <a:latin typeface="Times New Roman" panose="02020603050405020304" pitchFamily="18" charset="0"/>
                <a:cs typeface="Times New Roman" panose="02020603050405020304" pitchFamily="18" charset="0"/>
              </a:rPr>
              <a:t>Grade: </a:t>
            </a:r>
            <a:r>
              <a:rPr lang="en-US" sz="4000" dirty="0" smtClean="0">
                <a:solidFill>
                  <a:schemeClr val="tx1"/>
                </a:solidFill>
                <a:latin typeface="Times New Roman" panose="02020603050405020304" pitchFamily="18" charset="0"/>
                <a:cs typeface="Times New Roman" panose="02020603050405020304" pitchFamily="18" charset="0"/>
              </a:rPr>
              <a:t>4</a:t>
            </a:r>
          </a:p>
          <a:p>
            <a:pPr algn="l"/>
            <a:r>
              <a:rPr lang="en-US" sz="4000" dirty="0" smtClean="0">
                <a:solidFill>
                  <a:srgbClr val="FF0000"/>
                </a:solidFill>
                <a:latin typeface="Times New Roman" panose="02020603050405020304" pitchFamily="18" charset="0"/>
                <a:cs typeface="Times New Roman" panose="02020603050405020304" pitchFamily="18" charset="0"/>
              </a:rPr>
              <a:t>The theme of the lesson: </a:t>
            </a:r>
            <a:r>
              <a:rPr lang="en-US" sz="4000" dirty="0" smtClean="0">
                <a:solidFill>
                  <a:schemeClr val="tx1"/>
                </a:solidFill>
                <a:latin typeface="Times New Roman" panose="02020603050405020304" pitchFamily="18" charset="0"/>
                <a:cs typeface="Times New Roman" panose="02020603050405020304" pitchFamily="18" charset="0"/>
              </a:rPr>
              <a:t>Volcanoes</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61439261"/>
      </p:ext>
    </p:extLst>
  </p:cSld>
  <p:clrMapOvr>
    <a:masterClrMapping/>
  </p:clrMapOvr>
  <mc:AlternateContent xmlns:mc="http://schemas.openxmlformats.org/markup-compatibility/2006">
    <mc:Choice xmlns:p14="http://schemas.microsoft.com/office/powerpoint/2010/main" Requires="p14">
      <p:transition spd="slow" p14:dur="2000" advTm="7954"/>
    </mc:Choice>
    <mc:Fallback>
      <p:transition spd="slow" advTm="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solidFill>
                  <a:schemeClr val="tx1"/>
                </a:solidFill>
                <a:latin typeface="Times New Roman" panose="02020603050405020304" pitchFamily="18" charset="0"/>
                <a:cs typeface="Times New Roman" panose="02020603050405020304" pitchFamily="18" charset="0"/>
              </a:rPr>
              <a:t>New words</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114300" indent="0">
              <a:buNone/>
            </a:pPr>
            <a:r>
              <a:rPr lang="en-US" dirty="0" smtClean="0">
                <a:latin typeface="Times New Roman" panose="02020603050405020304" pitchFamily="18" charset="0"/>
                <a:cs typeface="Times New Roman" panose="02020603050405020304" pitchFamily="18" charset="0"/>
              </a:rPr>
              <a:t>Countryside</a:t>
            </a:r>
            <a:r>
              <a:rPr lang="kk-KZ" dirty="0" smtClean="0">
                <a:latin typeface="Times New Roman" panose="02020603050405020304" pitchFamily="18" charset="0"/>
                <a:cs typeface="Times New Roman" panose="02020603050405020304" pitchFamily="18" charset="0"/>
              </a:rPr>
              <a:t> – қаланың шеті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Look – </a:t>
            </a:r>
            <a:r>
              <a:rPr lang="kk-KZ" dirty="0" smtClean="0">
                <a:latin typeface="Times New Roman" panose="02020603050405020304" pitchFamily="18" charset="0"/>
                <a:cs typeface="Times New Roman" panose="02020603050405020304" pitchFamily="18" charset="0"/>
              </a:rPr>
              <a:t>қарау</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Watch</a:t>
            </a:r>
            <a:r>
              <a:rPr lang="kk-KZ" dirty="0" smtClean="0">
                <a:latin typeface="Times New Roman" panose="02020603050405020304" pitchFamily="18" charset="0"/>
                <a:cs typeface="Times New Roman" panose="02020603050405020304" pitchFamily="18" charset="0"/>
              </a:rPr>
              <a:t> – қарау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Volcano</a:t>
            </a:r>
            <a:r>
              <a:rPr lang="kk-KZ" dirty="0" smtClean="0">
                <a:latin typeface="Times New Roman" panose="02020603050405020304" pitchFamily="18" charset="0"/>
                <a:cs typeface="Times New Roman" panose="02020603050405020304" pitchFamily="18" charset="0"/>
              </a:rPr>
              <a:t> – жанартау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Believe</a:t>
            </a:r>
            <a:r>
              <a:rPr lang="kk-KZ" dirty="0" smtClean="0">
                <a:latin typeface="Times New Roman" panose="02020603050405020304" pitchFamily="18" charset="0"/>
                <a:cs typeface="Times New Roman" panose="02020603050405020304" pitchFamily="18" charset="0"/>
              </a:rPr>
              <a:t> – сену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Campsite</a:t>
            </a:r>
            <a:r>
              <a:rPr lang="kk-KZ" dirty="0" smtClean="0">
                <a:latin typeface="Times New Roman" panose="02020603050405020304" pitchFamily="18" charset="0"/>
                <a:cs typeface="Times New Roman" panose="02020603050405020304" pitchFamily="18" charset="0"/>
              </a:rPr>
              <a:t> – кемпинг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Walking</a:t>
            </a:r>
            <a:r>
              <a:rPr lang="kk-KZ" dirty="0" smtClean="0">
                <a:latin typeface="Times New Roman" panose="02020603050405020304" pitchFamily="18" charset="0"/>
                <a:cs typeface="Times New Roman" panose="02020603050405020304" pitchFamily="18" charset="0"/>
              </a:rPr>
              <a:t> – жаяу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Fishing</a:t>
            </a:r>
            <a:r>
              <a:rPr lang="kk-KZ" dirty="0" smtClean="0">
                <a:latin typeface="Times New Roman" panose="02020603050405020304" pitchFamily="18" charset="0"/>
                <a:cs typeface="Times New Roman" panose="02020603050405020304" pitchFamily="18" charset="0"/>
              </a:rPr>
              <a:t> – балық аулау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Horse riding</a:t>
            </a:r>
            <a:r>
              <a:rPr lang="kk-KZ" dirty="0" smtClean="0">
                <a:latin typeface="Times New Roman" panose="02020603050405020304" pitchFamily="18" charset="0"/>
                <a:cs typeface="Times New Roman" panose="02020603050405020304" pitchFamily="18" charset="0"/>
              </a:rPr>
              <a:t> – атпен жүру </a:t>
            </a:r>
            <a:endParaRPr lang="en-US" dirty="0" smtClean="0">
              <a:latin typeface="Times New Roman" panose="02020603050405020304" pitchFamily="18" charset="0"/>
              <a:cs typeface="Times New Roman" panose="02020603050405020304" pitchFamily="18" charset="0"/>
            </a:endParaRPr>
          </a:p>
          <a:p>
            <a:pPr marL="114300" indent="0">
              <a:buNone/>
            </a:pPr>
            <a:r>
              <a:rPr lang="en-US" dirty="0" smtClean="0">
                <a:latin typeface="Times New Roman" panose="02020603050405020304" pitchFamily="18" charset="0"/>
                <a:cs typeface="Times New Roman" panose="02020603050405020304" pitchFamily="18" charset="0"/>
              </a:rPr>
              <a:t>View</a:t>
            </a:r>
            <a:r>
              <a:rPr lang="kk-KZ" dirty="0" smtClean="0">
                <a:latin typeface="Times New Roman" panose="02020603050405020304" pitchFamily="18" charset="0"/>
                <a:cs typeface="Times New Roman" panose="02020603050405020304" pitchFamily="18" charset="0"/>
              </a:rPr>
              <a:t> – көрініс </a:t>
            </a:r>
            <a:endParaRPr lang="en-US" dirty="0" smtClean="0">
              <a:latin typeface="Times New Roman" panose="02020603050405020304" pitchFamily="18" charset="0"/>
              <a:cs typeface="Times New Roman" panose="02020603050405020304" pitchFamily="18" charset="0"/>
            </a:endParaRPr>
          </a:p>
          <a:p>
            <a:pPr marL="114300" indent="0">
              <a:buNone/>
            </a:pPr>
            <a:endParaRPr lang="en-US" dirty="0" smtClean="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55617481"/>
      </p:ext>
    </p:extLst>
  </p:cSld>
  <p:clrMapOvr>
    <a:masterClrMapping/>
  </p:clrMapOvr>
  <mc:AlternateContent xmlns:mc="http://schemas.openxmlformats.org/markup-compatibility/2006">
    <mc:Choice xmlns:p14="http://schemas.microsoft.com/office/powerpoint/2010/main" Requires="p14">
      <p:transition spd="slow" p14:dur="2000" advTm="32400"/>
    </mc:Choice>
    <mc:Fallback>
      <p:transition spd="slow" advTm="3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6672"/>
            <a:ext cx="8136904" cy="1143000"/>
          </a:xfrm>
        </p:spPr>
        <p:txBody>
          <a:bodyPr/>
          <a:lstStyle/>
          <a:p>
            <a:pPr algn="ctr"/>
            <a:r>
              <a:rPr lang="en-US" sz="4000" dirty="0" smtClean="0">
                <a:solidFill>
                  <a:schemeClr val="tx1"/>
                </a:solidFill>
                <a:latin typeface="Times New Roman" panose="02020603050405020304" pitchFamily="18" charset="0"/>
                <a:cs typeface="Times New Roman" panose="02020603050405020304" pitchFamily="18" charset="0"/>
              </a:rPr>
              <a:t>Ex.21,p.76 </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Read and underline. Then listen and check.</a:t>
            </a:r>
            <a:endParaRPr lang="ru-RU" sz="40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164288" y="2492896"/>
            <a:ext cx="1220883" cy="1459632"/>
          </a:xfrm>
        </p:spPr>
        <p:txBody>
          <a:bodyPr>
            <a:noAutofit/>
          </a:bodyPr>
          <a:lstStyle/>
          <a:p>
            <a:pPr marL="114300" indent="0">
              <a:buNone/>
            </a:pPr>
            <a:r>
              <a:rPr lang="en-US" sz="2000" dirty="0" smtClean="0">
                <a:latin typeface="Times New Roman" panose="02020603050405020304" pitchFamily="18" charset="0"/>
                <a:cs typeface="Times New Roman" panose="02020603050405020304" pitchFamily="18" charset="0"/>
              </a:rPr>
              <a:t>2)eighty</a:t>
            </a:r>
          </a:p>
          <a:p>
            <a:pPr marL="114300" indent="0">
              <a:buNone/>
            </a:pPr>
            <a:r>
              <a:rPr lang="en-US" sz="2000" dirty="0" smtClean="0">
                <a:latin typeface="Times New Roman" panose="02020603050405020304" pitchFamily="18" charset="0"/>
                <a:cs typeface="Times New Roman" panose="02020603050405020304" pitchFamily="18" charset="0"/>
              </a:rPr>
              <a:t>3)have</a:t>
            </a:r>
          </a:p>
          <a:p>
            <a:pPr marL="114300" indent="0">
              <a:buNone/>
            </a:pPr>
            <a:r>
              <a:rPr lang="en-US" sz="2000" dirty="0" smtClean="0">
                <a:latin typeface="Times New Roman" panose="02020603050405020304" pitchFamily="18" charset="0"/>
                <a:cs typeface="Times New Roman" panose="02020603050405020304" pitchFamily="18" charset="0"/>
              </a:rPr>
              <a:t>4)have</a:t>
            </a:r>
          </a:p>
          <a:p>
            <a:pPr marL="114300" indent="0">
              <a:buNone/>
            </a:pPr>
            <a:r>
              <a:rPr lang="en-US" sz="2000" dirty="0" smtClean="0">
                <a:latin typeface="Times New Roman" panose="02020603050405020304" pitchFamily="18" charset="0"/>
                <a:cs typeface="Times New Roman" panose="02020603050405020304" pitchFamily="18" charset="0"/>
              </a:rPr>
              <a:t>5)or</a:t>
            </a:r>
          </a:p>
          <a:p>
            <a:pPr marL="114300" indent="0">
              <a:buNone/>
            </a:pPr>
            <a:r>
              <a:rPr lang="en-US" sz="2000" dirty="0" smtClean="0">
                <a:latin typeface="Times New Roman" panose="02020603050405020304" pitchFamily="18" charset="0"/>
                <a:cs typeface="Times New Roman" panose="02020603050405020304" pitchFamily="18" charset="0"/>
              </a:rPr>
              <a:t>6)up</a:t>
            </a:r>
            <a:endParaRPr lang="ru-RU"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829" t="24414" r="32342" b="48491"/>
          <a:stretch/>
        </p:blipFill>
        <p:spPr bwMode="auto">
          <a:xfrm>
            <a:off x="467544" y="2204864"/>
            <a:ext cx="684076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51777086"/>
      </p:ext>
    </p:extLst>
  </p:cSld>
  <p:clrMapOvr>
    <a:masterClrMapping/>
  </p:clrMapOvr>
  <mc:AlternateContent xmlns:mc="http://schemas.openxmlformats.org/markup-compatibility/2006">
    <mc:Choice xmlns:p14="http://schemas.microsoft.com/office/powerpoint/2010/main" Requires="p14">
      <p:transition spd="slow" p14:dur="2000" advTm="97139"/>
    </mc:Choice>
    <mc:Fallback>
      <p:transition spd="slow" advTm="9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000" dirty="0" smtClean="0">
                <a:solidFill>
                  <a:schemeClr val="tx1"/>
                </a:solidFill>
                <a:latin typeface="Times New Roman" panose="02020603050405020304" pitchFamily="18" charset="0"/>
                <a:cs typeface="Times New Roman" panose="02020603050405020304" pitchFamily="18" charset="0"/>
              </a:rPr>
              <a:t>Ex.22,p.76</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Listen and circle.</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632" t="55446" r="48920" b="17334"/>
          <a:stretch/>
        </p:blipFill>
        <p:spPr bwMode="auto">
          <a:xfrm>
            <a:off x="2267745" y="1556792"/>
            <a:ext cx="3960440" cy="347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p:nvPr/>
        </p:nvSpPr>
        <p:spPr>
          <a:xfrm>
            <a:off x="3491880" y="2924944"/>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436096" y="3294637"/>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4236598" y="3861048"/>
            <a:ext cx="1343513"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4299839" y="4653136"/>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75963571"/>
      </p:ext>
    </p:extLst>
  </p:cSld>
  <p:clrMapOvr>
    <a:masterClrMapping/>
  </p:clrMapOvr>
  <mc:AlternateContent xmlns:mc="http://schemas.openxmlformats.org/markup-compatibility/2006">
    <mc:Choice xmlns:p14="http://schemas.microsoft.com/office/powerpoint/2010/main" Requires="p14">
      <p:transition spd="slow" p14:dur="2000" advTm="126176"/>
    </mc:Choice>
    <mc:Fallback>
      <p:transition spd="slow" advTm="12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042" y="620688"/>
            <a:ext cx="7620000" cy="1143000"/>
          </a:xfrm>
        </p:spPr>
        <p:txBody>
          <a:bodyPr/>
          <a:lstStyle/>
          <a:p>
            <a:pPr algn="ctr"/>
            <a:r>
              <a:rPr lang="en-US" sz="4000" dirty="0" smtClean="0">
                <a:solidFill>
                  <a:schemeClr val="tx1"/>
                </a:solidFill>
                <a:latin typeface="Times New Roman" panose="02020603050405020304" pitchFamily="18" charset="0"/>
                <a:cs typeface="Times New Roman" panose="02020603050405020304" pitchFamily="18" charset="0"/>
              </a:rPr>
              <a:t>P.26</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Talk with your friends. Then write a small text about a campsite in your country.</a:t>
            </a:r>
            <a:endParaRPr lang="ru-RU" sz="40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928" y="2564905"/>
            <a:ext cx="4153272" cy="3835896"/>
          </a:xfrm>
        </p:spPr>
        <p:txBody>
          <a:bodyPr>
            <a:noAutofit/>
          </a:bodyPr>
          <a:lstStyle/>
          <a:p>
            <a:pPr marL="114300" indent="0">
              <a:buNone/>
            </a:pPr>
            <a:r>
              <a:rPr lang="en-US" sz="1800" dirty="0" smtClean="0">
                <a:latin typeface="Times New Roman" panose="02020603050405020304" pitchFamily="18" charset="0"/>
                <a:cs typeface="Times New Roman" panose="02020603050405020304" pitchFamily="18" charset="0"/>
              </a:rPr>
              <a:t>Welcome to </a:t>
            </a:r>
            <a:r>
              <a:rPr lang="en-US" sz="1800" dirty="0" err="1" smtClean="0">
                <a:latin typeface="Times New Roman" panose="02020603050405020304" pitchFamily="18" charset="0"/>
                <a:cs typeface="Times New Roman" panose="02020603050405020304" pitchFamily="18" charset="0"/>
              </a:rPr>
              <a:t>Turgen</a:t>
            </a:r>
            <a:r>
              <a:rPr lang="en-US" sz="1800" dirty="0" smtClean="0">
                <a:latin typeface="Times New Roman" panose="02020603050405020304" pitchFamily="18" charset="0"/>
                <a:cs typeface="Times New Roman" panose="02020603050405020304" pitchFamily="18" charset="0"/>
              </a:rPr>
              <a:t>!</a:t>
            </a:r>
          </a:p>
          <a:p>
            <a:pPr marL="114300" indent="0">
              <a:buNone/>
            </a:pPr>
            <a:r>
              <a:rPr lang="en-US" sz="1800" dirty="0" smtClean="0">
                <a:latin typeface="Times New Roman" panose="02020603050405020304" pitchFamily="18" charset="0"/>
                <a:cs typeface="Times New Roman" panose="02020603050405020304" pitchFamily="18" charset="0"/>
              </a:rPr>
              <a:t>We are in the beautiful countryside of </a:t>
            </a:r>
            <a:r>
              <a:rPr lang="en-US" sz="1800" dirty="0" err="1" smtClean="0">
                <a:latin typeface="Times New Roman" panose="02020603050405020304" pitchFamily="18" charset="0"/>
                <a:cs typeface="Times New Roman" panose="02020603050405020304" pitchFamily="18" charset="0"/>
              </a:rPr>
              <a:t>Turgen</a:t>
            </a:r>
            <a:r>
              <a:rPr lang="en-US" sz="1800" dirty="0" smtClean="0">
                <a:latin typeface="Times New Roman" panose="02020603050405020304" pitchFamily="18" charset="0"/>
                <a:cs typeface="Times New Roman" panose="02020603050405020304" pitchFamily="18" charset="0"/>
              </a:rPr>
              <a:t>, Kazakhstan. It`s a place have to see to believe! Our campsite offers everything you need, so you don`t have to pack a lot of things. There are a lot of fun activities for all the family. You can go walking in the pine forest, go fishing in the lake or just relax and enjoy the view. One thing you must do when you are here is go up the mountain to one of the waterfalls of </a:t>
            </a:r>
            <a:r>
              <a:rPr lang="en-US" sz="1800" dirty="0" err="1" smtClean="0">
                <a:latin typeface="Times New Roman" panose="02020603050405020304" pitchFamily="18" charset="0"/>
                <a:cs typeface="Times New Roman" panose="02020603050405020304" pitchFamily="18" charset="0"/>
              </a:rPr>
              <a:t>Turgen</a:t>
            </a:r>
            <a:r>
              <a:rPr lang="en-US" sz="1800" dirty="0" smtClean="0">
                <a:latin typeface="Times New Roman" panose="02020603050405020304" pitchFamily="18" charset="0"/>
                <a:cs typeface="Times New Roman" panose="02020603050405020304" pitchFamily="18" charset="0"/>
              </a:rPr>
              <a:t>. You can go swimming in the river there. Book now for an  amazing experience.  </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237" t="63324" r="34316" b="15088"/>
          <a:stretch/>
        </p:blipFill>
        <p:spPr bwMode="auto">
          <a:xfrm>
            <a:off x="323528" y="2708920"/>
            <a:ext cx="3600400" cy="34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2637168"/>
      </p:ext>
    </p:extLst>
  </p:cSld>
  <p:clrMapOvr>
    <a:masterClrMapping/>
  </p:clrMapOvr>
  <mc:AlternateContent xmlns:mc="http://schemas.openxmlformats.org/markup-compatibility/2006">
    <mc:Choice xmlns:p14="http://schemas.microsoft.com/office/powerpoint/2010/main" Requires="p14">
      <p:transition spd="slow" p14:dur="2000" advTm="71873"/>
    </mc:Choice>
    <mc:Fallback>
      <p:transition spd="slow" advTm="7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3600" dirty="0" smtClean="0">
                <a:solidFill>
                  <a:schemeClr val="tx1"/>
                </a:solidFill>
                <a:latin typeface="Times New Roman" panose="02020603050405020304" pitchFamily="18" charset="0"/>
                <a:cs typeface="Times New Roman" panose="02020603050405020304" pitchFamily="18" charset="0"/>
              </a:rPr>
              <a:t>Ex.13,p.52 Activity book</a:t>
            </a:r>
            <a:br>
              <a:rPr lang="en-US" sz="3600" dirty="0" smtClean="0">
                <a:solidFill>
                  <a:schemeClr val="tx1"/>
                </a:solidFill>
                <a:latin typeface="Times New Roman" panose="02020603050405020304" pitchFamily="18" charset="0"/>
                <a:cs typeface="Times New Roman" panose="02020603050405020304" pitchFamily="18" charset="0"/>
              </a:rPr>
            </a:br>
            <a:r>
              <a:rPr lang="en-US" sz="3600" dirty="0" smtClean="0">
                <a:solidFill>
                  <a:schemeClr val="tx1"/>
                </a:solidFill>
                <a:latin typeface="Times New Roman" panose="02020603050405020304" pitchFamily="18" charset="0"/>
                <a:cs typeface="Times New Roman" panose="02020603050405020304" pitchFamily="18" charset="0"/>
              </a:rPr>
              <a:t>Read the text. Choose the right words and write them on the lines.</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292080" y="1916832"/>
            <a:ext cx="2785120" cy="4483968"/>
          </a:xfrm>
        </p:spPr>
        <p:txBody>
          <a:bodyPr>
            <a:normAutofit/>
          </a:bodyPr>
          <a:lstStyle/>
          <a:p>
            <a:pPr marL="114300" indent="0">
              <a:buNone/>
            </a:pPr>
            <a:r>
              <a:rPr lang="en-US" sz="2800" dirty="0" smtClean="0">
                <a:latin typeface="Times New Roman" panose="02020603050405020304" pitchFamily="18" charset="0"/>
                <a:cs typeface="Times New Roman" panose="02020603050405020304" pitchFamily="18" charset="0"/>
              </a:rPr>
              <a:t>2)Live</a:t>
            </a:r>
          </a:p>
          <a:p>
            <a:pPr marL="114300" indent="0">
              <a:buNone/>
            </a:pPr>
            <a:r>
              <a:rPr lang="en-US" sz="2800" dirty="0" smtClean="0">
                <a:latin typeface="Times New Roman" panose="02020603050405020304" pitchFamily="18" charset="0"/>
                <a:cs typeface="Times New Roman" panose="02020603050405020304" pitchFamily="18" charset="0"/>
              </a:rPr>
              <a:t>3)The</a:t>
            </a:r>
          </a:p>
          <a:p>
            <a:pPr marL="114300" indent="0">
              <a:buNone/>
            </a:pPr>
            <a:r>
              <a:rPr lang="en-US" sz="2800" dirty="0" smtClean="0">
                <a:latin typeface="Times New Roman" panose="02020603050405020304" pitchFamily="18" charset="0"/>
                <a:cs typeface="Times New Roman" panose="02020603050405020304" pitchFamily="18" charset="0"/>
              </a:rPr>
              <a:t>4)Under</a:t>
            </a:r>
          </a:p>
          <a:p>
            <a:pPr marL="114300" indent="0">
              <a:buNone/>
            </a:pPr>
            <a:r>
              <a:rPr lang="en-US" sz="2800" dirty="0" smtClean="0">
                <a:latin typeface="Times New Roman" panose="02020603050405020304" pitchFamily="18" charset="0"/>
                <a:cs typeface="Times New Roman" panose="02020603050405020304" pitchFamily="18" charset="0"/>
              </a:rPr>
              <a:t>5)Know</a:t>
            </a:r>
          </a:p>
          <a:p>
            <a:pPr marL="114300" indent="0">
              <a:buNone/>
            </a:pPr>
            <a:r>
              <a:rPr lang="en-US" sz="2800" dirty="0" smtClean="0">
                <a:latin typeface="Times New Roman" panose="02020603050405020304" pitchFamily="18" charset="0"/>
                <a:cs typeface="Times New Roman" panose="02020603050405020304" pitchFamily="18" charset="0"/>
              </a:rPr>
              <a:t>6)High </a:t>
            </a:r>
            <a:endParaRPr lang="ru-RU" sz="28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342" t="37389" r="23816" b="8210"/>
          <a:stretch/>
        </p:blipFill>
        <p:spPr bwMode="auto">
          <a:xfrm>
            <a:off x="467544" y="1844824"/>
            <a:ext cx="4608512" cy="472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78161179"/>
      </p:ext>
    </p:extLst>
  </p:cSld>
  <p:clrMapOvr>
    <a:masterClrMapping/>
  </p:clrMapOvr>
  <mc:AlternateContent xmlns:mc="http://schemas.openxmlformats.org/markup-compatibility/2006">
    <mc:Choice xmlns:p14="http://schemas.microsoft.com/office/powerpoint/2010/main" Requires="p14">
      <p:transition spd="slow" p14:dur="2000" advTm="125130"/>
    </mc:Choice>
    <mc:Fallback>
      <p:transition spd="slow" advTm="12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27" t="12632" r="36446" b="1635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58708176"/>
      </p:ext>
    </p:extLst>
  </p:cSld>
  <p:clrMapOvr>
    <a:masterClrMapping/>
  </p:clrMapOvr>
  <mc:AlternateContent xmlns:mc="http://schemas.openxmlformats.org/markup-compatibility/2006">
    <mc:Choice xmlns:p14="http://schemas.microsoft.com/office/powerpoint/2010/main" Requires="p14">
      <p:transition spd="slow" p14:dur="2000" advTm="6880"/>
    </mc:Choice>
    <mc:Fallback>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421</TotalTime>
  <Words>180</Words>
  <Application>Microsoft Office PowerPoint</Application>
  <PresentationFormat>Экран (4:3)</PresentationFormat>
  <Paragraphs>30</Paragraphs>
  <Slides>7</Slides>
  <Notes>0</Notes>
  <HiddenSlides>0</HiddenSlides>
  <MMClips>7</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Соседство</vt:lpstr>
      <vt:lpstr>Презентация PowerPoint</vt:lpstr>
      <vt:lpstr>New words</vt:lpstr>
      <vt:lpstr>Ex.21,p.76  Read and underline. Then listen and check.</vt:lpstr>
      <vt:lpstr>Ex.22,p.76 Listen and circle.</vt:lpstr>
      <vt:lpstr>P.26 Talk with your friends. Then write a small text about a campsite in your country.</vt:lpstr>
      <vt:lpstr>Ex.13,p.52 Activity book Read the text. Choose the right words and write them on the lines.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8</cp:revision>
  <dcterms:created xsi:type="dcterms:W3CDTF">2024-01-15T12:46:04Z</dcterms:created>
  <dcterms:modified xsi:type="dcterms:W3CDTF">2024-01-16T11:50:49Z</dcterms:modified>
</cp:coreProperties>
</file>