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314" r:id="rId3"/>
    <p:sldId id="315" r:id="rId4"/>
    <p:sldId id="341" r:id="rId5"/>
    <p:sldId id="344" r:id="rId6"/>
    <p:sldId id="345" r:id="rId7"/>
    <p:sldId id="362" r:id="rId8"/>
    <p:sldId id="342" r:id="rId9"/>
    <p:sldId id="346" r:id="rId10"/>
    <p:sldId id="348" r:id="rId11"/>
    <p:sldId id="349" r:id="rId12"/>
    <p:sldId id="347" r:id="rId13"/>
    <p:sldId id="351" r:id="rId14"/>
    <p:sldId id="352" r:id="rId15"/>
    <p:sldId id="353" r:id="rId16"/>
    <p:sldId id="354" r:id="rId17"/>
    <p:sldId id="350" r:id="rId18"/>
    <p:sldId id="355" r:id="rId19"/>
    <p:sldId id="356" r:id="rId20"/>
    <p:sldId id="357" r:id="rId21"/>
    <p:sldId id="358" r:id="rId22"/>
    <p:sldId id="359" r:id="rId23"/>
    <p:sldId id="360" r:id="rId24"/>
    <p:sldId id="29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55F07-9B93-4A33-9D17-25598FABCBF4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8B5E5-E8E0-4B36-833C-7BA223E12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87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42639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8648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86489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23244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8648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86489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86489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8648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232449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23244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23244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86489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232449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232449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232449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232449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47541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23244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23244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8648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8648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8648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23244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23244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735755" y="3249739"/>
            <a:ext cx="7711857" cy="167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>
              <a:buClr>
                <a:srgbClr val="000000"/>
              </a:buClr>
            </a:pPr>
            <a:r>
              <a:rPr lang="ru-RU" sz="2000" b="1" dirty="0" smtClean="0">
                <a:solidFill>
                  <a:schemeClr val="tx1"/>
                </a:solidFill>
                <a:ea typeface="Tahoma" panose="020B0604030504040204" pitchFamily="34" charset="0"/>
              </a:rPr>
              <a:t>Что </a:t>
            </a:r>
            <a:r>
              <a:rPr lang="ru-RU" sz="2000" b="1" dirty="0">
                <a:solidFill>
                  <a:schemeClr val="tx1"/>
                </a:solidFill>
                <a:ea typeface="Tahoma" panose="020B0604030504040204" pitchFamily="34" charset="0"/>
              </a:rPr>
              <a:t>такое изобразительное </a:t>
            </a:r>
            <a:r>
              <a:rPr lang="ru-RU" sz="2000" b="1" dirty="0" smtClean="0">
                <a:solidFill>
                  <a:schemeClr val="tx1"/>
                </a:solidFill>
                <a:ea typeface="Tahoma" panose="020B0604030504040204" pitchFamily="34" charset="0"/>
              </a:rPr>
              <a:t>искусство?</a:t>
            </a:r>
          </a:p>
          <a:p>
            <a:pPr algn="ctr">
              <a:buClr>
                <a:srgbClr val="000000"/>
              </a:buClr>
            </a:pPr>
            <a:r>
              <a:rPr lang="ru-RU" altLang="ru-RU" sz="2500" b="1" dirty="0" smtClean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Русский </a:t>
            </a:r>
            <a:r>
              <a:rPr lang="ru-RU" altLang="ru-RU" sz="2500" b="1" dirty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язык. 3 класс</a:t>
            </a:r>
          </a:p>
          <a:p>
            <a:pPr algn="ctr" eaLnBrk="1" hangingPunct="1">
              <a:buClr>
                <a:srgbClr val="000000"/>
              </a:buClr>
              <a:buFont typeface="Arial" pitchFamily="34" charset="0"/>
              <a:buNone/>
            </a:pPr>
            <a:endParaRPr lang="ru-RU" altLang="ru-RU" sz="25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Century Gothic" pitchFamily="34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1058836" y="5189215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1179653" y="5300084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7021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10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Прямоугольник 9"/>
          <p:cNvSpPr/>
          <p:nvPr/>
        </p:nvSpPr>
        <p:spPr>
          <a:xfrm>
            <a:off x="1720304" y="134753"/>
            <a:ext cx="47083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Ответьте на вопросы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39863" y="1278498"/>
            <a:ext cx="74055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</a:t>
            </a:r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нарисовано на </a:t>
            </a:r>
            <a:r>
              <a:rPr lang="ru-RU" sz="2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картине?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Какой снег? Какой лес? Какая река? Какие облака?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557" y="2195039"/>
            <a:ext cx="6555476" cy="369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3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11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Прямоугольник 9"/>
          <p:cNvSpPr/>
          <p:nvPr/>
        </p:nvSpPr>
        <p:spPr>
          <a:xfrm>
            <a:off x="1720304" y="134753"/>
            <a:ext cx="47083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Ответьте на вопросы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80654" y="1268760"/>
            <a:ext cx="32789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Если </a:t>
            </a:r>
            <a:r>
              <a:rPr lang="ru-RU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видишь на картине</a:t>
            </a:r>
            <a:endParaRPr lang="ru-RU" sz="1600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Нарисована река,</a:t>
            </a:r>
            <a:endParaRPr lang="ru-RU" sz="1600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Или ель и </a:t>
            </a:r>
            <a:r>
              <a:rPr lang="ru-RU" b="1" dirty="0" smtClean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… </a:t>
            </a:r>
            <a:r>
              <a:rPr lang="ru-RU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иней,</a:t>
            </a:r>
            <a:endParaRPr lang="ru-RU" sz="1600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Или сад и облака.</a:t>
            </a:r>
            <a:endParaRPr lang="ru-RU" sz="1600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Или </a:t>
            </a:r>
            <a:r>
              <a:rPr lang="ru-RU" b="1" dirty="0" smtClean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… </a:t>
            </a:r>
            <a:r>
              <a:rPr lang="ru-RU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равнина,</a:t>
            </a:r>
            <a:endParaRPr lang="ru-RU" sz="1600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Или поле и шалаш, -</a:t>
            </a:r>
            <a:endParaRPr lang="ru-RU" sz="1600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Обязательно картина</a:t>
            </a:r>
            <a:endParaRPr lang="ru-RU" sz="1600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Называется </a:t>
            </a:r>
            <a:r>
              <a:rPr lang="ru-RU" b="1" dirty="0">
                <a:solidFill>
                  <a:schemeClr val="accent5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пейзаж</a:t>
            </a:r>
            <a:endParaRPr lang="ru-RU" dirty="0">
              <a:solidFill>
                <a:schemeClr val="accent5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24032" t="21154" r="7683" b="20657"/>
          <a:stretch/>
        </p:blipFill>
        <p:spPr>
          <a:xfrm>
            <a:off x="3375675" y="2564904"/>
            <a:ext cx="5422789" cy="337930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11560" y="34343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Если убрать из стихотворения прилагательные, то останется ли тема зимнего пейзажа в нём?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369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12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Прямоугольник 7"/>
          <p:cNvSpPr/>
          <p:nvPr/>
        </p:nvSpPr>
        <p:spPr>
          <a:xfrm>
            <a:off x="632327" y="294301"/>
            <a:ext cx="68301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Прочитайте вторую часть стихотворения и рассмотрите картину Г. </a:t>
            </a:r>
            <a:r>
              <a:rPr lang="ru-RU" sz="2000" b="1" dirty="0" err="1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Исмаиловой</a:t>
            </a:r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«Кумыс».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2901" y="1733796"/>
            <a:ext cx="45322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Если видишь на картине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Чашку кофе на столе,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 морс в большом графине,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 розу в хрустале,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 бронзовую вазу,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 грушу или торт,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 все предметы сразу,-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Знай, что это </a:t>
            </a:r>
            <a:r>
              <a:rPr lang="ru-RU" sz="20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натюрморт.</a:t>
            </a:r>
            <a:endParaRPr lang="ru-RU" sz="2000" dirty="0">
              <a:solidFill>
                <a:schemeClr val="accent5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749" y="1533406"/>
            <a:ext cx="3723837" cy="353266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95075" y="4561382"/>
            <a:ext cx="52223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Натюрморт – это жанр изобразительного искусства. </a:t>
            </a:r>
            <a:endParaRPr lang="ru-RU" sz="2000" b="1" dirty="0" smtClean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В переводе </a:t>
            </a:r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с французского языка – «неживая природа».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72001" y="5150258"/>
            <a:ext cx="44392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Какие натюрморты можно нарисовать к этой части стихотворения?</a:t>
            </a:r>
            <a:endParaRPr lang="ru-RU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0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13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Прямоугольник 8"/>
          <p:cNvSpPr/>
          <p:nvPr/>
        </p:nvSpPr>
        <p:spPr>
          <a:xfrm>
            <a:off x="711387" y="1147710"/>
            <a:ext cx="47442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Если видишь, что с картины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Смотрит кто-нибудь из нас, - 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 принц в плаще старинном,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 в робе верхолаз,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Лётчик или балерина,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 Колька, твой сосед, -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Обязательно картина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Называется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портрет.</a:t>
            </a:r>
            <a:endParaRPr lang="ru-RU" sz="2000" dirty="0">
              <a:solidFill>
                <a:schemeClr val="accent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3605" y="3906000"/>
            <a:ext cx="47195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Портрет -это человеческое лицо, </a:t>
            </a:r>
            <a:endParaRPr lang="ru-RU" sz="2000" b="1" dirty="0" smtClean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изображенное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художником так, </a:t>
            </a:r>
            <a:endParaRPr lang="ru-RU" sz="2000" b="1" dirty="0" smtClean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он его видит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244" y="1178469"/>
            <a:ext cx="2231454" cy="334408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108378" y="5261926"/>
            <a:ext cx="6421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Что объединяет все три части стихотворения?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50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14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502775" y="1455332"/>
            <a:ext cx="41729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 меня есть карандаш,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Разноцветная гуашь,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Акварель, палитра, кисть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бумаги плотный лист,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ещё –мольберт-треножник,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Потому что я - …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89244" y="3377626"/>
            <a:ext cx="1956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ХУДОЖНИК</a:t>
            </a:r>
            <a:endParaRPr lang="ru-RU" sz="20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89243" y="501297"/>
            <a:ext cx="3001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Кто рисует картины?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19559" y="476790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accent4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Художники в картинах передают </a:t>
            </a:r>
            <a:endParaRPr lang="ru-RU" sz="2000" b="1" dirty="0" smtClean="0">
              <a:solidFill>
                <a:schemeClr val="accent4"/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r>
              <a:rPr lang="ru-RU" sz="2000" b="1" dirty="0" smtClean="0">
                <a:solidFill>
                  <a:schemeClr val="accent4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людям </a:t>
            </a:r>
            <a:r>
              <a:rPr lang="ru-RU" sz="2000" b="1" dirty="0">
                <a:solidFill>
                  <a:schemeClr val="accent4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свои чувства, эмоции, мысли.</a:t>
            </a:r>
            <a:endParaRPr lang="ru-RU" sz="2000" dirty="0">
              <a:solidFill>
                <a:schemeClr val="accent4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/>
          <a:srcRect l="2424" t="1610" r="2604" b="10109"/>
          <a:stretch/>
        </p:blipFill>
        <p:spPr>
          <a:xfrm>
            <a:off x="5076056" y="1541859"/>
            <a:ext cx="3414287" cy="32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5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t="3896" r="11484"/>
          <a:stretch/>
        </p:blipFill>
        <p:spPr bwMode="auto">
          <a:xfrm>
            <a:off x="0" y="30789"/>
            <a:ext cx="9144000" cy="67964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15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Прямоугольник 16"/>
          <p:cNvSpPr/>
          <p:nvPr/>
        </p:nvSpPr>
        <p:spPr>
          <a:xfrm>
            <a:off x="2851113" y="154737"/>
            <a:ext cx="20730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b="1" dirty="0">
                <a:solidFill>
                  <a:schemeClr val="bg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Изучите!</a:t>
            </a:r>
            <a:endParaRPr lang="ru-RU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55" y="3670377"/>
            <a:ext cx="2101720" cy="22264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/>
          <a:srcRect l="7789" t="7187" r="5925" b="9441"/>
          <a:stretch/>
        </p:blipFill>
        <p:spPr>
          <a:xfrm>
            <a:off x="2711392" y="1401370"/>
            <a:ext cx="2352443" cy="176966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/>
          <a:srcRect l="9781"/>
          <a:stretch/>
        </p:blipFill>
        <p:spPr>
          <a:xfrm>
            <a:off x="4427984" y="4365570"/>
            <a:ext cx="2213724" cy="188183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8479" y="1407139"/>
            <a:ext cx="2396286" cy="202186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39522" y="3056991"/>
            <a:ext cx="1763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ЖИВОПИСЬ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13629" y="3228945"/>
            <a:ext cx="1947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СКУЛЬПТУРА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16118" y="3809223"/>
            <a:ext cx="1587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КОМИКСЫ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749012" y="3470322"/>
            <a:ext cx="2056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ФОТОГРАФИЯ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33126" y="945446"/>
            <a:ext cx="5424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Это виды изобразительного искусства.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84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16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422092" y="362861"/>
            <a:ext cx="76085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Живопись – вид изобразительного искусства, произведения которого создаются с помощью красок, наносимых на какую-либо поверхность.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Основным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выразительным средством </a:t>
            </a:r>
            <a:endPara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живописи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является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цвет.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948" y="2492896"/>
            <a:ext cx="6074796" cy="332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7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17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Прямоугольник 13"/>
          <p:cNvSpPr/>
          <p:nvPr/>
        </p:nvSpPr>
        <p:spPr>
          <a:xfrm>
            <a:off x="393650" y="1260064"/>
            <a:ext cx="80679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Скульптура - это статуи (</a:t>
            </a:r>
            <a:r>
              <a:rPr lang="ru-RU" sz="2000" b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фигуры</a:t>
            </a:r>
            <a:r>
              <a:rPr lang="ru-RU" sz="2000" b="1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предметы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группы тех и других.  Они могут быть высечены из гранита, мрамора или какого-нибудь 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камня, либо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отлиты в гипсе, металле после лепки из глины.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016" y="2852936"/>
            <a:ext cx="3005588" cy="30238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68" y="2776595"/>
            <a:ext cx="3729160" cy="31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4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18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Прямоугольник 13"/>
          <p:cNvSpPr/>
          <p:nvPr/>
        </p:nvSpPr>
        <p:spPr>
          <a:xfrm>
            <a:off x="906614" y="1100663"/>
            <a:ext cx="71773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Комикс – это рисованная история – рассказ в картинках.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65" y="1681630"/>
            <a:ext cx="7159859" cy="425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6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19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Прямоугольник 10"/>
          <p:cNvSpPr/>
          <p:nvPr/>
        </p:nvSpPr>
        <p:spPr>
          <a:xfrm>
            <a:off x="1410362" y="128172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Фотография  — получение и сохранение  изображения  при помощи 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фотоаппарата</a:t>
            </a:r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2497848"/>
            <a:ext cx="5429577" cy="36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8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t="3896" r="11484"/>
          <a:stretch/>
        </p:blipFill>
        <p:spPr bwMode="auto">
          <a:xfrm>
            <a:off x="0" y="30789"/>
            <a:ext cx="9144000" cy="67964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2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F0839D3-364B-4492-8065-88BCAEBF6277}"/>
              </a:ext>
            </a:extLst>
          </p:cNvPr>
          <p:cNvSpPr/>
          <p:nvPr/>
        </p:nvSpPr>
        <p:spPr>
          <a:xfrm>
            <a:off x="2123728" y="123293"/>
            <a:ext cx="39324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Сегодня на уроке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9345" y="2204864"/>
            <a:ext cx="7414659" cy="1980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вы узнаете новые слова;</a:t>
            </a:r>
            <a:endParaRPr lang="ru-RU" sz="2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будете читать текст, отвечать на вопросы</a:t>
            </a:r>
            <a:r>
              <a:rPr lang="ru-RU" sz="24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endParaRPr lang="ru-RU" sz="2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изучите виды изобразительного искусства;</a:t>
            </a:r>
            <a:endParaRPr lang="ru-RU" sz="2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сможете найти предлоги в тексте.</a:t>
            </a:r>
            <a:endParaRPr lang="ru-RU" sz="2400" dirty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20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20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21" y="2581781"/>
            <a:ext cx="2101720" cy="22264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7789" t="7187" r="5925" b="9441"/>
          <a:stretch/>
        </p:blipFill>
        <p:spPr>
          <a:xfrm>
            <a:off x="2339752" y="1111715"/>
            <a:ext cx="2448272" cy="18417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9781"/>
          <a:stretch/>
        </p:blipFill>
        <p:spPr>
          <a:xfrm>
            <a:off x="4530872" y="3153521"/>
            <a:ext cx="2213724" cy="18818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3863" y="1052176"/>
            <a:ext cx="2396286" cy="202186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3841" y="2110633"/>
            <a:ext cx="1763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ЖИВОПИСЬ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29741" y="3074037"/>
            <a:ext cx="1947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СКУЛЬПТУРА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00379" y="2753411"/>
            <a:ext cx="1587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КОМИКСЫ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03176" y="3153521"/>
            <a:ext cx="2056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ФОТОГРАФИЯ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5121" y="227644"/>
            <a:ext cx="8593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Запишите эти слова в тетрадь. </a:t>
            </a:r>
          </a:p>
          <a:p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Придумайте предложение со словом скульптура.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45653" y="5201112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Скульптуру делают из глины. 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Красивая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скульптура украшает 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зал.</a:t>
            </a:r>
            <a:endParaRPr lang="ru-RU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4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21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Прямоугольник 9"/>
          <p:cNvSpPr/>
          <p:nvPr/>
        </p:nvSpPr>
        <p:spPr>
          <a:xfrm>
            <a:off x="277846" y="2204864"/>
            <a:ext cx="84860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Искусство </a:t>
            </a: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– это часть духовной культуры человека. </a:t>
            </a:r>
            <a:r>
              <a:rPr lang="kk-KZ" sz="2000" b="1" dirty="0">
                <a:latin typeface="Tahoma" panose="020B0604030504040204" pitchFamily="34" charset="0"/>
                <a:ea typeface="Calibri" panose="020F0502020204030204" pitchFamily="34" charset="0"/>
              </a:rPr>
              <a:t>У</a:t>
            </a: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изобразительного искусства есть разные виды: живопись, скульптура, творческие фотографии, комиксы и другие. </a:t>
            </a:r>
            <a:r>
              <a:rPr lang="kk-KZ" sz="2000" b="1" dirty="0">
                <a:latin typeface="Tahoma" panose="020B0604030504040204" pitchFamily="34" charset="0"/>
                <a:ea typeface="Calibri" panose="020F0502020204030204" pitchFamily="34" charset="0"/>
              </a:rPr>
              <a:t>Об</a:t>
            </a: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искусстве можно узнать </a:t>
            </a:r>
            <a:r>
              <a:rPr lang="kk-KZ" sz="2000" b="1" dirty="0">
                <a:latin typeface="Tahoma" panose="020B0604030504040204" pitchFamily="34" charset="0"/>
                <a:ea typeface="Calibri" panose="020F0502020204030204" pitchFamily="34" charset="0"/>
              </a:rPr>
              <a:t>из</a:t>
            </a: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разных книг, интернета, </a:t>
            </a:r>
            <a:r>
              <a:rPr lang="kk-KZ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телевидения</a:t>
            </a: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. </a:t>
            </a:r>
            <a:r>
              <a:rPr lang="kk-KZ" sz="2000" b="1" dirty="0">
                <a:latin typeface="Tahoma" panose="020B0604030504040204" pitchFamily="34" charset="0"/>
                <a:ea typeface="Calibri" panose="020F0502020204030204" pitchFamily="34" charset="0"/>
              </a:rPr>
              <a:t>С</a:t>
            </a: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искусством дружит каждый человек. </a:t>
            </a:r>
            <a:r>
              <a:rPr lang="kk-KZ" sz="2000" b="1" dirty="0">
                <a:latin typeface="Tahoma" panose="020B0604030504040204" pitchFamily="34" charset="0"/>
                <a:ea typeface="Calibri" panose="020F0502020204030204" pitchFamily="34" charset="0"/>
              </a:rPr>
              <a:t>У</a:t>
            </a: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искусства много поклонников.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78387" y="577649"/>
            <a:ext cx="6096000" cy="128548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000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Прочитайте текст. </a:t>
            </a:r>
            <a:endParaRPr lang="kk-KZ" sz="2000" b="1" dirty="0" smtClean="0">
              <a:solidFill>
                <a:srgbClr val="000000"/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000" b="1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Что </a:t>
            </a:r>
            <a:r>
              <a:rPr lang="kk-KZ" sz="2000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вы узнали об искусстве? </a:t>
            </a:r>
            <a:endParaRPr lang="kk-KZ" sz="2000" b="1" dirty="0" smtClean="0">
              <a:solidFill>
                <a:srgbClr val="000000"/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000" b="1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Назовите предлоги.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26743" y="4797152"/>
            <a:ext cx="5907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пишутся предлоги со словами?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12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22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Прямоугольник 8"/>
          <p:cNvSpPr/>
          <p:nvPr/>
        </p:nvSpPr>
        <p:spPr>
          <a:xfrm>
            <a:off x="275743" y="341260"/>
            <a:ext cx="7328452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000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Какие вопросы можно поставить к </a:t>
            </a:r>
            <a:r>
              <a:rPr lang="kk-KZ" sz="2000" b="1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предложениям</a:t>
            </a:r>
            <a:r>
              <a:rPr lang="kk-KZ" sz="2000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? Запишите их.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0207" y="1340768"/>
            <a:ext cx="6901301" cy="1161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Художник рисует картину о природе.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Артисты показали спектакль о дружбе людей.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kk-KZ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Фотограф </a:t>
            </a:r>
            <a:r>
              <a:rPr lang="kk-KZ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сделал снимки о детях.</a:t>
            </a:r>
            <a:endParaRPr lang="ru-RU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1811" y="2927492"/>
            <a:ext cx="36583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рисует художник?</a:t>
            </a:r>
          </a:p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показали артисты?</a:t>
            </a:r>
          </a:p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сделал фотограф?</a:t>
            </a:r>
            <a:endParaRPr lang="ru-RU" sz="20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35696" y="4420654"/>
            <a:ext cx="50481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Кто рисует картину о природе?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Кто показал спектакль о дружбе?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Кто сделал снимки о детях?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2040" y="2927491"/>
            <a:ext cx="35702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Что делает художник?</a:t>
            </a:r>
          </a:p>
          <a:p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Что сделали артисты?</a:t>
            </a:r>
          </a:p>
          <a:p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Что сделал фотограф?</a:t>
            </a:r>
            <a:endParaRPr lang="ru-RU" sz="20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93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23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5128421" y="1628800"/>
            <a:ext cx="36545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Если на картине горы и река,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Поле, небо синее,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небе облака,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Снежные равнины,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Край родимый наш.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Природа на картине называется…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32240" y="4521784"/>
            <a:ext cx="1732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ПЕЙЗАЖ</a:t>
            </a:r>
            <a:endParaRPr lang="ru-RU" sz="20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60648"/>
            <a:ext cx="4852346" cy="462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1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резентация &amp;quot;Наречие. Обобщающий урок&amp;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" t="23385" r="4520"/>
          <a:stretch/>
        </p:blipFill>
        <p:spPr bwMode="auto">
          <a:xfrm>
            <a:off x="332509" y="928255"/>
            <a:ext cx="8442256" cy="525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24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7011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3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Прямоугольник 18"/>
          <p:cNvSpPr/>
          <p:nvPr/>
        </p:nvSpPr>
        <p:spPr>
          <a:xfrm>
            <a:off x="300004" y="908720"/>
            <a:ext cx="6096000" cy="19549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Добрый день, добрый час!</a:t>
            </a:r>
            <a:endParaRPr lang="ru-RU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я рада видеть вас.</a:t>
            </a:r>
            <a:endParaRPr lang="ru-RU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Друг на друга посмотрели</a:t>
            </a:r>
            <a:endParaRPr lang="ru-RU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тихонечко все сели.</a:t>
            </a:r>
            <a:endParaRPr lang="ru-RU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2" descr="https://www.clipartmax.com/png/full/151-1511264_student-royalty-free-clip-art-desenhos-de-alunos-na-sala-de-aul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30" y="2894867"/>
            <a:ext cx="4559548" cy="291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39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4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279788" y="795750"/>
            <a:ext cx="362791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Линии, штрихи и пятна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Образуют всем понятный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 на листе бумаги: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Люди, корабли и флаги.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Изображение задумок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Называется ….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0636" y="2534687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РИСУНОК</a:t>
            </a:r>
            <a:endParaRPr lang="ru-RU" sz="20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r="3056" b="8046"/>
          <a:stretch/>
        </p:blipFill>
        <p:spPr>
          <a:xfrm>
            <a:off x="4906017" y="1409017"/>
            <a:ext cx="3111610" cy="32281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964" y="3318413"/>
            <a:ext cx="2247900" cy="199072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629165" y="5290558"/>
            <a:ext cx="52854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ahoma" panose="020B0604030504040204" pitchFamily="34" charset="0"/>
                <a:ea typeface="Times New Roman" panose="02020603050405020304" pitchFamily="18" charset="0"/>
              </a:rPr>
              <a:t>Что вы любите рисовать? Нарисуйте!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5439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t="3896" r="11484"/>
          <a:stretch/>
        </p:blipFill>
        <p:spPr bwMode="auto">
          <a:xfrm>
            <a:off x="0" y="30789"/>
            <a:ext cx="9144000" cy="67964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5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Прямоугольник 10"/>
          <p:cNvSpPr/>
          <p:nvPr/>
        </p:nvSpPr>
        <p:spPr>
          <a:xfrm>
            <a:off x="557935" y="1211101"/>
            <a:ext cx="81547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 люблю рисовать 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природу: цветы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деревья, горы, солнце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472" y="1865572"/>
            <a:ext cx="6845056" cy="41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6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t="3896" r="11484"/>
          <a:stretch/>
        </p:blipFill>
        <p:spPr bwMode="auto">
          <a:xfrm>
            <a:off x="0" y="30789"/>
            <a:ext cx="9144000" cy="67964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6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Прямоугольник 11"/>
          <p:cNvSpPr/>
          <p:nvPr/>
        </p:nvSpPr>
        <p:spPr>
          <a:xfrm>
            <a:off x="2079171" y="1240814"/>
            <a:ext cx="4758034" cy="372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Я люблю рисовать </a:t>
            </a:r>
            <a:r>
              <a:rPr lang="ru-RU" b="1" dirty="0" smtClean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животных и птиц</a:t>
            </a:r>
            <a:r>
              <a:rPr lang="ru-RU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.</a:t>
            </a:r>
            <a:endParaRPr lang="ru-RU" sz="1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1779765"/>
            <a:ext cx="6032390" cy="419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0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t="3896" r="11484"/>
          <a:stretch/>
        </p:blipFill>
        <p:spPr bwMode="auto">
          <a:xfrm>
            <a:off x="0" y="30789"/>
            <a:ext cx="9144000" cy="67964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7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Прямоугольник 8"/>
          <p:cNvSpPr/>
          <p:nvPr/>
        </p:nvSpPr>
        <p:spPr>
          <a:xfrm>
            <a:off x="1295900" y="1154596"/>
            <a:ext cx="7047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Я люблю рисовать дома, </a:t>
            </a:r>
            <a:r>
              <a:rPr lang="ru-RU" b="1" dirty="0" smtClean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разные высокие  </a:t>
            </a:r>
            <a:r>
              <a:rPr lang="ru-RU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здания, машины…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-1" r="237" b="11985"/>
          <a:stretch/>
        </p:blipFill>
        <p:spPr>
          <a:xfrm>
            <a:off x="1967408" y="2081915"/>
            <a:ext cx="5827146" cy="393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9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8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Прямоугольник 7"/>
          <p:cNvSpPr/>
          <p:nvPr/>
        </p:nvSpPr>
        <p:spPr>
          <a:xfrm>
            <a:off x="466212" y="98072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А знаете ли вы, что рисование – это жанр изобразительного 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искусства.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r="345" b="9571"/>
          <a:stretch/>
        </p:blipFill>
        <p:spPr>
          <a:xfrm>
            <a:off x="611560" y="2780928"/>
            <a:ext cx="3494157" cy="32594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37205" y="2298367"/>
            <a:ext cx="2802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Искусство- өнер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37128" y="2997615"/>
            <a:ext cx="4799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Искусство – это высокая</a:t>
            </a:r>
          </a:p>
          <a:p>
            <a:r>
              <a:rPr lang="kk-KZ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степень умения и мастерства</a:t>
            </a:r>
          </a:p>
          <a:p>
            <a:r>
              <a:rPr lang="kk-KZ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любом виде деятельности.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44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9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Прямоугольник 9"/>
          <p:cNvSpPr/>
          <p:nvPr/>
        </p:nvSpPr>
        <p:spPr>
          <a:xfrm>
            <a:off x="428453" y="1412776"/>
            <a:ext cx="32789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Если </a:t>
            </a:r>
            <a:r>
              <a:rPr lang="ru-RU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видишь на картине</a:t>
            </a:r>
            <a:endParaRPr lang="ru-RU" sz="1600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Нарисована река,</a:t>
            </a:r>
            <a:endParaRPr lang="ru-RU" sz="1600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Или ель и белый иней,</a:t>
            </a:r>
            <a:endParaRPr lang="ru-RU" sz="1600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Или сад и облака.</a:t>
            </a:r>
            <a:endParaRPr lang="ru-RU" sz="1600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Или снежная равнина,</a:t>
            </a:r>
            <a:endParaRPr lang="ru-RU" sz="1600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Или поле и шалаш, -</a:t>
            </a:r>
            <a:endParaRPr lang="ru-RU" sz="1600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Обязательно картина</a:t>
            </a:r>
            <a:endParaRPr lang="ru-RU" sz="1600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Называется </a:t>
            </a:r>
            <a:r>
              <a:rPr lang="ru-RU" b="1" dirty="0">
                <a:solidFill>
                  <a:schemeClr val="accent5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пейзаж</a:t>
            </a:r>
            <a:endParaRPr lang="ru-RU" dirty="0">
              <a:solidFill>
                <a:schemeClr val="accent5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7248" y="424913"/>
            <a:ext cx="6805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Послушайте. </a:t>
            </a:r>
            <a:r>
              <a:rPr lang="ru-RU" b="1" dirty="0" smtClean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 Рассмотрите картину «Зимний пейзаж».</a:t>
            </a:r>
            <a:endParaRPr lang="ru-RU" sz="16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24032" t="21154" r="7683" b="20657"/>
          <a:stretch/>
        </p:blipFill>
        <p:spPr>
          <a:xfrm>
            <a:off x="4102845" y="1700808"/>
            <a:ext cx="4477271" cy="279008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170356" y="4874196"/>
            <a:ext cx="47628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Какое новое слово вы услышали?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6793" y="4860402"/>
            <a:ext cx="2722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Пейзаж – это </a:t>
            </a:r>
            <a:endParaRPr lang="ru-RU" sz="2000" b="1" dirty="0" smtClean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</a:t>
            </a:r>
            <a:r>
              <a:rPr lang="ru-RU" sz="20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природы</a:t>
            </a:r>
          </a:p>
        </p:txBody>
      </p:sp>
    </p:spTree>
    <p:extLst>
      <p:ext uri="{BB962C8B-B14F-4D97-AF65-F5344CB8AC3E}">
        <p14:creationId xmlns:p14="http://schemas.microsoft.com/office/powerpoint/2010/main" val="18479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1641</TotalTime>
  <Words>780</Words>
  <Application>Microsoft Office PowerPoint</Application>
  <PresentationFormat>Экран (4:3)</PresentationFormat>
  <Paragraphs>154</Paragraphs>
  <Slides>24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Century Gothic</vt:lpstr>
      <vt:lpstr>Open Sans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Бахыт</dc:creator>
  <cp:lastModifiedBy>Данагул</cp:lastModifiedBy>
  <cp:revision>395</cp:revision>
  <dcterms:created xsi:type="dcterms:W3CDTF">2020-07-18T05:19:20Z</dcterms:created>
  <dcterms:modified xsi:type="dcterms:W3CDTF">2024-12-03T06:11:43Z</dcterms:modified>
</cp:coreProperties>
</file>