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77" r:id="rId3"/>
    <p:sldId id="267" r:id="rId4"/>
    <p:sldId id="268" r:id="rId5"/>
    <p:sldId id="269" r:id="rId6"/>
    <p:sldId id="271" r:id="rId7"/>
    <p:sldId id="272" r:id="rId8"/>
    <p:sldId id="278" r:id="rId9"/>
    <p:sldId id="275" r:id="rId10"/>
    <p:sldId id="274" r:id="rId11"/>
    <p:sldId id="279" r:id="rId12"/>
    <p:sldId id="280" r:id="rId13"/>
    <p:sldId id="281" r:id="rId14"/>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Светлый стиль 1 - акцент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Светлый стиль 3 — акцент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80" y="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51435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16133"/>
            <a:ext cx="3505200" cy="1734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6" y="2031357"/>
            <a:ext cx="3313355" cy="1276620"/>
          </a:xfrm>
        </p:spPr>
        <p:txBody>
          <a:bodyPr>
            <a:normAutofit/>
          </a:bodyPr>
          <a:lstStyle>
            <a:lvl1pPr>
              <a:defRPr sz="3600"/>
            </a:lvl1pPr>
          </a:lstStyle>
          <a:p>
            <a:r>
              <a:rPr lang="ru-RU"/>
              <a:t>Образец заголовка</a:t>
            </a:r>
            <a:endParaRPr lang="en-US" dirty="0"/>
          </a:p>
        </p:txBody>
      </p:sp>
      <p:sp>
        <p:nvSpPr>
          <p:cNvPr id="3" name="Subtitle 2"/>
          <p:cNvSpPr>
            <a:spLocks noGrp="1"/>
          </p:cNvSpPr>
          <p:nvPr>
            <p:ph type="subTitle" idx="1"/>
          </p:nvPr>
        </p:nvSpPr>
        <p:spPr>
          <a:xfrm>
            <a:off x="4733366" y="3315810"/>
            <a:ext cx="3309803" cy="945472"/>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4738744" y="1137621"/>
            <a:ext cx="2133600" cy="563236"/>
          </a:xfrm>
        </p:spPr>
        <p:txBody>
          <a:bodyPr anchor="b"/>
          <a:lstStyle>
            <a:lvl1pPr algn="l">
              <a:defRPr sz="2400"/>
            </a:lvl1pPr>
          </a:lstStyle>
          <a:p>
            <a:fld id="{B4C71EC6-210F-42DE-9C53-41977AD35B3D}" type="datetimeFigureOut">
              <a:rPr lang="ru-RU" smtClean="0"/>
              <a:t>03.04.2021</a:t>
            </a:fld>
            <a:endParaRPr lang="ru-RU"/>
          </a:p>
        </p:txBody>
      </p:sp>
      <p:sp>
        <p:nvSpPr>
          <p:cNvPr id="50" name="Rectangle 49"/>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4289975"/>
            <a:ext cx="2831592" cy="273844"/>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4289975"/>
            <a:ext cx="643666" cy="273844"/>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72610"/>
            <a:ext cx="1484453" cy="3585258"/>
          </a:xfrm>
        </p:spPr>
        <p:txBody>
          <a:bodyPr vert="eaVert" anchor="ctr"/>
          <a:lstStyle/>
          <a:p>
            <a:r>
              <a:rPr lang="ru-RU"/>
              <a:t>Образец заголовка</a:t>
            </a:r>
            <a:endParaRPr lang="en-US"/>
          </a:p>
        </p:txBody>
      </p:sp>
      <p:sp>
        <p:nvSpPr>
          <p:cNvPr id="3" name="Vertical Text Placeholder 2"/>
          <p:cNvSpPr>
            <a:spLocks noGrp="1"/>
          </p:cNvSpPr>
          <p:nvPr>
            <p:ph type="body" orient="vert" idx="1"/>
          </p:nvPr>
        </p:nvSpPr>
        <p:spPr>
          <a:xfrm>
            <a:off x="1053296" y="772610"/>
            <a:ext cx="5423704" cy="358525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175622"/>
            <a:ext cx="6637468" cy="1021556"/>
          </a:xfrm>
        </p:spPr>
        <p:txBody>
          <a:bodyPr anchor="b"/>
          <a:lstStyle>
            <a:lvl1pPr algn="l">
              <a:defRPr sz="4000" b="0" cap="none" baseline="0"/>
            </a:lvl1pPr>
          </a:lstStyle>
          <a:p>
            <a:r>
              <a:rPr lang="ru-RU"/>
              <a:t>Образец заголовка</a:t>
            </a:r>
            <a:endParaRPr lang="en-US" dirty="0"/>
          </a:p>
        </p:txBody>
      </p:sp>
      <p:sp>
        <p:nvSpPr>
          <p:cNvPr id="3" name="Text Placeholder 2"/>
          <p:cNvSpPr>
            <a:spLocks noGrp="1"/>
          </p:cNvSpPr>
          <p:nvPr>
            <p:ph type="body" idx="1"/>
          </p:nvPr>
        </p:nvSpPr>
        <p:spPr>
          <a:xfrm>
            <a:off x="1258646" y="3200400"/>
            <a:ext cx="6637467" cy="1140310"/>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03.04.2021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1735074"/>
            <a:ext cx="3419856" cy="26197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Content Placeholder 10"/>
          <p:cNvSpPr>
            <a:spLocks noGrp="1"/>
          </p:cNvSpPr>
          <p:nvPr>
            <p:ph sz="quarter" idx="14"/>
          </p:nvPr>
        </p:nvSpPr>
        <p:spPr>
          <a:xfrm>
            <a:off x="4645152" y="1735073"/>
            <a:ext cx="3419856" cy="26197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1412111" y="1737007"/>
            <a:ext cx="3057148"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41721"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11838" y="1737007"/>
            <a:ext cx="3055717" cy="47982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45152" y="2231021"/>
            <a:ext cx="3419856" cy="212684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03.04.2021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03.04.2021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03.04.2021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2" y="451413"/>
            <a:ext cx="3562257" cy="423633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642395"/>
            <a:ext cx="3090440" cy="3863051"/>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1" name="Rectangle 60"/>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ru-RU"/>
          </a:p>
        </p:txBody>
      </p:sp>
      <p:sp>
        <p:nvSpPr>
          <p:cNvPr id="2" name="Title 1"/>
          <p:cNvSpPr>
            <a:spLocks noGrp="1"/>
          </p:cNvSpPr>
          <p:nvPr>
            <p:ph type="title"/>
          </p:nvPr>
        </p:nvSpPr>
        <p:spPr>
          <a:xfrm>
            <a:off x="4739833" y="1993076"/>
            <a:ext cx="3304572" cy="1097365"/>
          </a:xfrm>
        </p:spPr>
        <p:txBody>
          <a:bodyPr anchor="b">
            <a:normAutofit/>
          </a:bodyPr>
          <a:lstStyle>
            <a:lvl1pPr algn="l">
              <a:defRPr sz="2800" b="0"/>
            </a:lvl1pPr>
          </a:lstStyle>
          <a:p>
            <a:r>
              <a:rPr lang="ru-RU"/>
              <a:t>Образец заголовка</a:t>
            </a:r>
            <a:endParaRPr lang="en-US"/>
          </a:p>
        </p:txBody>
      </p:sp>
      <p:sp>
        <p:nvSpPr>
          <p:cNvPr id="4" name="Text Placeholder 3"/>
          <p:cNvSpPr>
            <a:spLocks noGrp="1"/>
          </p:cNvSpPr>
          <p:nvPr>
            <p:ph type="body" sz="half" idx="2"/>
          </p:nvPr>
        </p:nvSpPr>
        <p:spPr>
          <a:xfrm>
            <a:off x="4736592" y="3102746"/>
            <a:ext cx="3298784" cy="1138428"/>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51435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16133"/>
            <a:ext cx="3679116" cy="470388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2" y="451413"/>
            <a:ext cx="3562257" cy="4236334"/>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4566213"/>
            <a:ext cx="3505200" cy="61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1995678"/>
            <a:ext cx="3300984" cy="1097280"/>
          </a:xfrm>
        </p:spPr>
        <p:txBody>
          <a:bodyPr anchor="b">
            <a:normAutofit/>
          </a:bodyPr>
          <a:lstStyle>
            <a:lvl1pPr algn="l">
              <a:defRPr sz="2800" b="0"/>
            </a:lvl1pPr>
          </a:lstStyle>
          <a:p>
            <a:r>
              <a:rPr lang="ru-RU"/>
              <a:t>Образец заголовка</a:t>
            </a:r>
            <a:endParaRPr lang="en-US"/>
          </a:p>
        </p:txBody>
      </p:sp>
      <p:sp>
        <p:nvSpPr>
          <p:cNvPr id="3" name="Picture Placeholder 2"/>
          <p:cNvSpPr>
            <a:spLocks noGrp="1"/>
          </p:cNvSpPr>
          <p:nvPr>
            <p:ph type="pic" idx="1"/>
          </p:nvPr>
        </p:nvSpPr>
        <p:spPr>
          <a:xfrm>
            <a:off x="1005209" y="520346"/>
            <a:ext cx="3359623" cy="4101084"/>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4734631" y="3099816"/>
            <a:ext cx="3300573" cy="113967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03.04.2021</a:t>
            </a:fld>
            <a:endParaRPr lang="ru-RU"/>
          </a:p>
        </p:txBody>
      </p:sp>
      <p:sp>
        <p:nvSpPr>
          <p:cNvPr id="6" name="Footer Placeholder 5"/>
          <p:cNvSpPr>
            <a:spLocks noGrp="1"/>
          </p:cNvSpPr>
          <p:nvPr>
            <p:ph type="ftr" sz="quarter" idx="11"/>
          </p:nvPr>
        </p:nvSpPr>
        <p:spPr>
          <a:xfrm>
            <a:off x="4641448" y="4293627"/>
            <a:ext cx="3493664" cy="273844"/>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51435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250116"/>
            <a:ext cx="8229600" cy="463923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16133"/>
            <a:ext cx="3679116" cy="52443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16133"/>
            <a:ext cx="3505200" cy="4679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770748"/>
            <a:ext cx="7024744" cy="85725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43493" y="1742739"/>
            <a:ext cx="6777317" cy="263173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97388" y="168369"/>
            <a:ext cx="2133600" cy="273844"/>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03.04.2021</a:t>
            </a:fld>
            <a:endParaRPr lang="ru-RU"/>
          </a:p>
        </p:txBody>
      </p:sp>
      <p:sp>
        <p:nvSpPr>
          <p:cNvPr id="5" name="Footer Placeholder 4"/>
          <p:cNvSpPr>
            <a:spLocks noGrp="1"/>
          </p:cNvSpPr>
          <p:nvPr>
            <p:ph type="ftr" sz="quarter" idx="3"/>
          </p:nvPr>
        </p:nvSpPr>
        <p:spPr>
          <a:xfrm>
            <a:off x="4641448" y="4389120"/>
            <a:ext cx="3502152" cy="273844"/>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168369"/>
            <a:ext cx="1332156" cy="273844"/>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75656" y="1661883"/>
            <a:ext cx="6408712" cy="1384995"/>
          </a:xfrm>
          <a:prstGeom prst="rect">
            <a:avLst/>
          </a:prstGeom>
        </p:spPr>
        <p:txBody>
          <a:bodyPr wrap="square">
            <a:spAutoFit/>
          </a:bodyPr>
          <a:lstStyle/>
          <a:p>
            <a:pPr algn="ctr"/>
            <a:r>
              <a:rPr lang="kk-KZ" sz="20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Пәні: </a:t>
            </a:r>
            <a:r>
              <a:rPr lang="kk-KZ"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Қазақ тілі</a:t>
            </a:r>
          </a:p>
          <a:p>
            <a:pPr algn="ctr"/>
            <a:r>
              <a:rPr lang="kk-KZ" sz="20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Бөлімнің атауы: </a:t>
            </a:r>
            <a:r>
              <a:rPr lang="kk-KZ"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Су-тіршілік көзі</a:t>
            </a:r>
          </a:p>
          <a:p>
            <a:pPr algn="ctr"/>
            <a:r>
              <a:rPr lang="kk-KZ" sz="2000" b="1" dirty="0">
                <a:ln w="1905"/>
                <a:solidFill>
                  <a:srgbClr val="0000CC"/>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Сабақтың тақырыбы:</a:t>
            </a:r>
            <a:r>
              <a:rPr lang="kk-KZ"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Есептік және реттік сан есім</a:t>
            </a:r>
          </a:p>
          <a:p>
            <a:pPr algn="ctr"/>
            <a:endParaRPr lang="kk-KZ"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AutoShape 2" descr="blob:https://web.whatsapp.com/58665629-3f8b-437d-a86f-b6b27d817510"/>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 name="Прямоугольник 1">
            <a:extLst>
              <a:ext uri="{FF2B5EF4-FFF2-40B4-BE49-F238E27FC236}">
                <a16:creationId xmlns:a16="http://schemas.microsoft.com/office/drawing/2014/main" id="{11243215-90AA-4B9F-A8E3-F249DC1E52BB}"/>
              </a:ext>
            </a:extLst>
          </p:cNvPr>
          <p:cNvSpPr/>
          <p:nvPr/>
        </p:nvSpPr>
        <p:spPr>
          <a:xfrm flipH="1">
            <a:off x="5364088" y="0"/>
            <a:ext cx="1751862" cy="461665"/>
          </a:xfrm>
          <a:prstGeom prst="rect">
            <a:avLst/>
          </a:prstGeom>
        </p:spPr>
        <p:txBody>
          <a:bodyPr wrap="square">
            <a:spAutoFit/>
          </a:bodyPr>
          <a:lstStyle/>
          <a:p>
            <a:pPr algn="ctr"/>
            <a:r>
              <a:rPr lang="kk-KZ" sz="2400" b="1" dirty="0">
                <a:ln w="1905"/>
                <a:solidFill>
                  <a:schemeClr val="bg2">
                    <a:lumMod val="20000"/>
                    <a:lumOff val="80000"/>
                  </a:schemeClr>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3-сынып</a:t>
            </a:r>
          </a:p>
        </p:txBody>
      </p:sp>
      <p:pic>
        <p:nvPicPr>
          <p:cNvPr id="7" name="Звук 6">
            <a:hlinkClick r:id="" action="ppaction://media"/>
            <a:extLst>
              <a:ext uri="{FF2B5EF4-FFF2-40B4-BE49-F238E27FC236}">
                <a16:creationId xmlns:a16="http://schemas.microsoft.com/office/drawing/2014/main" id="{DA9FC3E1-6525-4CFB-A37A-33CBF4EEF4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11729"/>
      </p:ext>
    </p:extLst>
  </p:cSld>
  <p:clrMapOvr>
    <a:masterClrMapping/>
  </p:clrMapOvr>
  <mc:AlternateContent xmlns:mc="http://schemas.openxmlformats.org/markup-compatibility/2006" xmlns:p14="http://schemas.microsoft.com/office/powerpoint/2010/main">
    <mc:Choice Requires="p14">
      <p:transition spd="slow" p14:dur="2000" advTm="6574"/>
    </mc:Choice>
    <mc:Fallback xmlns="">
      <p:transition spd="slow" advTm="6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60032" y="51470"/>
            <a:ext cx="4357936" cy="390684"/>
          </a:xfrm>
          <a:prstGeom prst="rect">
            <a:avLst/>
          </a:prstGeom>
        </p:spPr>
        <p:txBody>
          <a:bodyPr wrap="square">
            <a:spAutoFit/>
          </a:bodyPr>
          <a:lstStyle/>
          <a:p>
            <a:pPr>
              <a:lnSpc>
                <a:spcPct val="115000"/>
              </a:lnSpc>
              <a:spcAft>
                <a:spcPts val="1000"/>
              </a:spcAft>
            </a:pPr>
            <a:r>
              <a:rPr lang="kk-KZ" b="1" i="1" dirty="0">
                <a:solidFill>
                  <a:schemeClr val="bg2">
                    <a:lumMod val="20000"/>
                    <a:lumOff val="80000"/>
                  </a:schemeClr>
                </a:solidFill>
                <a:latin typeface="Times New Roman" panose="02020603050405020304" pitchFamily="18" charset="0"/>
                <a:ea typeface="Calibri" panose="020F0502020204030204" pitchFamily="34" charset="0"/>
                <a:cs typeface="Times New Roman" panose="02020603050405020304" pitchFamily="18" charset="0"/>
              </a:rPr>
              <a:t>Шығармашылық тапсырма</a:t>
            </a:r>
            <a:endParaRPr lang="en-US" dirty="0">
              <a:solidFill>
                <a:schemeClr val="bg2">
                  <a:lumMod val="20000"/>
                  <a:lumOff val="8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683568" y="1059582"/>
            <a:ext cx="4357936" cy="2215991"/>
          </a:xfrm>
          <a:prstGeom prst="rect">
            <a:avLst/>
          </a:prstGeom>
        </p:spPr>
        <p:txBody>
          <a:bodyPr wrap="square">
            <a:spAutoFit/>
          </a:bodyPr>
          <a:lstStyle/>
          <a:p>
            <a:pPr algn="just">
              <a:lnSpc>
                <a:spcPct val="115000"/>
              </a:lnSpc>
              <a:spcAft>
                <a:spcPts val="1000"/>
              </a:spcAft>
            </a:pPr>
            <a:r>
              <a:rPr lang="kk-KZ" sz="2000" b="1" dirty="0">
                <a:solidFill>
                  <a:srgbClr val="000099"/>
                </a:solidFill>
                <a:latin typeface="Times New Roman" panose="02020603050405020304" pitchFamily="18" charset="0"/>
                <a:cs typeface="Times New Roman" panose="02020603050405020304" pitchFamily="18" charset="0"/>
              </a:rPr>
              <a:t>     Далада ойнап жүрген Жанат үйге жүгіріп кірді. Анасынан далада жаюлы тұрған кірлерді жинап алуын өтінді. Анасы түсінбей, себебін сұрады. Жанат қалай жауап берді деп ойлайсың?</a:t>
            </a:r>
            <a:endParaRPr lang="en-US" sz="20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170" name="Picture 2" descr="Одежды младенца вектора на веревке для белья Иллюстрация вектора -  иллюстрации насчитывающей : 8916130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621"/>
          <a:stretch/>
        </p:blipFill>
        <p:spPr bwMode="auto">
          <a:xfrm>
            <a:off x="5111552" y="1107100"/>
            <a:ext cx="3177026" cy="21209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47664" y="3435846"/>
            <a:ext cx="4572000" cy="1186607"/>
          </a:xfrm>
          <a:prstGeom prst="rect">
            <a:avLst/>
          </a:prstGeom>
        </p:spPr>
        <p:txBody>
          <a:bodyPr>
            <a:spAutoFit/>
          </a:bodyPr>
          <a:lstStyle/>
          <a:p>
            <a:pPr>
              <a:lnSpc>
                <a:spcPct val="107000"/>
              </a:lnSpc>
              <a:spcAft>
                <a:spcPts val="800"/>
              </a:spcAft>
            </a:pPr>
            <a:r>
              <a:rPr lang="kk-KZ" b="1" dirty="0">
                <a:latin typeface="Times New Roman" panose="02020603050405020304" pitchFamily="18" charset="0"/>
                <a:ea typeface="Calibri" panose="020F0502020204030204" pitchFamily="34" charset="0"/>
                <a:cs typeface="Times New Roman" panose="02020603050405020304" pitchFamily="18" charset="0"/>
              </a:rPr>
              <a:t>Дескриптор:</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b="1" dirty="0">
                <a:latin typeface="Times New Roman" panose="02020603050405020304" pitchFamily="18" charset="0"/>
                <a:ea typeface="Calibri" panose="020F0502020204030204" pitchFamily="34" charset="0"/>
                <a:cs typeface="Times New Roman" panose="02020603050405020304" pitchFamily="18" charset="0"/>
              </a:rPr>
              <a:t>-</a:t>
            </a:r>
            <a:r>
              <a:rPr lang="kk-KZ" dirty="0">
                <a:latin typeface="Times New Roman" panose="02020603050405020304" pitchFamily="18" charset="0"/>
                <a:ea typeface="Calibri" panose="020F0502020204030204" pitchFamily="34" charset="0"/>
                <a:cs typeface="Times New Roman" panose="02020603050405020304" pitchFamily="18" charset="0"/>
              </a:rPr>
              <a:t>дұрыс жауапты ұсынды.</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b="1" dirty="0">
                <a:latin typeface="Times New Roman" panose="02020603050405020304" pitchFamily="18" charset="0"/>
                <a:ea typeface="Calibri" panose="020F0502020204030204" pitchFamily="34" charset="0"/>
                <a:cs typeface="Times New Roman" panose="02020603050405020304" pitchFamily="18" charset="0"/>
              </a:rPr>
              <a:t>ҚБ:</a:t>
            </a:r>
            <a:r>
              <a:rPr lang="kk-KZ" dirty="0">
                <a:latin typeface="Times New Roman" panose="02020603050405020304" pitchFamily="18" charset="0"/>
                <a:ea typeface="Calibri" panose="020F0502020204030204" pitchFamily="34" charset="0"/>
                <a:cs typeface="Times New Roman" panose="02020603050405020304" pitchFamily="18" charset="0"/>
              </a:rPr>
              <a:t> Жарайсыңдар!</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5D600F08-41EC-4138-8F4D-1AA191C40B4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771276201"/>
      </p:ext>
    </p:extLst>
  </p:cSld>
  <p:clrMapOvr>
    <a:masterClrMapping/>
  </p:clrMapOvr>
  <mc:AlternateContent xmlns:mc="http://schemas.openxmlformats.org/markup-compatibility/2006" xmlns:p14="http://schemas.microsoft.com/office/powerpoint/2010/main">
    <mc:Choice Requires="p14">
      <p:transition spd="slow" p14:dur="2000" advTm="33970"/>
    </mc:Choice>
    <mc:Fallback xmlns="">
      <p:transition spd="slow" advTm="3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7086" y="449439"/>
            <a:ext cx="4248472" cy="342786"/>
          </a:xfrm>
          <a:prstGeom prst="rect">
            <a:avLst/>
          </a:prstGeom>
        </p:spPr>
        <p:txBody>
          <a:bodyPr wrap="square">
            <a:spAutoFit/>
          </a:bodyPr>
          <a:lstStyle/>
          <a:p>
            <a:pPr>
              <a:lnSpc>
                <a:spcPct val="107000"/>
              </a:lnSpc>
              <a:spcAft>
                <a:spcPts val="800"/>
              </a:spcAft>
            </a:pPr>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Көп нүктенің орнына тиісті санды қойып жаз.</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611560" y="965144"/>
            <a:ext cx="6048672" cy="3448252"/>
          </a:xfrm>
          <a:prstGeom prst="rect">
            <a:avLst/>
          </a:prstGeom>
        </p:spPr>
        <p:txBody>
          <a:bodyPr wrap="square">
            <a:spAutoFit/>
          </a:bodyPr>
          <a:lstStyle/>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Бір ғасырда ... жыл бар.</a:t>
            </a:r>
            <a:endParaRPr lang="en-US" sz="2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Бір аптада ... күн бар. </a:t>
            </a:r>
            <a:endParaRPr lang="en-US" sz="2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Бір сантиметрде ... миллиметр</a:t>
            </a:r>
          </a:p>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бар.</a:t>
            </a:r>
            <a:endParaRPr lang="en-US" sz="2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Бір жылда ... күн бар.</a:t>
            </a:r>
            <a:endParaRPr lang="en-US" sz="2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Бір жылда ... мезгіл бар.</a:t>
            </a:r>
            <a:endParaRPr lang="en-US" sz="24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2400" dirty="0">
                <a:solidFill>
                  <a:srgbClr val="000099"/>
                </a:solidFill>
                <a:latin typeface="Times New Roman" panose="02020603050405020304" pitchFamily="18" charset="0"/>
                <a:ea typeface="Calibri" panose="020F0502020204030204" pitchFamily="34" charset="0"/>
              </a:rPr>
              <a:t>Бір мүшелде ... жыл бар.</a:t>
            </a:r>
            <a:endParaRPr lang="en-US" sz="2400" dirty="0">
              <a:solidFill>
                <a:srgbClr val="000099"/>
              </a:solidFill>
            </a:endParaRPr>
          </a:p>
        </p:txBody>
      </p:sp>
      <p:sp>
        <p:nvSpPr>
          <p:cNvPr id="8" name="Прямоугольник 7"/>
          <p:cNvSpPr/>
          <p:nvPr/>
        </p:nvSpPr>
        <p:spPr>
          <a:xfrm>
            <a:off x="6228184" y="634738"/>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100</a:t>
            </a:r>
            <a:endParaRPr lang="en-US" sz="2800" b="1"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6228184" y="1246789"/>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365</a:t>
            </a:r>
            <a:endParaRPr lang="en-US" sz="2800" b="1" dirty="0">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6228184" y="1865726"/>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4</a:t>
            </a:r>
            <a:endParaRPr lang="en-US" sz="2800" b="1" dirty="0">
              <a:latin typeface="Times New Roman" panose="02020603050405020304" pitchFamily="18" charset="0"/>
              <a:cs typeface="Times New Roman" panose="02020603050405020304" pitchFamily="18" charset="0"/>
            </a:endParaRPr>
          </a:p>
        </p:txBody>
      </p:sp>
      <p:sp>
        <p:nvSpPr>
          <p:cNvPr id="11" name="Прямоугольник 10"/>
          <p:cNvSpPr/>
          <p:nvPr/>
        </p:nvSpPr>
        <p:spPr>
          <a:xfrm>
            <a:off x="6228184" y="2484663"/>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7</a:t>
            </a:r>
            <a:endParaRPr lang="en-US" sz="2800" b="1"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228184" y="3103600"/>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13</a:t>
            </a:r>
            <a:endParaRPr lang="en-US" sz="2800" b="1" dirty="0">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6228184" y="3686034"/>
            <a:ext cx="15841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800" b="1" dirty="0">
                <a:latin typeface="Times New Roman" panose="02020603050405020304" pitchFamily="18" charset="0"/>
                <a:cs typeface="Times New Roman" panose="02020603050405020304" pitchFamily="18" charset="0"/>
              </a:rPr>
              <a:t>10</a:t>
            </a:r>
            <a:endParaRPr lang="en-US" sz="2800" b="1" dirty="0">
              <a:latin typeface="Times New Roman" panose="02020603050405020304" pitchFamily="18" charset="0"/>
              <a:cs typeface="Times New Roman" panose="02020603050405020304" pitchFamily="18" charset="0"/>
            </a:endParaRPr>
          </a:p>
        </p:txBody>
      </p:sp>
      <p:sp>
        <p:nvSpPr>
          <p:cNvPr id="33" name="Прямоугольник 32"/>
          <p:cNvSpPr/>
          <p:nvPr/>
        </p:nvSpPr>
        <p:spPr>
          <a:xfrm>
            <a:off x="4619246" y="4090831"/>
            <a:ext cx="4572000" cy="830997"/>
          </a:xfrm>
          <a:prstGeom prst="rect">
            <a:avLst/>
          </a:prstGeom>
        </p:spPr>
        <p:txBody>
          <a:bodyPr>
            <a:spAutoFit/>
          </a:bodyPr>
          <a:lstStyle/>
          <a:p>
            <a:r>
              <a:rPr lang="kk-KZ" sz="1600" b="1" i="1" dirty="0">
                <a:latin typeface="Times New Roman" panose="02020603050405020304" pitchFamily="18" charset="0"/>
                <a:ea typeface="Calibri" panose="020F0502020204030204" pitchFamily="34" charset="0"/>
                <a:cs typeface="Times New Roman" panose="02020603050405020304" pitchFamily="18" charset="0"/>
              </a:rPr>
              <a:t>Дескрипторлар: </a:t>
            </a:r>
            <a:endParaRPr lang="kk-KZ" sz="1600" dirty="0">
              <a:latin typeface="Calibri" panose="020F0502020204030204" pitchFamily="34" charset="0"/>
              <a:ea typeface="Calibri" panose="020F0502020204030204" pitchFamily="34" charset="0"/>
              <a:cs typeface="Times New Roman" panose="02020603050405020304" pitchFamily="18" charset="0"/>
            </a:endParaRPr>
          </a:p>
          <a:p>
            <a:r>
              <a:rPr lang="kk-KZ" sz="1600" b="1" i="1" dirty="0">
                <a:latin typeface="Times New Roman" panose="02020603050405020304" pitchFamily="18" charset="0"/>
                <a:ea typeface="Calibri" panose="020F0502020204030204" pitchFamily="34" charset="0"/>
                <a:cs typeface="Times New Roman" panose="02020603050405020304" pitchFamily="18" charset="0"/>
              </a:rPr>
              <a:t>-</a:t>
            </a:r>
            <a:r>
              <a:rPr lang="kk-KZ" sz="1600" i="1" dirty="0">
                <a:latin typeface="Times New Roman" panose="02020603050405020304" pitchFamily="18" charset="0"/>
                <a:ea typeface="Calibri" panose="020F0502020204030204" pitchFamily="34" charset="0"/>
                <a:cs typeface="Times New Roman" panose="02020603050405020304" pitchFamily="18" charset="0"/>
              </a:rPr>
              <a:t>тиісті сөздерді дұрыс тапты;</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kk-KZ" sz="1600" i="1" dirty="0">
                <a:latin typeface="Times New Roman" panose="02020603050405020304" pitchFamily="18" charset="0"/>
                <a:ea typeface="Calibri" panose="020F0502020204030204" pitchFamily="34" charset="0"/>
                <a:cs typeface="Times New Roman" panose="02020603050405020304" pitchFamily="18" charset="0"/>
              </a:rPr>
              <a:t>-сан есімдерді қатесіз жазды</a:t>
            </a:r>
            <a:r>
              <a:rPr lang="kk-KZ" sz="1400" i="1"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BCA59740-81EF-44D2-87E3-B908A1F07AA6}"/>
              </a:ext>
            </a:extLst>
          </p:cNvPr>
          <p:cNvSpPr/>
          <p:nvPr/>
        </p:nvSpPr>
        <p:spPr>
          <a:xfrm>
            <a:off x="4805558" y="-21618"/>
            <a:ext cx="3294833" cy="338554"/>
          </a:xfrm>
          <a:prstGeom prst="rect">
            <a:avLst/>
          </a:prstGeom>
        </p:spPr>
        <p:txBody>
          <a:bodyPr wrap="square">
            <a:spAutoFit/>
          </a:bodyPr>
          <a:lstStyle/>
          <a:p>
            <a:pPr algn="just"/>
            <a:r>
              <a:rPr lang="kk-KZ" sz="1600" b="1" i="1" dirty="0">
                <a:solidFill>
                  <a:schemeClr val="bg2">
                    <a:lumMod val="20000"/>
                    <a:lumOff val="80000"/>
                  </a:schemeClr>
                </a:solidFill>
                <a:latin typeface="Times New Roman" panose="02020603050405020304" pitchFamily="18" charset="0"/>
                <a:ea typeface="Calibri" panose="020F0502020204030204" pitchFamily="34" charset="0"/>
                <a:cs typeface="Times New Roman" panose="02020603050405020304" pitchFamily="18" charset="0"/>
              </a:rPr>
              <a:t>Оқу тапсырмасы: «Ойлан, тап»</a:t>
            </a:r>
            <a:r>
              <a:rPr lang="kk-KZ" sz="1600" dirty="0">
                <a:solidFill>
                  <a:schemeClr val="bg2">
                    <a:lumMod val="20000"/>
                    <a:lumOff val="80000"/>
                  </a:schemeClr>
                </a:solidFill>
                <a:latin typeface="Calibri" panose="020F0502020204030204" pitchFamily="34" charset="0"/>
                <a:ea typeface="Calibri" panose="020F0502020204030204" pitchFamily="34" charset="0"/>
                <a:cs typeface="Times New Roman" panose="02020603050405020304" pitchFamily="18" charset="0"/>
              </a:rPr>
              <a:t> </a:t>
            </a:r>
            <a:endParaRPr lang="ru-KZ" sz="1600" dirty="0">
              <a:solidFill>
                <a:schemeClr val="bg2">
                  <a:lumMod val="20000"/>
                  <a:lumOff val="80000"/>
                </a:schemeClr>
              </a:solidFill>
            </a:endParaRPr>
          </a:p>
        </p:txBody>
      </p:sp>
      <p:pic>
        <p:nvPicPr>
          <p:cNvPr id="6" name="Звук 5">
            <a:hlinkClick r:id="" action="ppaction://media"/>
            <a:extLst>
              <a:ext uri="{FF2B5EF4-FFF2-40B4-BE49-F238E27FC236}">
                <a16:creationId xmlns:a16="http://schemas.microsoft.com/office/drawing/2014/main" id="{AC852D1E-B602-4F29-A3DE-23630EB1F9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4440362"/>
      </p:ext>
    </p:extLst>
  </p:cSld>
  <p:clrMapOvr>
    <a:masterClrMapping/>
  </p:clrMapOvr>
  <mc:AlternateContent xmlns:mc="http://schemas.openxmlformats.org/markup-compatibility/2006" xmlns:p14="http://schemas.microsoft.com/office/powerpoint/2010/main">
    <mc:Choice Requires="p14">
      <p:transition spd="slow" p14:dur="2000" advTm="15724"/>
    </mc:Choice>
    <mc:Fallback xmlns="">
      <p:transition spd="slow" advTm="15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резентация на тему: &quot;L/O/G/O Рефлексия Сабақтағы кері байланыс Коучинг.&quot;.  Скачать бесплатно и без регистрации."/>
          <p:cNvPicPr/>
          <p:nvPr/>
        </p:nvPicPr>
        <p:blipFill>
          <a:blip r:embed="rId5">
            <a:extLst>
              <a:ext uri="{28A0092B-C50C-407E-A947-70E740481C1C}">
                <a14:useLocalDpi xmlns:a14="http://schemas.microsoft.com/office/drawing/2010/main" val="0"/>
              </a:ext>
            </a:extLst>
          </a:blip>
          <a:srcRect/>
          <a:stretch>
            <a:fillRect/>
          </a:stretch>
        </p:blipFill>
        <p:spPr bwMode="auto">
          <a:xfrm>
            <a:off x="650708" y="913535"/>
            <a:ext cx="4569364" cy="3530423"/>
          </a:xfrm>
          <a:prstGeom prst="rect">
            <a:avLst/>
          </a:prstGeom>
          <a:noFill/>
          <a:ln>
            <a:noFill/>
          </a:ln>
        </p:spPr>
      </p:pic>
      <p:sp>
        <p:nvSpPr>
          <p:cNvPr id="3" name="TextBox 2"/>
          <p:cNvSpPr txBox="1"/>
          <p:nvPr/>
        </p:nvSpPr>
        <p:spPr>
          <a:xfrm>
            <a:off x="617987" y="267494"/>
            <a:ext cx="1303049" cy="646331"/>
          </a:xfrm>
          <a:prstGeom prst="rect">
            <a:avLst/>
          </a:prstGeom>
          <a:noFill/>
        </p:spPr>
        <p:txBody>
          <a:bodyPr wrap="none" rtlCol="0">
            <a:spAutoFit/>
          </a:bodyPr>
          <a:lstStyle/>
          <a:p>
            <a:r>
              <a:rPr lang="kk-KZ" b="1" dirty="0">
                <a:solidFill>
                  <a:srgbClr val="000099"/>
                </a:solidFill>
                <a:latin typeface="Times New Roman" pitchFamily="18" charset="0"/>
                <a:cs typeface="Times New Roman" pitchFamily="18" charset="0"/>
              </a:rPr>
              <a:t>Рефлексия</a:t>
            </a:r>
            <a:endParaRPr lang="ru-RU" b="1" dirty="0">
              <a:solidFill>
                <a:srgbClr val="000099"/>
              </a:solidFill>
              <a:latin typeface="Times New Roman" pitchFamily="18" charset="0"/>
              <a:cs typeface="Times New Roman" pitchFamily="18" charset="0"/>
            </a:endParaRPr>
          </a:p>
          <a:p>
            <a:endParaRPr lang="ru-RU" dirty="0"/>
          </a:p>
        </p:txBody>
      </p:sp>
      <p:sp>
        <p:nvSpPr>
          <p:cNvPr id="4" name="Прямоугольник 3"/>
          <p:cNvSpPr/>
          <p:nvPr/>
        </p:nvSpPr>
        <p:spPr>
          <a:xfrm>
            <a:off x="5364088" y="1491629"/>
            <a:ext cx="3312368" cy="1754326"/>
          </a:xfrm>
          <a:prstGeom prst="rect">
            <a:avLst/>
          </a:prstGeom>
        </p:spPr>
        <p:txBody>
          <a:bodyPr wrap="square">
            <a:spAutoFit/>
          </a:bodyPr>
          <a:lstStyle/>
          <a:p>
            <a:r>
              <a:rPr lang="kk-KZ" b="1" i="1" dirty="0">
                <a:solidFill>
                  <a:srgbClr val="000099"/>
                </a:solidFill>
                <a:latin typeface="Times New Roman" pitchFamily="18" charset="0"/>
                <a:cs typeface="Times New Roman" pitchFamily="18" charset="0"/>
              </a:rPr>
              <a:t>1-баспалдақ. Есептік сан есімді білемін.</a:t>
            </a:r>
            <a:endParaRPr lang="ru-RU" b="1" i="1" dirty="0">
              <a:solidFill>
                <a:srgbClr val="000099"/>
              </a:solidFill>
              <a:latin typeface="Times New Roman" pitchFamily="18" charset="0"/>
              <a:cs typeface="Times New Roman" pitchFamily="18" charset="0"/>
            </a:endParaRPr>
          </a:p>
          <a:p>
            <a:r>
              <a:rPr lang="kk-KZ" b="1" i="1" dirty="0">
                <a:solidFill>
                  <a:srgbClr val="000099"/>
                </a:solidFill>
                <a:latin typeface="Times New Roman" pitchFamily="18" charset="0"/>
                <a:cs typeface="Times New Roman" pitchFamily="18" charset="0"/>
              </a:rPr>
              <a:t>2-баспалдақ. Реттік сан есімді білемін.</a:t>
            </a:r>
          </a:p>
          <a:p>
            <a:r>
              <a:rPr lang="kk-KZ" b="1" i="1" dirty="0">
                <a:solidFill>
                  <a:srgbClr val="000099"/>
                </a:solidFill>
                <a:latin typeface="Times New Roman" pitchFamily="18" charset="0"/>
                <a:cs typeface="Times New Roman" pitchFamily="18" charset="0"/>
              </a:rPr>
              <a:t>3-баспалдақ. Сабақты толық түсіндім.</a:t>
            </a:r>
            <a:endParaRPr lang="ru-RU" b="1" i="1" dirty="0">
              <a:solidFill>
                <a:srgbClr val="000099"/>
              </a:solidFill>
              <a:latin typeface="Times New Roman" pitchFamily="18" charset="0"/>
              <a:cs typeface="Times New Roman" pitchFamily="18" charset="0"/>
            </a:endParaRPr>
          </a:p>
        </p:txBody>
      </p:sp>
      <p:pic>
        <p:nvPicPr>
          <p:cNvPr id="6" name="Звук 5">
            <a:hlinkClick r:id="" action="ppaction://media"/>
            <a:extLst>
              <a:ext uri="{FF2B5EF4-FFF2-40B4-BE49-F238E27FC236}">
                <a16:creationId xmlns:a16="http://schemas.microsoft.com/office/drawing/2014/main" id="{4F84996E-861B-49D9-A781-AE9EE3A1413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634321543"/>
      </p:ext>
    </p:extLst>
  </p:cSld>
  <p:clrMapOvr>
    <a:masterClrMapping/>
  </p:clrMapOvr>
  <mc:AlternateContent xmlns:mc="http://schemas.openxmlformats.org/markup-compatibility/2006" xmlns:p14="http://schemas.microsoft.com/office/powerpoint/2010/main">
    <mc:Choice Requires="p14">
      <p:transition spd="slow" p14:dur="2000" advTm="23344"/>
    </mc:Choice>
    <mc:Fallback xmlns="">
      <p:transition spd="slow" advTm="2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A0BECA-99CE-464B-B092-70A81E34BB48}"/>
              </a:ext>
            </a:extLst>
          </p:cNvPr>
          <p:cNvSpPr txBox="1"/>
          <p:nvPr/>
        </p:nvSpPr>
        <p:spPr>
          <a:xfrm>
            <a:off x="1115616" y="1491630"/>
            <a:ext cx="6912768" cy="523220"/>
          </a:xfrm>
          <a:prstGeom prst="rect">
            <a:avLst/>
          </a:prstGeom>
          <a:noFill/>
        </p:spPr>
        <p:txBody>
          <a:bodyPr wrap="square" rtlCol="0">
            <a:spAutoFit/>
          </a:bodyPr>
          <a:lstStyle/>
          <a:p>
            <a:pPr algn="ctr"/>
            <a:r>
              <a:rPr lang="kk-KZ" sz="2800" dirty="0">
                <a:solidFill>
                  <a:srgbClr val="002060"/>
                </a:solidFill>
                <a:latin typeface="Times New Roman" panose="02020603050405020304" pitchFamily="18" charset="0"/>
                <a:cs typeface="Times New Roman" panose="02020603050405020304" pitchFamily="18" charset="0"/>
              </a:rPr>
              <a:t>Сабақ аяқталды. Сау болыңдар, балалар!</a:t>
            </a:r>
            <a:endParaRPr lang="ru-KZ" sz="2800" dirty="0">
              <a:solidFill>
                <a:srgbClr val="002060"/>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4CD0F3F6-BCEC-41C3-BD1E-2F0DE9303B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96271094"/>
      </p:ext>
    </p:extLst>
  </p:cSld>
  <p:clrMapOvr>
    <a:masterClrMapping/>
  </p:clrMapOvr>
  <mc:AlternateContent xmlns:mc="http://schemas.openxmlformats.org/markup-compatibility/2006" xmlns:p14="http://schemas.microsoft.com/office/powerpoint/2010/main">
    <mc:Choice Requires="p14">
      <p:transition spd="slow" p14:dur="2000" advTm="6746"/>
    </mc:Choice>
    <mc:Fallback xmlns="">
      <p:transition spd="slow" advTm="6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2859782"/>
            <a:ext cx="7272808" cy="1800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kk-KZ" sz="2400" b="1" i="1" dirty="0">
                <a:solidFill>
                  <a:srgbClr val="FF0000"/>
                </a:solidFill>
                <a:latin typeface="Times New Roman" pitchFamily="18" charset="0"/>
                <a:cs typeface="Times New Roman" pitchFamily="18" charset="0"/>
              </a:rPr>
              <a:t>Оқу мақсаты: </a:t>
            </a:r>
          </a:p>
          <a:p>
            <a:r>
              <a:rPr lang="kk-KZ" i="1" dirty="0">
                <a:solidFill>
                  <a:srgbClr val="000099"/>
                </a:solidFill>
                <a:latin typeface="Times New Roman" panose="02020603050405020304" pitchFamily="18" charset="0"/>
                <a:cs typeface="Times New Roman" panose="02020603050405020304" pitchFamily="18" charset="0"/>
              </a:rPr>
              <a:t>-тыңдалған мәтін бойынша пікір білдіруге бағытталған сұрақтар қою;</a:t>
            </a:r>
            <a:endParaRPr lang="en-US"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-сұрақтарға толық жауап беру;</a:t>
            </a:r>
            <a:endParaRPr lang="en-US"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-берілген сурет бойынша мәтін мазмұнын болжау;</a:t>
            </a:r>
            <a:endParaRPr lang="en-US"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a:t>
            </a:r>
            <a:r>
              <a:rPr lang="kk-KZ" i="1" dirty="0" err="1">
                <a:solidFill>
                  <a:srgbClr val="000099"/>
                </a:solidFill>
                <a:latin typeface="Times New Roman" panose="02020603050405020304" pitchFamily="18" charset="0"/>
                <a:cs typeface="Times New Roman" panose="02020603050405020304" pitchFamily="18" charset="0"/>
              </a:rPr>
              <a:t>есепт</a:t>
            </a:r>
            <a:r>
              <a:rPr lang="en-US" i="1" dirty="0" err="1">
                <a:solidFill>
                  <a:srgbClr val="000099"/>
                </a:solidFill>
                <a:latin typeface="Times New Roman" panose="02020603050405020304" pitchFamily="18" charset="0"/>
                <a:cs typeface="Times New Roman" panose="02020603050405020304" pitchFamily="18" charset="0"/>
              </a:rPr>
              <a:t>i</a:t>
            </a:r>
            <a:r>
              <a:rPr lang="ru-RU" i="1" dirty="0">
                <a:solidFill>
                  <a:srgbClr val="000099"/>
                </a:solidFill>
                <a:latin typeface="Times New Roman" panose="02020603050405020304" pitchFamily="18" charset="0"/>
                <a:cs typeface="Times New Roman" panose="02020603050405020304" pitchFamily="18" charset="0"/>
              </a:rPr>
              <a:t>к </a:t>
            </a:r>
            <a:r>
              <a:rPr lang="ru-RU" i="1" dirty="0" err="1">
                <a:solidFill>
                  <a:srgbClr val="000099"/>
                </a:solidFill>
                <a:latin typeface="Times New Roman" panose="02020603050405020304" pitchFamily="18" charset="0"/>
                <a:cs typeface="Times New Roman" panose="02020603050405020304" pitchFamily="18" charset="0"/>
              </a:rPr>
              <a:t>және</a:t>
            </a:r>
            <a:r>
              <a:rPr lang="ru-RU" i="1" dirty="0">
                <a:solidFill>
                  <a:srgbClr val="000099"/>
                </a:solidFill>
                <a:latin typeface="Times New Roman" panose="02020603050405020304" pitchFamily="18" charset="0"/>
                <a:cs typeface="Times New Roman" panose="02020603050405020304" pitchFamily="18" charset="0"/>
              </a:rPr>
              <a:t> </a:t>
            </a:r>
            <a:r>
              <a:rPr lang="ru-RU" i="1" dirty="0" err="1">
                <a:solidFill>
                  <a:srgbClr val="000099"/>
                </a:solidFill>
                <a:latin typeface="Times New Roman" panose="02020603050405020304" pitchFamily="18" charset="0"/>
                <a:cs typeface="Times New Roman" panose="02020603050405020304" pitchFamily="18" charset="0"/>
              </a:rPr>
              <a:t>реттік</a:t>
            </a:r>
            <a:r>
              <a:rPr lang="ru-RU" i="1" dirty="0">
                <a:solidFill>
                  <a:srgbClr val="000099"/>
                </a:solidFill>
                <a:latin typeface="Times New Roman" panose="02020603050405020304" pitchFamily="18" charset="0"/>
                <a:cs typeface="Times New Roman" panose="02020603050405020304" pitchFamily="18" charset="0"/>
              </a:rPr>
              <a:t> сан </a:t>
            </a:r>
            <a:r>
              <a:rPr lang="ru-RU" i="1" dirty="0" err="1">
                <a:solidFill>
                  <a:srgbClr val="000099"/>
                </a:solidFill>
                <a:latin typeface="Times New Roman" panose="02020603050405020304" pitchFamily="18" charset="0"/>
                <a:cs typeface="Times New Roman" panose="02020603050405020304" pitchFamily="18" charset="0"/>
              </a:rPr>
              <a:t>есімді</a:t>
            </a:r>
            <a:r>
              <a:rPr lang="ru-RU" i="1" dirty="0">
                <a:solidFill>
                  <a:srgbClr val="000099"/>
                </a:solidFill>
                <a:latin typeface="Times New Roman" panose="02020603050405020304" pitchFamily="18" charset="0"/>
                <a:cs typeface="Times New Roman" panose="02020603050405020304" pitchFamily="18" charset="0"/>
              </a:rPr>
              <a:t> </a:t>
            </a:r>
            <a:r>
              <a:rPr lang="ru-RU" i="1" dirty="0" err="1">
                <a:solidFill>
                  <a:srgbClr val="000099"/>
                </a:solidFill>
                <a:latin typeface="Times New Roman" panose="02020603050405020304" pitchFamily="18" charset="0"/>
                <a:cs typeface="Times New Roman" panose="02020603050405020304" pitchFamily="18" charset="0"/>
              </a:rPr>
              <a:t>білу</a:t>
            </a:r>
            <a:r>
              <a:rPr lang="ru-RU" i="1" dirty="0">
                <a:solidFill>
                  <a:srgbClr val="000099"/>
                </a:solidFill>
                <a:latin typeface="Times New Roman" panose="02020603050405020304" pitchFamily="18" charset="0"/>
                <a:cs typeface="Times New Roman" panose="02020603050405020304" pitchFamily="18" charset="0"/>
              </a:rPr>
              <a:t>.</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788024" y="0"/>
            <a:ext cx="3168352" cy="461665"/>
          </a:xfrm>
          <a:prstGeom prst="rect">
            <a:avLst/>
          </a:prstGeom>
          <a:noFill/>
        </p:spPr>
        <p:txBody>
          <a:bodyPr wrap="square" rtlCol="0">
            <a:spAutoFit/>
          </a:bodyPr>
          <a:lstStyle/>
          <a:p>
            <a:r>
              <a:rPr lang="kk-KZ" sz="2400" b="1" i="1" dirty="0">
                <a:solidFill>
                  <a:schemeClr val="bg2">
                    <a:lumMod val="20000"/>
                    <a:lumOff val="80000"/>
                  </a:schemeClr>
                </a:solidFill>
                <a:latin typeface="Times New Roman" pitchFamily="18" charset="0"/>
                <a:cs typeface="Times New Roman" pitchFamily="18" charset="0"/>
              </a:rPr>
              <a:t>«Мюнстерберг» әдісі </a:t>
            </a:r>
            <a:endParaRPr lang="ru-RU" sz="2400" b="1" dirty="0">
              <a:solidFill>
                <a:schemeClr val="bg2">
                  <a:lumMod val="20000"/>
                  <a:lumOff val="80000"/>
                </a:schemeClr>
              </a:solidFill>
              <a:latin typeface="Times New Roman" pitchFamily="18" charset="0"/>
              <a:cs typeface="Times New Roman" pitchFamily="18" charset="0"/>
            </a:endParaRPr>
          </a:p>
        </p:txBody>
      </p:sp>
      <p:sp>
        <p:nvSpPr>
          <p:cNvPr id="4" name="Прямоугольник 3"/>
          <p:cNvSpPr/>
          <p:nvPr/>
        </p:nvSpPr>
        <p:spPr>
          <a:xfrm>
            <a:off x="971599" y="1059582"/>
            <a:ext cx="7179053" cy="1080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kk-KZ" sz="3200" b="1" i="1" dirty="0">
                <a:solidFill>
                  <a:srgbClr val="000099"/>
                </a:solidFill>
                <a:latin typeface="Times New Roman" panose="02020603050405020304" pitchFamily="18" charset="0"/>
                <a:cs typeface="Times New Roman" panose="02020603050405020304" pitchFamily="18" charset="0"/>
              </a:rPr>
              <a:t>Сблартоесептікдлшгнжәнеалпоегмрареттікапроывсанлшоесім</a:t>
            </a:r>
            <a:endParaRPr lang="ru-RU" sz="3600" b="1" i="1" dirty="0">
              <a:solidFill>
                <a:srgbClr val="000099"/>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627784" y="2299687"/>
            <a:ext cx="3678379" cy="400110"/>
          </a:xfrm>
          <a:prstGeom prst="rect">
            <a:avLst/>
          </a:prstGeom>
          <a:noFill/>
        </p:spPr>
        <p:txBody>
          <a:bodyPr wrap="none" rtlCol="0">
            <a:spAutoFit/>
          </a:bodyPr>
          <a:lstStyle/>
          <a:p>
            <a:r>
              <a:rPr lang="kk-KZ" sz="2000" b="1" i="1" dirty="0">
                <a:solidFill>
                  <a:srgbClr val="FF0000"/>
                </a:solidFill>
                <a:latin typeface="Times New Roman" pitchFamily="18" charset="0"/>
                <a:cs typeface="Times New Roman" pitchFamily="18" charset="0"/>
              </a:rPr>
              <a:t>Есептік және реттік сан есім</a:t>
            </a:r>
            <a:endParaRPr lang="ru-RU" sz="2000" b="1" i="1" dirty="0">
              <a:solidFill>
                <a:srgbClr val="FF0000"/>
              </a:solidFill>
              <a:latin typeface="Times New Roman" pitchFamily="18" charset="0"/>
              <a:cs typeface="Times New Roman" pitchFamily="18" charset="0"/>
            </a:endParaRPr>
          </a:p>
        </p:txBody>
      </p:sp>
      <p:pic>
        <p:nvPicPr>
          <p:cNvPr id="9" name="Звук 8">
            <a:hlinkClick r:id="" action="ppaction://media"/>
            <a:extLst>
              <a:ext uri="{FF2B5EF4-FFF2-40B4-BE49-F238E27FC236}">
                <a16:creationId xmlns:a16="http://schemas.microsoft.com/office/drawing/2014/main" id="{221AA994-937B-4C85-A95B-4D3827BF74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20466182"/>
      </p:ext>
    </p:extLst>
  </p:cSld>
  <p:clrMapOvr>
    <a:masterClrMapping/>
  </p:clrMapOvr>
  <mc:AlternateContent xmlns:mc="http://schemas.openxmlformats.org/markup-compatibility/2006" xmlns:p14="http://schemas.microsoft.com/office/powerpoint/2010/main">
    <mc:Choice Requires="p14">
      <p:transition spd="slow" p14:dur="2000" advTm="59627"/>
    </mc:Choice>
    <mc:Fallback xmlns="">
      <p:transition spd="slow" advTm="59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bldLst>
      <p:bldP spid="2" grpId="0" animBg="1"/>
      <p:bldP spid="3"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1256" y="15818"/>
            <a:ext cx="3489610" cy="369332"/>
          </a:xfrm>
          <a:prstGeom prst="rect">
            <a:avLst/>
          </a:prstGeom>
          <a:noFill/>
        </p:spPr>
        <p:txBody>
          <a:bodyPr wrap="none" rtlCol="0">
            <a:spAutoFit/>
          </a:bodyPr>
          <a:lstStyle/>
          <a:p>
            <a:r>
              <a:rPr lang="kk-KZ" b="1" dirty="0">
                <a:solidFill>
                  <a:schemeClr val="bg1"/>
                </a:solidFill>
                <a:latin typeface="Times New Roman" pitchFamily="18" charset="0"/>
                <a:cs typeface="Times New Roman" pitchFamily="18" charset="0"/>
              </a:rPr>
              <a:t>1 – тапсырма. Мәтінмен жұмыс</a:t>
            </a:r>
            <a:endParaRPr lang="ru-RU" b="1" dirty="0">
              <a:solidFill>
                <a:schemeClr val="bg1"/>
              </a:solidFill>
              <a:latin typeface="Times New Roman" pitchFamily="18" charset="0"/>
              <a:cs typeface="Times New Roman" pitchFamily="18" charset="0"/>
            </a:endParaRPr>
          </a:p>
        </p:txBody>
      </p:sp>
      <p:pic>
        <p:nvPicPr>
          <p:cNvPr id="1026" name="Picture 2" descr="Study Smiley Emoticon Clipart | i2Clipart - Royalty Free Public Domain  Clipart | Funny emoticons, Smiley, Emot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254001"/>
            <a:ext cx="642334" cy="62978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362579" y="194753"/>
            <a:ext cx="5377777" cy="4753994"/>
          </a:xfrm>
          <a:prstGeom prst="rect">
            <a:avLst/>
          </a:prstGeom>
        </p:spPr>
        <p:txBody>
          <a:bodyPr wrap="square">
            <a:spAutoFit/>
          </a:bodyPr>
          <a:lstStyle/>
          <a:p>
            <a:pPr algn="ctr"/>
            <a:endParaRPr lang="kk-KZ" sz="1400" b="1" i="1" dirty="0">
              <a:solidFill>
                <a:srgbClr val="000099"/>
              </a:solidFill>
              <a:latin typeface="Times New Roman" panose="02020603050405020304" pitchFamily="18" charset="0"/>
              <a:cs typeface="Times New Roman" panose="02020603050405020304" pitchFamily="18" charset="0"/>
            </a:endParaRPr>
          </a:p>
          <a:p>
            <a:pPr algn="ctr"/>
            <a:r>
              <a:rPr lang="kk-KZ" sz="1600" b="1" i="1" dirty="0">
                <a:solidFill>
                  <a:srgbClr val="000099"/>
                </a:solidFill>
                <a:latin typeface="Times New Roman" panose="02020603050405020304" pitchFamily="18" charset="0"/>
                <a:cs typeface="Times New Roman" panose="02020603050405020304" pitchFamily="18" charset="0"/>
              </a:rPr>
              <a:t>Таза бұлақ</a:t>
            </a:r>
            <a:endParaRPr lang="en-US" sz="1600" b="1"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     Бір бұлақтың басында үш жолаушы бір-біріне кез</a:t>
            </a:r>
            <a:endParaRPr lang="en-US" sz="1600"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болыпты. Бұлақ бір тастақ жерден шығып жатыр</a:t>
            </a:r>
            <a:endParaRPr lang="en-US" sz="1600"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екен.</a:t>
            </a:r>
            <a:endParaRPr lang="en-US" sz="1600"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     Бұлақтың қайнап жатқан көзіне жақын жерге бір қазандай қара тасты қойыпты да, тасқа «Ей, жолаушы, болсаң осы таза бұлақтай бол!» деп жазыпты. Үш жолаушы бұлақтан шөлдері қанғанша су ішеді, тастағы жазуға көздері түседі.</a:t>
            </a:r>
            <a:endParaRPr lang="en-US" sz="1600"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Сонда бірінші жолаушы тұрып былай дейді:</a:t>
            </a:r>
            <a:endParaRPr lang="en-US" sz="1600" dirty="0">
              <a:solidFill>
                <a:srgbClr val="000099"/>
              </a:solidFill>
              <a:latin typeface="Times New Roman" panose="02020603050405020304" pitchFamily="18" charset="0"/>
              <a:cs typeface="Times New Roman" panose="02020603050405020304" pitchFamily="18" charset="0"/>
            </a:endParaRPr>
          </a:p>
          <a:p>
            <a:pPr algn="just"/>
            <a:r>
              <a:rPr lang="kk-KZ" sz="1600" dirty="0">
                <a:solidFill>
                  <a:srgbClr val="000099"/>
                </a:solidFill>
                <a:latin typeface="Times New Roman" panose="02020603050405020304" pitchFamily="18" charset="0"/>
                <a:cs typeface="Times New Roman" panose="02020603050405020304" pitchFamily="18" charset="0"/>
              </a:rPr>
              <a:t>– Бұл жазылған ақыл сөз екен. Бұлақ күні-түні тынбай ағып, алыс жерлерге барады. Бара-бара кеңейіп, үлкейеді. Бұған жол-жөнекей кішкене бұлақтар қосылып, сөйте бара, үлкен өзен болып кетеді. Мұнан мынандай ғибрат* алуға болады. Сондай адал қызмет қыл, еш уақытта жалқауланып тоқталып қалма, сөйтсең, ақырында сен де үлкейіп, мұратыңа жетесің дегені деп білемін, – дейді.</a:t>
            </a:r>
            <a:endParaRPr lang="en-US" sz="1600" dirty="0">
              <a:solidFill>
                <a:srgbClr val="000099"/>
              </a:solidFill>
              <a:latin typeface="Times New Roman" panose="02020603050405020304" pitchFamily="18" charset="0"/>
              <a:cs typeface="Times New Roman" panose="02020603050405020304" pitchFamily="18" charset="0"/>
            </a:endParaRPr>
          </a:p>
          <a:p>
            <a:pPr>
              <a:lnSpc>
                <a:spcPct val="115000"/>
              </a:lnSpc>
              <a:spcAft>
                <a:spcPts val="1000"/>
              </a:spcAft>
            </a:pPr>
            <a:r>
              <a:rPr lang="kk-KZ" sz="16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/Ыбылрай Алтынсариннен/</a:t>
            </a:r>
            <a:endParaRPr lang="en-US" sz="1600" i="1" dirty="0">
              <a:solidFill>
                <a:srgbClr val="002060"/>
              </a:solidFill>
              <a:latin typeface="Times New Roman" panose="02020603050405020304" pitchFamily="18" charset="0"/>
              <a:cs typeface="Times New Roman" panose="02020603050405020304" pitchFamily="18" charset="0"/>
            </a:endParaRPr>
          </a:p>
        </p:txBody>
      </p:sp>
      <p:pic>
        <p:nvPicPr>
          <p:cNvPr id="3" name="Picture 2" descr="Водопад - Анимацыя - Каталог файлов - Бесплатные игры,темы,софт,анимацыи,и  многое другое."/>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1561" y="843558"/>
            <a:ext cx="2592287" cy="3385920"/>
          </a:xfrm>
          <a:prstGeom prst="rect">
            <a:avLst/>
          </a:prstGeom>
          <a:noFill/>
          <a:extLst>
            <a:ext uri="{909E8E84-426E-40DD-AFC4-6F175D3DCCD1}">
              <a14:hiddenFill xmlns:a14="http://schemas.microsoft.com/office/drawing/2010/main">
                <a:solidFill>
                  <a:srgbClr val="FFFFFF"/>
                </a:solidFill>
              </a14:hiddenFill>
            </a:ext>
          </a:extLst>
        </p:spPr>
      </p:pic>
      <p:pic>
        <p:nvPicPr>
          <p:cNvPr id="5" name="Звук 4">
            <a:hlinkClick r:id="" action="ppaction://media"/>
            <a:extLst>
              <a:ext uri="{FF2B5EF4-FFF2-40B4-BE49-F238E27FC236}">
                <a16:creationId xmlns:a16="http://schemas.microsoft.com/office/drawing/2014/main" id="{2DB92AD0-76D9-4327-AE18-D2A1CEAD23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00795965"/>
      </p:ext>
    </p:extLst>
  </p:cSld>
  <p:clrMapOvr>
    <a:masterClrMapping/>
  </p:clrMapOvr>
  <mc:AlternateContent xmlns:mc="http://schemas.openxmlformats.org/markup-compatibility/2006" xmlns:p14="http://schemas.microsoft.com/office/powerpoint/2010/main">
    <mc:Choice Requires="p14">
      <p:transition spd="slow" p14:dur="2000" advTm="105217"/>
    </mc:Choice>
    <mc:Fallback xmlns="">
      <p:transition spd="slow" advTm="105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6" presetClass="emph" presetSubtype="0" fill="hold" nodeType="withEffect">
                                  <p:stCondLst>
                                    <p:cond delay="0"/>
                                  </p:stCondLst>
                                  <p:iterate type="lt">
                                    <p:tmPct val="10000"/>
                                  </p:iterate>
                                  <p:childTnLst>
                                    <p:animScale>
                                      <p:cBhvr>
                                        <p:cTn id="8" dur="250" autoRev="1" fill="hold">
                                          <p:stCondLst>
                                            <p:cond delay="0"/>
                                          </p:stCondLst>
                                        </p:cTn>
                                        <p:tgtEl>
                                          <p:spTgt spid="6">
                                            <p:txEl>
                                              <p:pRg st="1" end="1"/>
                                            </p:txEl>
                                          </p:spTgt>
                                        </p:tgtEl>
                                      </p:cBhvr>
                                      <p:to x="80000" y="100000"/>
                                    </p:animScale>
                                    <p:anim by="(#ppt_w*0.10)" calcmode="lin" valueType="num">
                                      <p:cBhvr>
                                        <p:cTn id="9" dur="250" autoRev="1" fill="hold">
                                          <p:stCondLst>
                                            <p:cond delay="0"/>
                                          </p:stCondLst>
                                        </p:cTn>
                                        <p:tgtEl>
                                          <p:spTgt spid="6">
                                            <p:txEl>
                                              <p:pRg st="1" end="1"/>
                                            </p:txEl>
                                          </p:spTgt>
                                        </p:tgtEl>
                                        <p:attrNameLst>
                                          <p:attrName>ppt_x</p:attrName>
                                        </p:attrNameLst>
                                      </p:cBhvr>
                                    </p:anim>
                                    <p:anim by="(-#ppt_w*0.10)" calcmode="lin" valueType="num">
                                      <p:cBhvr>
                                        <p:cTn id="10" dur="250" autoRev="1" fill="hold">
                                          <p:stCondLst>
                                            <p:cond delay="0"/>
                                          </p:stCondLst>
                                        </p:cTn>
                                        <p:tgtEl>
                                          <p:spTgt spid="6">
                                            <p:txEl>
                                              <p:pRg st="1" end="1"/>
                                            </p:txEl>
                                          </p:spTgt>
                                        </p:tgtEl>
                                        <p:attrNameLst>
                                          <p:attrName>ppt_y</p:attrName>
                                        </p:attrNameLst>
                                      </p:cBhvr>
                                    </p:anim>
                                    <p:animRot by="-480000">
                                      <p:cBhvr>
                                        <p:cTn id="11" dur="250" autoRev="1" fill="hold">
                                          <p:stCondLst>
                                            <p:cond delay="0"/>
                                          </p:stCondLst>
                                        </p:cTn>
                                        <p:tgtEl>
                                          <p:spTgt spid="6">
                                            <p:txEl>
                                              <p:pRg st="1" end="1"/>
                                            </p:txEl>
                                          </p:spTgt>
                                        </p:tgtEl>
                                        <p:attrNameLst>
                                          <p:attrName>r</p:attrName>
                                        </p:attrNameLst>
                                      </p:cBhvr>
                                    </p:animRot>
                                  </p:childTnLst>
                                </p:cTn>
                              </p:par>
                              <p:par>
                                <p:cTn id="12" presetID="36" presetClass="emph" presetSubtype="0" fill="hold" nodeType="withEffect">
                                  <p:stCondLst>
                                    <p:cond delay="0"/>
                                  </p:stCondLst>
                                  <p:iterate type="lt">
                                    <p:tmPct val="10000"/>
                                  </p:iterate>
                                  <p:childTnLst>
                                    <p:animScale>
                                      <p:cBhvr>
                                        <p:cTn id="13" dur="250" autoRev="1" fill="hold">
                                          <p:stCondLst>
                                            <p:cond delay="0"/>
                                          </p:stCondLst>
                                        </p:cTn>
                                        <p:tgtEl>
                                          <p:spTgt spid="6">
                                            <p:txEl>
                                              <p:pRg st="2" end="2"/>
                                            </p:txEl>
                                          </p:spTgt>
                                        </p:tgtEl>
                                      </p:cBhvr>
                                      <p:to x="80000" y="100000"/>
                                    </p:animScale>
                                    <p:anim by="(#ppt_w*0.10)" calcmode="lin" valueType="num">
                                      <p:cBhvr>
                                        <p:cTn id="14" dur="250" autoRev="1" fill="hold">
                                          <p:stCondLst>
                                            <p:cond delay="0"/>
                                          </p:stCondLst>
                                        </p:cTn>
                                        <p:tgtEl>
                                          <p:spTgt spid="6">
                                            <p:txEl>
                                              <p:pRg st="2" end="2"/>
                                            </p:txEl>
                                          </p:spTgt>
                                        </p:tgtEl>
                                        <p:attrNameLst>
                                          <p:attrName>ppt_x</p:attrName>
                                        </p:attrNameLst>
                                      </p:cBhvr>
                                    </p:anim>
                                    <p:anim by="(-#ppt_w*0.10)" calcmode="lin" valueType="num">
                                      <p:cBhvr>
                                        <p:cTn id="15" dur="250" autoRev="1" fill="hold">
                                          <p:stCondLst>
                                            <p:cond delay="0"/>
                                          </p:stCondLst>
                                        </p:cTn>
                                        <p:tgtEl>
                                          <p:spTgt spid="6">
                                            <p:txEl>
                                              <p:pRg st="2" end="2"/>
                                            </p:txEl>
                                          </p:spTgt>
                                        </p:tgtEl>
                                        <p:attrNameLst>
                                          <p:attrName>ppt_y</p:attrName>
                                        </p:attrNameLst>
                                      </p:cBhvr>
                                    </p:anim>
                                    <p:animRot by="-480000">
                                      <p:cBhvr>
                                        <p:cTn id="16" dur="250" autoRev="1" fill="hold">
                                          <p:stCondLst>
                                            <p:cond delay="0"/>
                                          </p:stCondLst>
                                        </p:cTn>
                                        <p:tgtEl>
                                          <p:spTgt spid="6">
                                            <p:txEl>
                                              <p:pRg st="2" end="2"/>
                                            </p:txEl>
                                          </p:spTgt>
                                        </p:tgtEl>
                                        <p:attrNameLst>
                                          <p:attrName>r</p:attrName>
                                        </p:attrNameLst>
                                      </p:cBhvr>
                                    </p:animRot>
                                  </p:childTnLst>
                                </p:cTn>
                              </p:par>
                              <p:par>
                                <p:cTn id="17" presetID="36" presetClass="emph" presetSubtype="0" fill="hold" nodeType="withEffect">
                                  <p:stCondLst>
                                    <p:cond delay="0"/>
                                  </p:stCondLst>
                                  <p:iterate type="lt">
                                    <p:tmPct val="10000"/>
                                  </p:iterate>
                                  <p:childTnLst>
                                    <p:animScale>
                                      <p:cBhvr>
                                        <p:cTn id="18" dur="250" autoRev="1" fill="hold">
                                          <p:stCondLst>
                                            <p:cond delay="0"/>
                                          </p:stCondLst>
                                        </p:cTn>
                                        <p:tgtEl>
                                          <p:spTgt spid="6">
                                            <p:txEl>
                                              <p:pRg st="3" end="3"/>
                                            </p:txEl>
                                          </p:spTgt>
                                        </p:tgtEl>
                                      </p:cBhvr>
                                      <p:to x="80000" y="100000"/>
                                    </p:animScale>
                                    <p:anim by="(#ppt_w*0.10)" calcmode="lin" valueType="num">
                                      <p:cBhvr>
                                        <p:cTn id="19" dur="250" autoRev="1" fill="hold">
                                          <p:stCondLst>
                                            <p:cond delay="0"/>
                                          </p:stCondLst>
                                        </p:cTn>
                                        <p:tgtEl>
                                          <p:spTgt spid="6">
                                            <p:txEl>
                                              <p:pRg st="3" end="3"/>
                                            </p:txEl>
                                          </p:spTgt>
                                        </p:tgtEl>
                                        <p:attrNameLst>
                                          <p:attrName>ppt_x</p:attrName>
                                        </p:attrNameLst>
                                      </p:cBhvr>
                                    </p:anim>
                                    <p:anim by="(-#ppt_w*0.10)" calcmode="lin" valueType="num">
                                      <p:cBhvr>
                                        <p:cTn id="20" dur="250" autoRev="1" fill="hold">
                                          <p:stCondLst>
                                            <p:cond delay="0"/>
                                          </p:stCondLst>
                                        </p:cTn>
                                        <p:tgtEl>
                                          <p:spTgt spid="6">
                                            <p:txEl>
                                              <p:pRg st="3" end="3"/>
                                            </p:txEl>
                                          </p:spTgt>
                                        </p:tgtEl>
                                        <p:attrNameLst>
                                          <p:attrName>ppt_y</p:attrName>
                                        </p:attrNameLst>
                                      </p:cBhvr>
                                    </p:anim>
                                    <p:animRot by="-480000">
                                      <p:cBhvr>
                                        <p:cTn id="21" dur="250" autoRev="1" fill="hold">
                                          <p:stCondLst>
                                            <p:cond delay="0"/>
                                          </p:stCondLst>
                                        </p:cTn>
                                        <p:tgtEl>
                                          <p:spTgt spid="6">
                                            <p:txEl>
                                              <p:pRg st="3" end="3"/>
                                            </p:txEl>
                                          </p:spTgt>
                                        </p:tgtEl>
                                        <p:attrNameLst>
                                          <p:attrName>r</p:attrName>
                                        </p:attrNameLst>
                                      </p:cBhvr>
                                    </p:animRot>
                                  </p:childTnLst>
                                </p:cTn>
                              </p:par>
                              <p:par>
                                <p:cTn id="22" presetID="36" presetClass="emph" presetSubtype="0" fill="hold" nodeType="withEffect">
                                  <p:stCondLst>
                                    <p:cond delay="0"/>
                                  </p:stCondLst>
                                  <p:iterate type="lt">
                                    <p:tmPct val="10000"/>
                                  </p:iterate>
                                  <p:childTnLst>
                                    <p:animScale>
                                      <p:cBhvr>
                                        <p:cTn id="23" dur="250" autoRev="1" fill="hold">
                                          <p:stCondLst>
                                            <p:cond delay="0"/>
                                          </p:stCondLst>
                                        </p:cTn>
                                        <p:tgtEl>
                                          <p:spTgt spid="6">
                                            <p:txEl>
                                              <p:pRg st="4" end="4"/>
                                            </p:txEl>
                                          </p:spTgt>
                                        </p:tgtEl>
                                      </p:cBhvr>
                                      <p:to x="80000" y="100000"/>
                                    </p:animScale>
                                    <p:anim by="(#ppt_w*0.10)" calcmode="lin" valueType="num">
                                      <p:cBhvr>
                                        <p:cTn id="24" dur="250" autoRev="1" fill="hold">
                                          <p:stCondLst>
                                            <p:cond delay="0"/>
                                          </p:stCondLst>
                                        </p:cTn>
                                        <p:tgtEl>
                                          <p:spTgt spid="6">
                                            <p:txEl>
                                              <p:pRg st="4" end="4"/>
                                            </p:txEl>
                                          </p:spTgt>
                                        </p:tgtEl>
                                        <p:attrNameLst>
                                          <p:attrName>ppt_x</p:attrName>
                                        </p:attrNameLst>
                                      </p:cBhvr>
                                    </p:anim>
                                    <p:anim by="(-#ppt_w*0.10)" calcmode="lin" valueType="num">
                                      <p:cBhvr>
                                        <p:cTn id="25" dur="250" autoRev="1" fill="hold">
                                          <p:stCondLst>
                                            <p:cond delay="0"/>
                                          </p:stCondLst>
                                        </p:cTn>
                                        <p:tgtEl>
                                          <p:spTgt spid="6">
                                            <p:txEl>
                                              <p:pRg st="4" end="4"/>
                                            </p:txEl>
                                          </p:spTgt>
                                        </p:tgtEl>
                                        <p:attrNameLst>
                                          <p:attrName>ppt_y</p:attrName>
                                        </p:attrNameLst>
                                      </p:cBhvr>
                                    </p:anim>
                                    <p:animRot by="-480000">
                                      <p:cBhvr>
                                        <p:cTn id="26" dur="250" autoRev="1" fill="hold">
                                          <p:stCondLst>
                                            <p:cond delay="0"/>
                                          </p:stCondLst>
                                        </p:cTn>
                                        <p:tgtEl>
                                          <p:spTgt spid="6">
                                            <p:txEl>
                                              <p:pRg st="4" end="4"/>
                                            </p:txEl>
                                          </p:spTgt>
                                        </p:tgtEl>
                                        <p:attrNameLst>
                                          <p:attrName>r</p:attrName>
                                        </p:attrNameLst>
                                      </p:cBhvr>
                                    </p:animRot>
                                  </p:childTnLst>
                                </p:cTn>
                              </p:par>
                              <p:par>
                                <p:cTn id="27" presetID="36" presetClass="emph" presetSubtype="0" fill="hold" nodeType="withEffect">
                                  <p:stCondLst>
                                    <p:cond delay="0"/>
                                  </p:stCondLst>
                                  <p:iterate type="lt">
                                    <p:tmPct val="10000"/>
                                  </p:iterate>
                                  <p:childTnLst>
                                    <p:animScale>
                                      <p:cBhvr>
                                        <p:cTn id="28" dur="250" autoRev="1" fill="hold">
                                          <p:stCondLst>
                                            <p:cond delay="0"/>
                                          </p:stCondLst>
                                        </p:cTn>
                                        <p:tgtEl>
                                          <p:spTgt spid="6">
                                            <p:txEl>
                                              <p:pRg st="5" end="5"/>
                                            </p:txEl>
                                          </p:spTgt>
                                        </p:tgtEl>
                                      </p:cBhvr>
                                      <p:to x="80000" y="100000"/>
                                    </p:animScale>
                                    <p:anim by="(#ppt_w*0.10)" calcmode="lin" valueType="num">
                                      <p:cBhvr>
                                        <p:cTn id="29" dur="250" autoRev="1" fill="hold">
                                          <p:stCondLst>
                                            <p:cond delay="0"/>
                                          </p:stCondLst>
                                        </p:cTn>
                                        <p:tgtEl>
                                          <p:spTgt spid="6">
                                            <p:txEl>
                                              <p:pRg st="5" end="5"/>
                                            </p:txEl>
                                          </p:spTgt>
                                        </p:tgtEl>
                                        <p:attrNameLst>
                                          <p:attrName>ppt_x</p:attrName>
                                        </p:attrNameLst>
                                      </p:cBhvr>
                                    </p:anim>
                                    <p:anim by="(-#ppt_w*0.10)" calcmode="lin" valueType="num">
                                      <p:cBhvr>
                                        <p:cTn id="30" dur="250" autoRev="1" fill="hold">
                                          <p:stCondLst>
                                            <p:cond delay="0"/>
                                          </p:stCondLst>
                                        </p:cTn>
                                        <p:tgtEl>
                                          <p:spTgt spid="6">
                                            <p:txEl>
                                              <p:pRg st="5" end="5"/>
                                            </p:txEl>
                                          </p:spTgt>
                                        </p:tgtEl>
                                        <p:attrNameLst>
                                          <p:attrName>ppt_y</p:attrName>
                                        </p:attrNameLst>
                                      </p:cBhvr>
                                    </p:anim>
                                    <p:animRot by="-480000">
                                      <p:cBhvr>
                                        <p:cTn id="31" dur="250" autoRev="1" fill="hold">
                                          <p:stCondLst>
                                            <p:cond delay="0"/>
                                          </p:stCondLst>
                                        </p:cTn>
                                        <p:tgtEl>
                                          <p:spTgt spid="6">
                                            <p:txEl>
                                              <p:pRg st="5" end="5"/>
                                            </p:txEl>
                                          </p:spTgt>
                                        </p:tgtEl>
                                        <p:attrNameLst>
                                          <p:attrName>r</p:attrName>
                                        </p:attrNameLst>
                                      </p:cBhvr>
                                    </p:animRot>
                                  </p:childTnLst>
                                </p:cTn>
                              </p:par>
                              <p:par>
                                <p:cTn id="32" presetID="36" presetClass="emph" presetSubtype="0" fill="hold" nodeType="withEffect">
                                  <p:stCondLst>
                                    <p:cond delay="0"/>
                                  </p:stCondLst>
                                  <p:iterate type="lt">
                                    <p:tmPct val="10000"/>
                                  </p:iterate>
                                  <p:childTnLst>
                                    <p:animScale>
                                      <p:cBhvr>
                                        <p:cTn id="33" dur="250" autoRev="1" fill="hold">
                                          <p:stCondLst>
                                            <p:cond delay="0"/>
                                          </p:stCondLst>
                                        </p:cTn>
                                        <p:tgtEl>
                                          <p:spTgt spid="6">
                                            <p:txEl>
                                              <p:pRg st="6" end="6"/>
                                            </p:txEl>
                                          </p:spTgt>
                                        </p:tgtEl>
                                      </p:cBhvr>
                                      <p:to x="80000" y="100000"/>
                                    </p:animScale>
                                    <p:anim by="(#ppt_w*0.10)" calcmode="lin" valueType="num">
                                      <p:cBhvr>
                                        <p:cTn id="34" dur="250" autoRev="1" fill="hold">
                                          <p:stCondLst>
                                            <p:cond delay="0"/>
                                          </p:stCondLst>
                                        </p:cTn>
                                        <p:tgtEl>
                                          <p:spTgt spid="6">
                                            <p:txEl>
                                              <p:pRg st="6" end="6"/>
                                            </p:txEl>
                                          </p:spTgt>
                                        </p:tgtEl>
                                        <p:attrNameLst>
                                          <p:attrName>ppt_x</p:attrName>
                                        </p:attrNameLst>
                                      </p:cBhvr>
                                    </p:anim>
                                    <p:anim by="(-#ppt_w*0.10)" calcmode="lin" valueType="num">
                                      <p:cBhvr>
                                        <p:cTn id="35" dur="250" autoRev="1" fill="hold">
                                          <p:stCondLst>
                                            <p:cond delay="0"/>
                                          </p:stCondLst>
                                        </p:cTn>
                                        <p:tgtEl>
                                          <p:spTgt spid="6">
                                            <p:txEl>
                                              <p:pRg st="6" end="6"/>
                                            </p:txEl>
                                          </p:spTgt>
                                        </p:tgtEl>
                                        <p:attrNameLst>
                                          <p:attrName>ppt_y</p:attrName>
                                        </p:attrNameLst>
                                      </p:cBhvr>
                                    </p:anim>
                                    <p:animRot by="-480000">
                                      <p:cBhvr>
                                        <p:cTn id="36" dur="250" autoRev="1" fill="hold">
                                          <p:stCondLst>
                                            <p:cond delay="0"/>
                                          </p:stCondLst>
                                        </p:cTn>
                                        <p:tgtEl>
                                          <p:spTgt spid="6">
                                            <p:txEl>
                                              <p:pRg st="6" end="6"/>
                                            </p:txEl>
                                          </p:spTgt>
                                        </p:tgtEl>
                                        <p:attrNameLst>
                                          <p:attrName>r</p:attrName>
                                        </p:attrNameLst>
                                      </p:cBhvr>
                                    </p:animRot>
                                  </p:childTnLst>
                                </p:cTn>
                              </p:par>
                              <p:par>
                                <p:cTn id="37" presetID="36" presetClass="emph" presetSubtype="0" fill="hold" nodeType="withEffect">
                                  <p:stCondLst>
                                    <p:cond delay="0"/>
                                  </p:stCondLst>
                                  <p:iterate type="lt">
                                    <p:tmPct val="10000"/>
                                  </p:iterate>
                                  <p:childTnLst>
                                    <p:animScale>
                                      <p:cBhvr>
                                        <p:cTn id="38" dur="250" autoRev="1" fill="hold">
                                          <p:stCondLst>
                                            <p:cond delay="0"/>
                                          </p:stCondLst>
                                        </p:cTn>
                                        <p:tgtEl>
                                          <p:spTgt spid="6">
                                            <p:txEl>
                                              <p:pRg st="7" end="7"/>
                                            </p:txEl>
                                          </p:spTgt>
                                        </p:tgtEl>
                                      </p:cBhvr>
                                      <p:to x="80000" y="100000"/>
                                    </p:animScale>
                                    <p:anim by="(#ppt_w*0.10)" calcmode="lin" valueType="num">
                                      <p:cBhvr>
                                        <p:cTn id="39" dur="250" autoRev="1" fill="hold">
                                          <p:stCondLst>
                                            <p:cond delay="0"/>
                                          </p:stCondLst>
                                        </p:cTn>
                                        <p:tgtEl>
                                          <p:spTgt spid="6">
                                            <p:txEl>
                                              <p:pRg st="7" end="7"/>
                                            </p:txEl>
                                          </p:spTgt>
                                        </p:tgtEl>
                                        <p:attrNameLst>
                                          <p:attrName>ppt_x</p:attrName>
                                        </p:attrNameLst>
                                      </p:cBhvr>
                                    </p:anim>
                                    <p:anim by="(-#ppt_w*0.10)" calcmode="lin" valueType="num">
                                      <p:cBhvr>
                                        <p:cTn id="40" dur="250" autoRev="1" fill="hold">
                                          <p:stCondLst>
                                            <p:cond delay="0"/>
                                          </p:stCondLst>
                                        </p:cTn>
                                        <p:tgtEl>
                                          <p:spTgt spid="6">
                                            <p:txEl>
                                              <p:pRg st="7" end="7"/>
                                            </p:txEl>
                                          </p:spTgt>
                                        </p:tgtEl>
                                        <p:attrNameLst>
                                          <p:attrName>ppt_y</p:attrName>
                                        </p:attrNameLst>
                                      </p:cBhvr>
                                    </p:anim>
                                    <p:animRot by="-480000">
                                      <p:cBhvr>
                                        <p:cTn id="41" dur="250" autoRev="1" fill="hold">
                                          <p:stCondLst>
                                            <p:cond delay="0"/>
                                          </p:stCondLst>
                                        </p:cTn>
                                        <p:tgtEl>
                                          <p:spTgt spid="6">
                                            <p:txEl>
                                              <p:pRg st="7" end="7"/>
                                            </p:txEl>
                                          </p:spTgt>
                                        </p:tgtEl>
                                        <p:attrNameLst>
                                          <p:attrName>r</p:attrName>
                                        </p:attrNameLst>
                                      </p:cBhvr>
                                    </p:animRot>
                                  </p:childTnLst>
                                </p:cTn>
                              </p:par>
                              <p:par>
                                <p:cTn id="42" presetID="36" presetClass="emph" presetSubtype="0" fill="hold" nodeType="withEffect">
                                  <p:stCondLst>
                                    <p:cond delay="0"/>
                                  </p:stCondLst>
                                  <p:iterate type="lt">
                                    <p:tmPct val="10000"/>
                                  </p:iterate>
                                  <p:childTnLst>
                                    <p:animScale>
                                      <p:cBhvr>
                                        <p:cTn id="43" dur="250" autoRev="1" fill="hold">
                                          <p:stCondLst>
                                            <p:cond delay="0"/>
                                          </p:stCondLst>
                                        </p:cTn>
                                        <p:tgtEl>
                                          <p:spTgt spid="6">
                                            <p:txEl>
                                              <p:pRg st="8" end="8"/>
                                            </p:txEl>
                                          </p:spTgt>
                                        </p:tgtEl>
                                      </p:cBhvr>
                                      <p:to x="80000" y="100000"/>
                                    </p:animScale>
                                    <p:anim by="(#ppt_w*0.10)" calcmode="lin" valueType="num">
                                      <p:cBhvr>
                                        <p:cTn id="44" dur="250" autoRev="1" fill="hold">
                                          <p:stCondLst>
                                            <p:cond delay="0"/>
                                          </p:stCondLst>
                                        </p:cTn>
                                        <p:tgtEl>
                                          <p:spTgt spid="6">
                                            <p:txEl>
                                              <p:pRg st="8" end="8"/>
                                            </p:txEl>
                                          </p:spTgt>
                                        </p:tgtEl>
                                        <p:attrNameLst>
                                          <p:attrName>ppt_x</p:attrName>
                                        </p:attrNameLst>
                                      </p:cBhvr>
                                    </p:anim>
                                    <p:anim by="(-#ppt_w*0.10)" calcmode="lin" valueType="num">
                                      <p:cBhvr>
                                        <p:cTn id="45" dur="250" autoRev="1" fill="hold">
                                          <p:stCondLst>
                                            <p:cond delay="0"/>
                                          </p:stCondLst>
                                        </p:cTn>
                                        <p:tgtEl>
                                          <p:spTgt spid="6">
                                            <p:txEl>
                                              <p:pRg st="8" end="8"/>
                                            </p:txEl>
                                          </p:spTgt>
                                        </p:tgtEl>
                                        <p:attrNameLst>
                                          <p:attrName>ppt_y</p:attrName>
                                        </p:attrNameLst>
                                      </p:cBhvr>
                                    </p:anim>
                                    <p:animRot by="-480000">
                                      <p:cBhvr>
                                        <p:cTn id="46" dur="250" autoRev="1" fill="hold">
                                          <p:stCondLst>
                                            <p:cond delay="0"/>
                                          </p:stCondLst>
                                        </p:cTn>
                                        <p:tgtEl>
                                          <p:spTgt spid="6">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48280" y="699542"/>
            <a:ext cx="6624736" cy="2554545"/>
          </a:xfrm>
          <a:prstGeom prst="rect">
            <a:avLst/>
          </a:prstGeom>
        </p:spPr>
        <p:txBody>
          <a:bodyPr wrap="square">
            <a:spAutoFit/>
          </a:bodyPr>
          <a:lstStyle/>
          <a:p>
            <a:r>
              <a:rPr lang="kk-KZ" sz="2000" i="1" dirty="0">
                <a:solidFill>
                  <a:srgbClr val="000099"/>
                </a:solidFill>
                <a:latin typeface="Times New Roman" panose="02020603050405020304" pitchFamily="18" charset="0"/>
                <a:cs typeface="Times New Roman" panose="02020603050405020304" pitchFamily="18" charset="0"/>
              </a:rPr>
              <a:t>• </a:t>
            </a:r>
            <a:r>
              <a:rPr lang="kk-KZ" sz="2000" dirty="0">
                <a:solidFill>
                  <a:srgbClr val="000099"/>
                </a:solidFill>
                <a:latin typeface="Times New Roman" panose="02020603050405020304" pitchFamily="18" charset="0"/>
                <a:cs typeface="Times New Roman" panose="02020603050405020304" pitchFamily="18" charset="0"/>
              </a:rPr>
              <a:t>Жолаушылар қай жерде кездесті?</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 Бұлақ қандай екен?</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 Бұлақ басындағы таста не деп жазылыпты?</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 Бірінші жолаушы сөздің мағынасын қалай түсінді?</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 Екінші және үшінші жолаушы сөздің мағынасын қалай</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түсінгенін болжап көр.</a:t>
            </a:r>
            <a:endParaRPr lang="en-US" sz="2000" dirty="0">
              <a:solidFill>
                <a:srgbClr val="000099"/>
              </a:solidFill>
              <a:latin typeface="Times New Roman" panose="02020603050405020304" pitchFamily="18" charset="0"/>
              <a:cs typeface="Times New Roman" panose="02020603050405020304" pitchFamily="18" charset="0"/>
            </a:endParaRPr>
          </a:p>
          <a:p>
            <a:r>
              <a:rPr lang="kk-KZ" sz="2000" dirty="0">
                <a:solidFill>
                  <a:srgbClr val="000099"/>
                </a:solidFill>
                <a:latin typeface="Times New Roman" panose="02020603050405020304" pitchFamily="18" charset="0"/>
                <a:cs typeface="Times New Roman" panose="02020603050405020304" pitchFamily="18" charset="0"/>
              </a:rPr>
              <a:t>• Мәтіндегі қарамен берілген сан есімдерді салыстыр. Бұлардың бір-бірінен өзгешелігі неде деп ойлайсың?</a:t>
            </a:r>
            <a:endParaRPr lang="en-US" dirty="0">
              <a:solidFill>
                <a:srgbClr val="000099"/>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043608" y="3651870"/>
            <a:ext cx="4499180" cy="1200329"/>
          </a:xfrm>
          <a:prstGeom prst="rect">
            <a:avLst/>
          </a:prstGeom>
          <a:noFill/>
        </p:spPr>
        <p:txBody>
          <a:bodyPr wrap="none" rtlCol="0">
            <a:spAutoFit/>
          </a:bodyPr>
          <a:lstStyle/>
          <a:p>
            <a:r>
              <a:rPr lang="kk-KZ" i="1" dirty="0">
                <a:solidFill>
                  <a:srgbClr val="002060"/>
                </a:solidFill>
                <a:latin typeface="Times New Roman" panose="02020603050405020304" pitchFamily="18" charset="0"/>
                <a:cs typeface="Times New Roman" panose="02020603050405020304" pitchFamily="18" charset="0"/>
              </a:rPr>
              <a:t>Дескрипторлар:</a:t>
            </a:r>
            <a:endParaRPr lang="en-US" i="1" dirty="0">
              <a:solidFill>
                <a:srgbClr val="002060"/>
              </a:solidFill>
              <a:latin typeface="Times New Roman" panose="02020603050405020304" pitchFamily="18" charset="0"/>
              <a:cs typeface="Times New Roman" panose="02020603050405020304" pitchFamily="18" charset="0"/>
            </a:endParaRPr>
          </a:p>
          <a:p>
            <a:r>
              <a:rPr lang="kk-KZ" i="1" dirty="0">
                <a:latin typeface="Times New Roman" panose="02020603050405020304" pitchFamily="18" charset="0"/>
                <a:cs typeface="Times New Roman" panose="02020603050405020304" pitchFamily="18" charset="0"/>
              </a:rPr>
              <a:t>-мәтін бойынша сұрақтарға жауап береді;</a:t>
            </a:r>
            <a:endParaRPr lang="en-US" i="1" dirty="0">
              <a:latin typeface="Times New Roman" panose="02020603050405020304" pitchFamily="18" charset="0"/>
              <a:cs typeface="Times New Roman" panose="02020603050405020304" pitchFamily="18" charset="0"/>
            </a:endParaRPr>
          </a:p>
          <a:p>
            <a:r>
              <a:rPr lang="kk-KZ" i="1" dirty="0">
                <a:latin typeface="Times New Roman" panose="02020603050405020304" pitchFamily="18" charset="0"/>
                <a:cs typeface="Times New Roman" panose="02020603050405020304" pitchFamily="18" charset="0"/>
              </a:rPr>
              <a:t>-сан есімнің түрлерін ажыратады.</a:t>
            </a:r>
            <a:endParaRPr lang="en-US" i="1" dirty="0">
              <a:latin typeface="Times New Roman" panose="02020603050405020304" pitchFamily="18" charset="0"/>
              <a:cs typeface="Times New Roman" panose="02020603050405020304" pitchFamily="18" charset="0"/>
            </a:endParaRPr>
          </a:p>
          <a:p>
            <a:r>
              <a:rPr lang="kk-KZ" b="1" i="1" dirty="0">
                <a:solidFill>
                  <a:srgbClr val="002060"/>
                </a:solidFill>
                <a:latin typeface="Times New Roman" panose="02020603050405020304" pitchFamily="18" charset="0"/>
                <a:cs typeface="Times New Roman" panose="02020603050405020304" pitchFamily="18" charset="0"/>
              </a:rPr>
              <a:t>ҚБ: </a:t>
            </a:r>
            <a:r>
              <a:rPr lang="kk-KZ" i="1" dirty="0">
                <a:solidFill>
                  <a:srgbClr val="002060"/>
                </a:solidFill>
                <a:latin typeface="Times New Roman" panose="02020603050405020304" pitchFamily="18" charset="0"/>
                <a:cs typeface="Times New Roman" panose="02020603050405020304" pitchFamily="18" charset="0"/>
              </a:rPr>
              <a:t>Жарайсыңдар!</a:t>
            </a:r>
            <a:endParaRPr lang="ru-RU" i="1" dirty="0">
              <a:solidFill>
                <a:srgbClr val="002060"/>
              </a:solidFill>
              <a:latin typeface="Times New Roman" pitchFamily="18" charset="0"/>
              <a:cs typeface="Times New Roman" pitchFamily="18" charset="0"/>
            </a:endParaRPr>
          </a:p>
        </p:txBody>
      </p:sp>
      <p:pic>
        <p:nvPicPr>
          <p:cNvPr id="2050" name="Picture 2" descr="Гифка прозрачный вопрос гиф картинка, скачать анимированный gif на GIFE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2499742"/>
            <a:ext cx="1525599" cy="25426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B6EE8B-6DC1-4154-8583-8C5B79FA64AB}"/>
              </a:ext>
            </a:extLst>
          </p:cNvPr>
          <p:cNvSpPr txBox="1"/>
          <p:nvPr/>
        </p:nvSpPr>
        <p:spPr>
          <a:xfrm flipH="1">
            <a:off x="5364123" y="-92546"/>
            <a:ext cx="2520280" cy="523220"/>
          </a:xfrm>
          <a:prstGeom prst="rect">
            <a:avLst/>
          </a:prstGeom>
          <a:noFill/>
        </p:spPr>
        <p:txBody>
          <a:bodyPr wrap="square" rtlCol="0">
            <a:spAutoFit/>
          </a:bodyPr>
          <a:lstStyle/>
          <a:p>
            <a:r>
              <a:rPr lang="kk-KZ" sz="2800" dirty="0">
                <a:solidFill>
                  <a:schemeClr val="bg1"/>
                </a:solidFill>
                <a:latin typeface="Times New Roman" panose="02020603050405020304" pitchFamily="18" charset="0"/>
                <a:cs typeface="Times New Roman" panose="02020603050405020304" pitchFamily="18" charset="0"/>
              </a:rPr>
              <a:t>Сұрақ</a:t>
            </a:r>
            <a:r>
              <a:rPr lang="ru-RU" sz="2800" dirty="0">
                <a:solidFill>
                  <a:schemeClr val="bg1"/>
                </a:solidFill>
                <a:latin typeface="Times New Roman" panose="02020603050405020304" pitchFamily="18" charset="0"/>
                <a:cs typeface="Times New Roman" panose="02020603050405020304" pitchFamily="18" charset="0"/>
              </a:rPr>
              <a:t>-</a:t>
            </a:r>
            <a:r>
              <a:rPr lang="kk-KZ" sz="2800" dirty="0">
                <a:solidFill>
                  <a:schemeClr val="bg1"/>
                </a:solidFill>
                <a:latin typeface="Times New Roman" panose="02020603050405020304" pitchFamily="18" charset="0"/>
                <a:cs typeface="Times New Roman" panose="02020603050405020304" pitchFamily="18" charset="0"/>
              </a:rPr>
              <a:t>жауап</a:t>
            </a:r>
            <a:endParaRPr lang="ru-RU" sz="2800" dirty="0">
              <a:solidFill>
                <a:schemeClr val="bg1"/>
              </a:solidFill>
              <a:latin typeface="Times New Roman" panose="02020603050405020304" pitchFamily="18" charset="0"/>
              <a:cs typeface="Times New Roman" panose="02020603050405020304" pitchFamily="18" charset="0"/>
            </a:endParaRPr>
          </a:p>
        </p:txBody>
      </p:sp>
      <p:pic>
        <p:nvPicPr>
          <p:cNvPr id="8" name="Звук 7">
            <a:hlinkClick r:id="" action="ppaction://media"/>
            <a:extLst>
              <a:ext uri="{FF2B5EF4-FFF2-40B4-BE49-F238E27FC236}">
                <a16:creationId xmlns:a16="http://schemas.microsoft.com/office/drawing/2014/main" id="{D29BDF46-546F-4584-9B0E-CA5AB66232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1135819136"/>
      </p:ext>
    </p:extLst>
  </p:cSld>
  <p:clrMapOvr>
    <a:masterClrMapping/>
  </p:clrMapOvr>
  <mc:AlternateContent xmlns:mc="http://schemas.openxmlformats.org/markup-compatibility/2006" xmlns:p14="http://schemas.microsoft.com/office/powerpoint/2010/main">
    <mc:Choice Requires="p14">
      <p:transition spd="slow" p14:dur="2000" advTm="73532"/>
    </mc:Choice>
    <mc:Fallback xmlns="">
      <p:transition spd="slow" advTm="7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7765" y="-52818"/>
            <a:ext cx="1754498" cy="461665"/>
          </a:xfrm>
          <a:prstGeom prst="rect">
            <a:avLst/>
          </a:prstGeom>
          <a:noFill/>
        </p:spPr>
        <p:txBody>
          <a:bodyPr wrap="square" rtlCol="0">
            <a:spAutoFit/>
          </a:bodyPr>
          <a:lstStyle/>
          <a:p>
            <a:r>
              <a:rPr lang="kk-KZ" sz="2400" b="1" dirty="0">
                <a:solidFill>
                  <a:schemeClr val="bg2">
                    <a:lumMod val="20000"/>
                    <a:lumOff val="80000"/>
                  </a:schemeClr>
                </a:solidFill>
                <a:latin typeface="Times New Roman" pitchFamily="18" charset="0"/>
                <a:cs typeface="Times New Roman" pitchFamily="18" charset="0"/>
              </a:rPr>
              <a:t>Ереже!</a:t>
            </a:r>
            <a:endParaRPr lang="ru-RU" sz="2400" b="1" dirty="0">
              <a:solidFill>
                <a:schemeClr val="bg2">
                  <a:lumMod val="20000"/>
                  <a:lumOff val="80000"/>
                </a:schemeClr>
              </a:solidFill>
              <a:latin typeface="Times New Roman" pitchFamily="18" charset="0"/>
              <a:cs typeface="Times New Roman" pitchFamily="18" charset="0"/>
            </a:endParaRPr>
          </a:p>
        </p:txBody>
      </p:sp>
      <p:sp>
        <p:nvSpPr>
          <p:cNvPr id="3" name="Прямоугольник с одним вырезанным углом 2"/>
          <p:cNvSpPr/>
          <p:nvPr/>
        </p:nvSpPr>
        <p:spPr>
          <a:xfrm>
            <a:off x="683568" y="1131591"/>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Есептік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220598" y="636826"/>
            <a:ext cx="4800738" cy="646331"/>
          </a:xfrm>
          <a:prstGeom prst="rect">
            <a:avLst/>
          </a:prstGeom>
          <a:noFill/>
        </p:spPr>
        <p:txBody>
          <a:bodyPr wrap="none" rtlCol="0">
            <a:spAutoFit/>
          </a:bodyPr>
          <a:lstStyle/>
          <a:p>
            <a:r>
              <a:rPr lang="kk-KZ" b="1" i="1" dirty="0">
                <a:solidFill>
                  <a:srgbClr val="FF0000"/>
                </a:solidFill>
                <a:latin typeface="Times New Roman" panose="02020603050405020304" pitchFamily="18" charset="0"/>
                <a:cs typeface="Times New Roman" panose="02020603050405020304" pitchFamily="18" charset="0"/>
              </a:rPr>
              <a:t>Сан есім мағынасына қарай 6 топқа бөлінеді</a:t>
            </a:r>
            <a:endParaRPr lang="en-US" b="1" dirty="0">
              <a:solidFill>
                <a:srgbClr val="FF0000"/>
              </a:solidFill>
              <a:latin typeface="Times New Roman" panose="02020603050405020304" pitchFamily="18" charset="0"/>
              <a:cs typeface="Times New Roman" panose="02020603050405020304" pitchFamily="18" charset="0"/>
            </a:endParaRPr>
          </a:p>
          <a:p>
            <a:endParaRPr lang="ru-RU" dirty="0">
              <a:solidFill>
                <a:srgbClr val="FF0000"/>
              </a:solidFill>
            </a:endParaRPr>
          </a:p>
        </p:txBody>
      </p:sp>
      <p:sp>
        <p:nvSpPr>
          <p:cNvPr id="10" name="Прямоугольник с одним вырезанным углом 9"/>
          <p:cNvSpPr/>
          <p:nvPr/>
        </p:nvSpPr>
        <p:spPr>
          <a:xfrm>
            <a:off x="2678341" y="1143122"/>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Реттік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1" name="Прямоугольник с одним вырезанным углом 10"/>
          <p:cNvSpPr/>
          <p:nvPr/>
        </p:nvSpPr>
        <p:spPr>
          <a:xfrm>
            <a:off x="4749673" y="1143123"/>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Жинақтық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2" name="Прямоугольник с одним вырезанным углом 11"/>
          <p:cNvSpPr/>
          <p:nvPr/>
        </p:nvSpPr>
        <p:spPr>
          <a:xfrm>
            <a:off x="6744446" y="1127657"/>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Топтық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3" name="Прямоугольник с одним вырезанным углом 12"/>
          <p:cNvSpPr/>
          <p:nvPr/>
        </p:nvSpPr>
        <p:spPr>
          <a:xfrm>
            <a:off x="2220598" y="1852801"/>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Бөлшектік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4" name="Прямоугольник с одним вырезанным углом 13"/>
          <p:cNvSpPr/>
          <p:nvPr/>
        </p:nvSpPr>
        <p:spPr>
          <a:xfrm>
            <a:off x="5220072" y="1849977"/>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Болжамдық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5" name="Рамка 4"/>
          <p:cNvSpPr/>
          <p:nvPr/>
        </p:nvSpPr>
        <p:spPr>
          <a:xfrm>
            <a:off x="4653402" y="2515766"/>
            <a:ext cx="3302973" cy="23082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Рамка 15"/>
          <p:cNvSpPr/>
          <p:nvPr/>
        </p:nvSpPr>
        <p:spPr>
          <a:xfrm>
            <a:off x="755576" y="2515765"/>
            <a:ext cx="3246962" cy="230821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1132710" y="2885040"/>
            <a:ext cx="2492693" cy="1569660"/>
          </a:xfrm>
          <a:prstGeom prst="rect">
            <a:avLst/>
          </a:prstGeom>
          <a:noFill/>
        </p:spPr>
        <p:txBody>
          <a:bodyPr wrap="square" rtlCol="0">
            <a:spAutoFit/>
          </a:bodyPr>
          <a:lstStyle/>
          <a:p>
            <a:r>
              <a:rPr lang="kk-KZ" sz="1600" i="1" dirty="0">
                <a:solidFill>
                  <a:srgbClr val="000099"/>
                </a:solidFill>
                <a:latin typeface="Times New Roman" panose="02020603050405020304" pitchFamily="18" charset="0"/>
                <a:cs typeface="Times New Roman" panose="02020603050405020304" pitchFamily="18" charset="0"/>
              </a:rPr>
              <a:t>Есептік сан есім – түбір күйіндегі кез-келген сан есім. Сұрақтары </a:t>
            </a:r>
            <a:r>
              <a:rPr lang="kk-KZ" sz="1600" b="1" i="1" dirty="0">
                <a:solidFill>
                  <a:srgbClr val="000099"/>
                </a:solidFill>
                <a:latin typeface="Times New Roman" panose="02020603050405020304" pitchFamily="18" charset="0"/>
                <a:cs typeface="Times New Roman" panose="02020603050405020304" pitchFamily="18" charset="0"/>
              </a:rPr>
              <a:t>неше? қанша?</a:t>
            </a:r>
            <a:r>
              <a:rPr lang="kk-KZ" sz="1600" i="1" dirty="0">
                <a:solidFill>
                  <a:srgbClr val="000099"/>
                </a:solidFill>
                <a:latin typeface="Times New Roman" panose="02020603050405020304" pitchFamily="18" charset="0"/>
                <a:cs typeface="Times New Roman" panose="02020603050405020304" pitchFamily="18" charset="0"/>
              </a:rPr>
              <a:t> Мысалы: 9 – тоғыз, 50 – елу, 573 – бес жүз жетпіс үш.</a:t>
            </a:r>
            <a:endParaRPr lang="en-US" sz="1600" i="1" dirty="0">
              <a:solidFill>
                <a:srgbClr val="000099"/>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025737" y="2761929"/>
            <a:ext cx="2492693" cy="1815882"/>
          </a:xfrm>
          <a:prstGeom prst="rect">
            <a:avLst/>
          </a:prstGeom>
          <a:noFill/>
        </p:spPr>
        <p:txBody>
          <a:bodyPr wrap="square" rtlCol="0">
            <a:spAutoFit/>
          </a:bodyPr>
          <a:lstStyle/>
          <a:p>
            <a:r>
              <a:rPr lang="kk-KZ" sz="1600" i="1" dirty="0">
                <a:solidFill>
                  <a:srgbClr val="000099"/>
                </a:solidFill>
                <a:latin typeface="Times New Roman" panose="02020603050405020304" pitchFamily="18" charset="0"/>
                <a:cs typeface="Times New Roman" panose="02020603050405020304" pitchFamily="18" charset="0"/>
              </a:rPr>
              <a:t>Реттік сан есім – заттың реттік қатарын білдіреді. Сұрағы </a:t>
            </a:r>
            <a:r>
              <a:rPr lang="kk-KZ" sz="1600" b="1" i="1" dirty="0">
                <a:solidFill>
                  <a:srgbClr val="000099"/>
                </a:solidFill>
                <a:latin typeface="Times New Roman" panose="02020603050405020304" pitchFamily="18" charset="0"/>
                <a:cs typeface="Times New Roman" panose="02020603050405020304" pitchFamily="18" charset="0"/>
              </a:rPr>
              <a:t>нешінші? </a:t>
            </a:r>
            <a:r>
              <a:rPr lang="kk-KZ" sz="1600" i="1" dirty="0">
                <a:solidFill>
                  <a:srgbClr val="000099"/>
                </a:solidFill>
                <a:latin typeface="Times New Roman" panose="02020603050405020304" pitchFamily="18" charset="0"/>
                <a:cs typeface="Times New Roman" panose="02020603050405020304" pitchFamily="18" charset="0"/>
              </a:rPr>
              <a:t>Жасалу жолы: есептік сан есім + ншы, ыншы, нші, інші. Мысалы: екінші, бесінші, он бірінші</a:t>
            </a:r>
            <a:endParaRPr lang="en-US" sz="1600" b="1" i="1" dirty="0">
              <a:solidFill>
                <a:srgbClr val="000099"/>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806133" y="2799122"/>
            <a:ext cx="7056783" cy="169277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kk-KZ" sz="2000" i="1" dirty="0">
                <a:solidFill>
                  <a:srgbClr val="000099"/>
                </a:solidFill>
                <a:latin typeface="Times New Roman" panose="02020603050405020304" pitchFamily="18" charset="0"/>
                <a:cs typeface="Times New Roman" panose="02020603050405020304" pitchFamily="18" charset="0"/>
              </a:rPr>
              <a:t>Егер ретік сан есім араб цифрымен берілсе, жұрнақтың орнына дефис қойылады, рим цифрмен берілсе, дефис қойылмайды. Мысалы: 2-орын, ІІ орын</a:t>
            </a:r>
            <a:endParaRPr lang="en-US" sz="2000" i="1" dirty="0">
              <a:solidFill>
                <a:srgbClr val="000099"/>
              </a:solidFill>
              <a:latin typeface="Times New Roman" panose="02020603050405020304" pitchFamily="18" charset="0"/>
              <a:cs typeface="Times New Roman" panose="02020603050405020304" pitchFamily="18" charset="0"/>
            </a:endParaRPr>
          </a:p>
        </p:txBody>
      </p:sp>
      <p:pic>
        <p:nvPicPr>
          <p:cNvPr id="6" name="Звук 5">
            <a:hlinkClick r:id="" action="ppaction://media"/>
            <a:extLst>
              <a:ext uri="{FF2B5EF4-FFF2-40B4-BE49-F238E27FC236}">
                <a16:creationId xmlns:a16="http://schemas.microsoft.com/office/drawing/2014/main" id="{14D8AD86-7A0A-49B4-8F3B-5CD3D64491A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610128882"/>
      </p:ext>
    </p:extLst>
  </p:cSld>
  <p:clrMapOvr>
    <a:masterClrMapping/>
  </p:clrMapOvr>
  <mc:AlternateContent xmlns:mc="http://schemas.openxmlformats.org/markup-compatibility/2006" xmlns:p14="http://schemas.microsoft.com/office/powerpoint/2010/main">
    <mc:Choice Requires="p14">
      <p:transition spd="slow" p14:dur="2000" advTm="102808"/>
    </mc:Choice>
    <mc:Fallback xmlns="">
      <p:transition spd="slow" advTm="102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6"/>
                </p:tgtEl>
              </p:cMediaNode>
            </p:audio>
          </p:childTnLst>
        </p:cTn>
      </p:par>
    </p:tnLst>
    <p:bldLst>
      <p:bldP spid="3" grpId="0" animBg="1"/>
      <p:bldP spid="4" grpId="0"/>
      <p:bldP spid="10" grpId="0" animBg="1"/>
      <p:bldP spid="11" grpId="0" animBg="1"/>
      <p:bldP spid="12" grpId="0" animBg="1"/>
      <p:bldP spid="13" grpId="0" animBg="1"/>
      <p:bldP spid="14" grpId="0" animBg="1"/>
      <p:bldP spid="5" grpId="0" animBg="1"/>
      <p:bldP spid="5" grpId="1" animBg="1"/>
      <p:bldP spid="16" grpId="0" animBg="1"/>
      <p:bldP spid="16" grpId="1" animBg="1"/>
      <p:bldP spid="17" grpId="0"/>
      <p:bldP spid="19"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5" y="401240"/>
            <a:ext cx="8136904" cy="861774"/>
          </a:xfrm>
          <a:prstGeom prst="rect">
            <a:avLst/>
          </a:prstGeom>
          <a:noFill/>
        </p:spPr>
        <p:txBody>
          <a:bodyPr wrap="square" rtlCol="0">
            <a:spAutoFit/>
          </a:bodyPr>
          <a:lstStyle/>
          <a:p>
            <a:r>
              <a:rPr lang="kk-KZ" sz="1600" b="1" dirty="0">
                <a:solidFill>
                  <a:srgbClr val="000099"/>
                </a:solidFill>
                <a:latin typeface="Times New Roman" pitchFamily="18" charset="0"/>
                <a:cs typeface="Times New Roman" pitchFamily="18" charset="0"/>
              </a:rPr>
              <a:t>2 – тапсырма. Көркем жазуға машықтан. </a:t>
            </a:r>
          </a:p>
          <a:p>
            <a:r>
              <a:rPr lang="kk-KZ" sz="1600" i="1" dirty="0">
                <a:solidFill>
                  <a:srgbClr val="000099"/>
                </a:solidFill>
                <a:latin typeface="Times New Roman" panose="02020603050405020304" pitchFamily="18" charset="0"/>
                <a:cs typeface="Times New Roman" panose="02020603050405020304" pitchFamily="18" charset="0"/>
              </a:rPr>
              <a:t>36-жаттығу, 84-бет. Мәтінді көркем жаз. Сандарды сөзбен жаз.</a:t>
            </a:r>
            <a:endParaRPr lang="en-US" sz="1600" dirty="0">
              <a:solidFill>
                <a:srgbClr val="000099"/>
              </a:solidFill>
              <a:latin typeface="Times New Roman" panose="02020603050405020304" pitchFamily="18" charset="0"/>
              <a:cs typeface="Times New Roman" panose="02020603050405020304" pitchFamily="18" charset="0"/>
            </a:endParaRPr>
          </a:p>
          <a:p>
            <a:endParaRPr lang="ru-RU" b="1" dirty="0">
              <a:solidFill>
                <a:srgbClr val="000099"/>
              </a:solidFill>
              <a:latin typeface="Times New Roman" pitchFamily="18" charset="0"/>
              <a:cs typeface="Times New Roman" pitchFamily="18" charset="0"/>
            </a:endParaRPr>
          </a:p>
        </p:txBody>
      </p:sp>
      <p:sp>
        <p:nvSpPr>
          <p:cNvPr id="3" name="Прямоугольник 2"/>
          <p:cNvSpPr/>
          <p:nvPr/>
        </p:nvSpPr>
        <p:spPr>
          <a:xfrm>
            <a:off x="755576" y="987574"/>
            <a:ext cx="7452829"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kk-KZ" dirty="0">
                <a:solidFill>
                  <a:srgbClr val="000099"/>
                </a:solidFill>
                <a:latin typeface="Times New Roman" panose="02020603050405020304" pitchFamily="18" charset="0"/>
                <a:cs typeface="Times New Roman" panose="02020603050405020304" pitchFamily="18" charset="0"/>
              </a:rPr>
              <a:t>Есіл өзенінің тереңдігі – 2 метр. Кей жерлерде 18 метрге жетеді. Көктемде су деңгейі 10–11 метрге дейін көтеріледі.</a:t>
            </a:r>
            <a:endParaRPr lang="en-US"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 Сан есімдерді тап. Олардың есептік немесе реттік екенін ажырат.</a:t>
            </a:r>
            <a:endParaRPr lang="ru-RU" b="1" dirty="0">
              <a:solidFill>
                <a:srgbClr val="000099"/>
              </a:solidFill>
              <a:latin typeface="Times New Roman" pitchFamily="18" charset="0"/>
              <a:cs typeface="Times New Roman" pitchFamily="18" charset="0"/>
            </a:endParaRPr>
          </a:p>
        </p:txBody>
      </p:sp>
      <p:sp>
        <p:nvSpPr>
          <p:cNvPr id="5" name="TextBox 4"/>
          <p:cNvSpPr txBox="1"/>
          <p:nvPr/>
        </p:nvSpPr>
        <p:spPr>
          <a:xfrm>
            <a:off x="755575" y="3444169"/>
            <a:ext cx="6768751" cy="1754326"/>
          </a:xfrm>
          <a:prstGeom prst="rect">
            <a:avLst/>
          </a:prstGeom>
          <a:noFill/>
        </p:spPr>
        <p:txBody>
          <a:bodyPr wrap="square" rtlCol="0">
            <a:spAutoFit/>
          </a:bodyPr>
          <a:lstStyle/>
          <a:p>
            <a:r>
              <a:rPr lang="kk-KZ" i="1" dirty="0">
                <a:solidFill>
                  <a:srgbClr val="000099"/>
                </a:solidFill>
                <a:latin typeface="Times New Roman" panose="02020603050405020304" pitchFamily="18" charset="0"/>
                <a:cs typeface="Times New Roman" panose="02020603050405020304" pitchFamily="18" charset="0"/>
              </a:rPr>
              <a:t>Дескрипторлар:</a:t>
            </a:r>
            <a:endParaRPr lang="en-US" i="1"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-жаттығуды көркем жазды;</a:t>
            </a:r>
            <a:endParaRPr lang="en-US" i="1"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-есептік сан есімді ажыратты;</a:t>
            </a:r>
            <a:endParaRPr lang="en-US" i="1"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-реттік сан есімді ажыратты</a:t>
            </a:r>
            <a:r>
              <a:rPr lang="kk-KZ" i="1" dirty="0">
                <a:latin typeface="Times New Roman" panose="02020603050405020304" pitchFamily="18" charset="0"/>
                <a:cs typeface="Times New Roman" panose="02020603050405020304" pitchFamily="18" charset="0"/>
              </a:rPr>
              <a:t>.</a:t>
            </a:r>
          </a:p>
          <a:p>
            <a:r>
              <a:rPr lang="kk-KZ" i="1" dirty="0">
                <a:solidFill>
                  <a:srgbClr val="000099"/>
                </a:solidFill>
                <a:latin typeface="Times New Roman" panose="02020603050405020304" pitchFamily="18" charset="0"/>
                <a:cs typeface="Times New Roman" panose="02020603050405020304" pitchFamily="18" charset="0"/>
              </a:rPr>
              <a:t>ҚБ. </a:t>
            </a:r>
            <a:r>
              <a:rPr lang="kk-KZ" b="1" i="1" dirty="0">
                <a:solidFill>
                  <a:srgbClr val="002060"/>
                </a:solidFill>
                <a:latin typeface="Times New Roman" panose="02020603050405020304" pitchFamily="18" charset="0"/>
                <a:cs typeface="Times New Roman" panose="02020603050405020304" pitchFamily="18" charset="0"/>
              </a:rPr>
              <a:t>Өте жақсы!</a:t>
            </a:r>
            <a:endParaRPr lang="en-US" b="1" i="1" dirty="0">
              <a:solidFill>
                <a:srgbClr val="002060"/>
              </a:solidFill>
              <a:latin typeface="Times New Roman" panose="02020603050405020304" pitchFamily="18" charset="0"/>
              <a:cs typeface="Times New Roman" panose="02020603050405020304" pitchFamily="18" charset="0"/>
            </a:endParaRPr>
          </a:p>
          <a:p>
            <a:endParaRPr lang="ru-RU" dirty="0"/>
          </a:p>
        </p:txBody>
      </p:sp>
      <p:sp>
        <p:nvSpPr>
          <p:cNvPr id="6" name="Прямоугольник 5"/>
          <p:cNvSpPr/>
          <p:nvPr/>
        </p:nvSpPr>
        <p:spPr>
          <a:xfrm>
            <a:off x="755575" y="2355726"/>
            <a:ext cx="7452829" cy="108012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kk-KZ" dirty="0">
                <a:solidFill>
                  <a:srgbClr val="000099"/>
                </a:solidFill>
                <a:latin typeface="Times New Roman" panose="02020603050405020304" pitchFamily="18" charset="0"/>
                <a:cs typeface="Times New Roman" panose="02020603050405020304" pitchFamily="18" charset="0"/>
              </a:rPr>
              <a:t>Есіл өзенінің тереңдігі – екі метр. Кей жерлерде он сегіз метрге жетеді. Көктемде су деңгейі он-он бір метрге дейін көтеріледі.</a:t>
            </a:r>
            <a:endParaRPr lang="en-US" dirty="0">
              <a:solidFill>
                <a:srgbClr val="000099"/>
              </a:solidFill>
              <a:latin typeface="Times New Roman" panose="02020603050405020304" pitchFamily="18" charset="0"/>
              <a:cs typeface="Times New Roman" panose="02020603050405020304" pitchFamily="18" charset="0"/>
            </a:endParaRPr>
          </a:p>
          <a:p>
            <a:r>
              <a:rPr lang="kk-KZ" i="1" dirty="0">
                <a:solidFill>
                  <a:srgbClr val="000099"/>
                </a:solidFill>
                <a:latin typeface="Times New Roman" panose="02020603050405020304" pitchFamily="18" charset="0"/>
                <a:cs typeface="Times New Roman" panose="02020603050405020304" pitchFamily="18" charset="0"/>
              </a:rPr>
              <a:t>• Сан есімдер: екі, он сегіз, он, он бір.</a:t>
            </a:r>
            <a:endParaRPr lang="ru-RU" b="1" dirty="0">
              <a:solidFill>
                <a:srgbClr val="000099"/>
              </a:solidFill>
              <a:latin typeface="Times New Roman" pitchFamily="18" charset="0"/>
              <a:cs typeface="Times New Roman" pitchFamily="18" charset="0"/>
            </a:endParaRPr>
          </a:p>
        </p:txBody>
      </p:sp>
      <p:sp>
        <p:nvSpPr>
          <p:cNvPr id="4" name="Прямоугольник 3"/>
          <p:cNvSpPr/>
          <p:nvPr/>
        </p:nvSpPr>
        <p:spPr>
          <a:xfrm>
            <a:off x="758304" y="2027044"/>
            <a:ext cx="1678088" cy="369332"/>
          </a:xfrm>
          <a:prstGeom prst="rect">
            <a:avLst/>
          </a:prstGeom>
        </p:spPr>
        <p:txBody>
          <a:bodyPr wrap="none">
            <a:spAutoFit/>
          </a:bodyPr>
          <a:lstStyle/>
          <a:p>
            <a:r>
              <a:rPr lang="kk-KZ" i="1" dirty="0">
                <a:solidFill>
                  <a:srgbClr val="000099"/>
                </a:solidFill>
                <a:latin typeface="Times New Roman" panose="02020603050405020304" pitchFamily="18" charset="0"/>
                <a:cs typeface="Times New Roman" panose="02020603050405020304" pitchFamily="18" charset="0"/>
              </a:rPr>
              <a:t>Өзіңді тексер!</a:t>
            </a:r>
            <a:endParaRPr lang="en-US" dirty="0">
              <a:solidFill>
                <a:srgbClr val="000099"/>
              </a:solidFill>
              <a:latin typeface="Times New Roman" panose="02020603050405020304" pitchFamily="18" charset="0"/>
              <a:cs typeface="Times New Roman" panose="02020603050405020304" pitchFamily="18" charset="0"/>
            </a:endParaRPr>
          </a:p>
        </p:txBody>
      </p:sp>
      <p:pic>
        <p:nvPicPr>
          <p:cNvPr id="11" name="Звук 10">
            <a:hlinkClick r:id="" action="ppaction://media"/>
            <a:extLst>
              <a:ext uri="{FF2B5EF4-FFF2-40B4-BE49-F238E27FC236}">
                <a16:creationId xmlns:a16="http://schemas.microsoft.com/office/drawing/2014/main" id="{A0A81609-14F4-4EF7-92C5-488742D037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
        <p:nvSpPr>
          <p:cNvPr id="12" name="TextBox 11">
            <a:extLst>
              <a:ext uri="{FF2B5EF4-FFF2-40B4-BE49-F238E27FC236}">
                <a16:creationId xmlns:a16="http://schemas.microsoft.com/office/drawing/2014/main" id="{92CF433B-B09B-4FF4-9CEA-2C9876BA96C3}"/>
              </a:ext>
            </a:extLst>
          </p:cNvPr>
          <p:cNvSpPr txBox="1"/>
          <p:nvPr/>
        </p:nvSpPr>
        <p:spPr>
          <a:xfrm flipH="1">
            <a:off x="5724128" y="-20447"/>
            <a:ext cx="1635097" cy="461665"/>
          </a:xfrm>
          <a:prstGeom prst="rect">
            <a:avLst/>
          </a:prstGeom>
          <a:noFill/>
        </p:spPr>
        <p:txBody>
          <a:bodyPr wrap="square" rtlCol="0">
            <a:spAutoFit/>
          </a:bodyPr>
          <a:lstStyle/>
          <a:p>
            <a:r>
              <a:rPr lang="kk-KZ" sz="2400" dirty="0">
                <a:solidFill>
                  <a:schemeClr val="bg1"/>
                </a:solidFill>
                <a:latin typeface="Times New Roman" panose="02020603050405020304" pitchFamily="18" charset="0"/>
                <a:cs typeface="Times New Roman" panose="02020603050405020304" pitchFamily="18" charset="0"/>
              </a:rPr>
              <a:t>Жазылым</a:t>
            </a:r>
            <a:endParaRPr lang="ru-RU" sz="2400"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86669642"/>
      </p:ext>
    </p:extLst>
  </p:cSld>
  <p:clrMapOvr>
    <a:masterClrMapping/>
  </p:clrMapOvr>
  <mc:AlternateContent xmlns:mc="http://schemas.openxmlformats.org/markup-compatibility/2006" xmlns:p14="http://schemas.microsoft.com/office/powerpoint/2010/main">
    <mc:Choice Requires="p14">
      <p:transition spd="slow" p14:dur="2000" advTm="47126"/>
    </mc:Choice>
    <mc:Fallback xmlns="">
      <p:transition spd="slow" advTm="47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1000"/>
                                        <p:tgtEl>
                                          <p:spTgt spid="5">
                                            <p:txEl>
                                              <p:pRg st="0" end="0"/>
                                            </p:txEl>
                                          </p:spTgt>
                                        </p:tgtEl>
                                      </p:cBhvr>
                                    </p:animEffect>
                                    <p:anim calcmode="lin" valueType="num">
                                      <p:cBhvr>
                                        <p:cTn id="3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fade">
                                      <p:cBhvr>
                                        <p:cTn id="40" dur="1000"/>
                                        <p:tgtEl>
                                          <p:spTgt spid="5">
                                            <p:txEl>
                                              <p:pRg st="2" end="2"/>
                                            </p:txEl>
                                          </p:spTgt>
                                        </p:tgtEl>
                                      </p:cBhvr>
                                    </p:animEffect>
                                    <p:anim calcmode="lin" valueType="num">
                                      <p:cBhvr>
                                        <p:cTn id="4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fade">
                                      <p:cBhvr>
                                        <p:cTn id="45" dur="1000"/>
                                        <p:tgtEl>
                                          <p:spTgt spid="5">
                                            <p:txEl>
                                              <p:pRg st="3" end="3"/>
                                            </p:txEl>
                                          </p:spTgt>
                                        </p:tgtEl>
                                      </p:cBhvr>
                                    </p:animEffect>
                                    <p:anim calcmode="lin" valueType="num">
                                      <p:cBhvr>
                                        <p:cTn id="4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fade">
                                      <p:cBhvr>
                                        <p:cTn id="50" dur="1000"/>
                                        <p:tgtEl>
                                          <p:spTgt spid="5">
                                            <p:txEl>
                                              <p:pRg st="4" end="4"/>
                                            </p:txEl>
                                          </p:spTgt>
                                        </p:tgtEl>
                                      </p:cBhvr>
                                    </p:animEffect>
                                    <p:anim calcmode="lin" valueType="num">
                                      <p:cBhvr>
                                        <p:cTn id="5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1"/>
                </p:tgtEl>
              </p:cMediaNode>
            </p:audio>
          </p:childTnLst>
        </p:cTn>
      </p:par>
    </p:tnLst>
    <p:bldLst>
      <p:bldP spid="5" grpId="0"/>
      <p:bldP spid="6"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95983"/>
            <a:ext cx="6336704" cy="646331"/>
          </a:xfrm>
          <a:prstGeom prst="rect">
            <a:avLst/>
          </a:prstGeom>
          <a:noFill/>
        </p:spPr>
        <p:txBody>
          <a:bodyPr wrap="square" rtlCol="0">
            <a:spAutoFit/>
          </a:bodyPr>
          <a:lstStyle/>
          <a:p>
            <a:r>
              <a:rPr lang="kk-KZ" b="1" dirty="0">
                <a:solidFill>
                  <a:srgbClr val="000099"/>
                </a:solidFill>
                <a:latin typeface="Times New Roman" panose="02020603050405020304" pitchFamily="18" charset="0"/>
                <a:cs typeface="Times New Roman" panose="02020603050405020304" pitchFamily="18" charset="0"/>
              </a:rPr>
              <a:t>Семантикалық картаны толтыр.</a:t>
            </a:r>
            <a:endParaRPr lang="en-US" dirty="0">
              <a:solidFill>
                <a:srgbClr val="000099"/>
              </a:solidFill>
              <a:latin typeface="Times New Roman" panose="02020603050405020304" pitchFamily="18" charset="0"/>
              <a:cs typeface="Times New Roman" panose="02020603050405020304" pitchFamily="18" charset="0"/>
            </a:endParaRPr>
          </a:p>
          <a:p>
            <a:r>
              <a:rPr lang="kk-KZ" dirty="0">
                <a:solidFill>
                  <a:srgbClr val="000099"/>
                </a:solidFill>
                <a:latin typeface="Times New Roman" panose="02020603050405020304" pitchFamily="18" charset="0"/>
                <a:cs typeface="Times New Roman" panose="02020603050405020304" pitchFamily="18" charset="0"/>
              </a:rPr>
              <a:t>Реттік сан есімдердің түбір мен қосымшасын сәйкестендір.</a:t>
            </a:r>
            <a:endParaRPr lang="en-US" dirty="0">
              <a:solidFill>
                <a:srgbClr val="000099"/>
              </a:solidFill>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107099510"/>
              </p:ext>
            </p:extLst>
          </p:nvPr>
        </p:nvGraphicFramePr>
        <p:xfrm>
          <a:off x="1073761" y="1042314"/>
          <a:ext cx="6696743" cy="2562333"/>
        </p:xfrm>
        <a:graphic>
          <a:graphicData uri="http://schemas.openxmlformats.org/drawingml/2006/table">
            <a:tbl>
              <a:tblPr firstRow="1" firstCol="1" bandRow="1">
                <a:tableStyleId>{5C22544A-7EE6-4342-B048-85BDC9FD1C3A}</a:tableStyleId>
              </a:tblPr>
              <a:tblGrid>
                <a:gridCol w="1440160">
                  <a:extLst>
                    <a:ext uri="{9D8B030D-6E8A-4147-A177-3AD203B41FA5}">
                      <a16:colId xmlns:a16="http://schemas.microsoft.com/office/drawing/2014/main" val="910957151"/>
                    </a:ext>
                  </a:extLst>
                </a:gridCol>
                <a:gridCol w="1316807">
                  <a:extLst>
                    <a:ext uri="{9D8B030D-6E8A-4147-A177-3AD203B41FA5}">
                      <a16:colId xmlns:a16="http://schemas.microsoft.com/office/drawing/2014/main" val="4027340690"/>
                    </a:ext>
                  </a:extLst>
                </a:gridCol>
                <a:gridCol w="1455877">
                  <a:extLst>
                    <a:ext uri="{9D8B030D-6E8A-4147-A177-3AD203B41FA5}">
                      <a16:colId xmlns:a16="http://schemas.microsoft.com/office/drawing/2014/main" val="3990721813"/>
                    </a:ext>
                  </a:extLst>
                </a:gridCol>
                <a:gridCol w="1448576">
                  <a:extLst>
                    <a:ext uri="{9D8B030D-6E8A-4147-A177-3AD203B41FA5}">
                      <a16:colId xmlns:a16="http://schemas.microsoft.com/office/drawing/2014/main" val="1207805570"/>
                    </a:ext>
                  </a:extLst>
                </a:gridCol>
                <a:gridCol w="1035323">
                  <a:extLst>
                    <a:ext uri="{9D8B030D-6E8A-4147-A177-3AD203B41FA5}">
                      <a16:colId xmlns:a16="http://schemas.microsoft.com/office/drawing/2014/main" val="4212775473"/>
                    </a:ext>
                  </a:extLst>
                </a:gridCol>
              </a:tblGrid>
              <a:tr h="316552">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-інші</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-ыншы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-нші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-ншы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716433"/>
                  </a:ext>
                </a:extLst>
              </a:tr>
              <a:tr h="263759">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Бір</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746658"/>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Екі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506627"/>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Бес</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589022"/>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Алты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0749999"/>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Жеті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5456415"/>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Тоғыз</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309402"/>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Отыз</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4776947"/>
                  </a:ext>
                </a:extLst>
              </a:tr>
            </a:tbl>
          </a:graphicData>
        </a:graphic>
      </p:graphicFrame>
      <p:sp>
        <p:nvSpPr>
          <p:cNvPr id="4" name="Прямоугольник 3"/>
          <p:cNvSpPr/>
          <p:nvPr/>
        </p:nvSpPr>
        <p:spPr>
          <a:xfrm>
            <a:off x="1073761" y="3751143"/>
            <a:ext cx="6984776" cy="606256"/>
          </a:xfrm>
          <a:prstGeom prst="rect">
            <a:avLst/>
          </a:prstGeom>
        </p:spPr>
        <p:txBody>
          <a:bodyPr wrap="square">
            <a:spAutoFit/>
          </a:bodyPr>
          <a:lstStyle/>
          <a:p>
            <a:pPr>
              <a:lnSpc>
                <a:spcPct val="107000"/>
              </a:lnSpc>
              <a:spcAft>
                <a:spcPts val="800"/>
              </a:spcAft>
            </a:pPr>
            <a:r>
              <a:rPr lang="kk-KZ" sz="1600" i="1" dirty="0">
                <a:latin typeface="Times New Roman" panose="02020603050405020304" pitchFamily="18" charset="0"/>
                <a:ea typeface="Calibri" panose="020F0502020204030204" pitchFamily="34" charset="0"/>
                <a:cs typeface="Times New Roman" panose="02020603050405020304" pitchFamily="18" charset="0"/>
              </a:rPr>
              <a:t>• Реттік сан есімдерге жалғанған қосымшалардың әр түрлі болу себебін түсіндір.</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B4000B1B-F94F-4947-ACEA-ADD77DA1CF22}"/>
              </a:ext>
            </a:extLst>
          </p:cNvPr>
          <p:cNvSpPr/>
          <p:nvPr/>
        </p:nvSpPr>
        <p:spPr>
          <a:xfrm flipH="1">
            <a:off x="5338170" y="0"/>
            <a:ext cx="2432333" cy="461665"/>
          </a:xfrm>
          <a:prstGeom prst="rect">
            <a:avLst/>
          </a:prstGeom>
        </p:spPr>
        <p:txBody>
          <a:bodyPr wrap="square">
            <a:spAutoFit/>
          </a:bodyPr>
          <a:lstStyle/>
          <a:p>
            <a:r>
              <a:rPr lang="kk-KZ" sz="2400" b="1" dirty="0">
                <a:solidFill>
                  <a:schemeClr val="bg2">
                    <a:lumMod val="20000"/>
                    <a:lumOff val="80000"/>
                  </a:schemeClr>
                </a:solidFill>
                <a:latin typeface="Times New Roman" panose="02020603050405020304" pitchFamily="18" charset="0"/>
                <a:cs typeface="Times New Roman" panose="02020603050405020304" pitchFamily="18" charset="0"/>
              </a:rPr>
              <a:t>3-тапсырма </a:t>
            </a:r>
            <a:endParaRPr lang="ru-KZ" sz="2400" dirty="0">
              <a:solidFill>
                <a:schemeClr val="bg2">
                  <a:lumMod val="20000"/>
                  <a:lumOff val="80000"/>
                </a:schemeClr>
              </a:solidFill>
            </a:endParaRPr>
          </a:p>
        </p:txBody>
      </p:sp>
      <p:pic>
        <p:nvPicPr>
          <p:cNvPr id="7" name="Звук 6">
            <a:hlinkClick r:id="" action="ppaction://media"/>
            <a:extLst>
              <a:ext uri="{FF2B5EF4-FFF2-40B4-BE49-F238E27FC236}">
                <a16:creationId xmlns:a16="http://schemas.microsoft.com/office/drawing/2014/main" id="{EC15CD71-77A2-4B43-AC18-EDFB140D86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4132855613"/>
      </p:ext>
    </p:extLst>
  </p:cSld>
  <p:clrMapOvr>
    <a:masterClrMapping/>
  </p:clrMapOvr>
  <mc:AlternateContent xmlns:mc="http://schemas.openxmlformats.org/markup-compatibility/2006" xmlns:p14="http://schemas.microsoft.com/office/powerpoint/2010/main">
    <mc:Choice Requires="p14">
      <p:transition spd="slow" p14:dur="2000" advTm="21587"/>
    </mc:Choice>
    <mc:Fallback xmlns="">
      <p:transition spd="slow" advTm="2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75907268"/>
              </p:ext>
            </p:extLst>
          </p:nvPr>
        </p:nvGraphicFramePr>
        <p:xfrm>
          <a:off x="971600" y="771550"/>
          <a:ext cx="6696743" cy="2562333"/>
        </p:xfrm>
        <a:graphic>
          <a:graphicData uri="http://schemas.openxmlformats.org/drawingml/2006/table">
            <a:tbl>
              <a:tblPr firstRow="1" firstCol="1" bandRow="1">
                <a:tableStyleId>{5C22544A-7EE6-4342-B048-85BDC9FD1C3A}</a:tableStyleId>
              </a:tblPr>
              <a:tblGrid>
                <a:gridCol w="1440160">
                  <a:extLst>
                    <a:ext uri="{9D8B030D-6E8A-4147-A177-3AD203B41FA5}">
                      <a16:colId xmlns:a16="http://schemas.microsoft.com/office/drawing/2014/main" val="910957151"/>
                    </a:ext>
                  </a:extLst>
                </a:gridCol>
                <a:gridCol w="1316807">
                  <a:extLst>
                    <a:ext uri="{9D8B030D-6E8A-4147-A177-3AD203B41FA5}">
                      <a16:colId xmlns:a16="http://schemas.microsoft.com/office/drawing/2014/main" val="4027340690"/>
                    </a:ext>
                  </a:extLst>
                </a:gridCol>
                <a:gridCol w="1455877">
                  <a:extLst>
                    <a:ext uri="{9D8B030D-6E8A-4147-A177-3AD203B41FA5}">
                      <a16:colId xmlns:a16="http://schemas.microsoft.com/office/drawing/2014/main" val="3990721813"/>
                    </a:ext>
                  </a:extLst>
                </a:gridCol>
                <a:gridCol w="1448576">
                  <a:extLst>
                    <a:ext uri="{9D8B030D-6E8A-4147-A177-3AD203B41FA5}">
                      <a16:colId xmlns:a16="http://schemas.microsoft.com/office/drawing/2014/main" val="1207805570"/>
                    </a:ext>
                  </a:extLst>
                </a:gridCol>
                <a:gridCol w="1035323">
                  <a:extLst>
                    <a:ext uri="{9D8B030D-6E8A-4147-A177-3AD203B41FA5}">
                      <a16:colId xmlns:a16="http://schemas.microsoft.com/office/drawing/2014/main" val="4212775473"/>
                    </a:ext>
                  </a:extLst>
                </a:gridCol>
              </a:tblGrid>
              <a:tr h="316552">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-інші</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-ыншы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-нші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-ншы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8716433"/>
                  </a:ext>
                </a:extLst>
              </a:tr>
              <a:tr h="263759">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Бір</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746658"/>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Екі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506627"/>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Бес</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8589022"/>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Алты</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0749999"/>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Жеті</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5456415"/>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Тоғыз</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5309402"/>
                  </a:ext>
                </a:extLst>
              </a:tr>
              <a:tr h="328672">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Отыз</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a:effectLst/>
                          <a:latin typeface="Times New Roman" panose="02020603050405020304" pitchFamily="18" charset="0"/>
                          <a:cs typeface="Times New Roman" panose="02020603050405020304" pitchFamily="18" charset="0"/>
                        </a:rPr>
                        <a:t> </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kk-KZ" sz="1800" b="1" dirty="0">
                          <a:effectLst/>
                          <a:latin typeface="Times New Roman" panose="02020603050405020304" pitchFamily="18" charset="0"/>
                          <a:cs typeface="Times New Roman" panose="02020603050405020304" pitchFamily="18" charset="0"/>
                        </a:rPr>
                        <a:t> </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4776947"/>
                  </a:ext>
                </a:extLst>
              </a:tr>
            </a:tbl>
          </a:graphicData>
        </a:graphic>
      </p:graphicFrame>
      <p:pic>
        <p:nvPicPr>
          <p:cNvPr id="3"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1071188"/>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950" y="1402394"/>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5" y="1687531"/>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2062590"/>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949" y="2360205"/>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8743" y="2681811"/>
            <a:ext cx="402455" cy="285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Наклейка Галочка PNG - AVATAN PL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8742" y="3027069"/>
            <a:ext cx="402455" cy="2851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212570" y="-45427"/>
            <a:ext cx="2138149" cy="461665"/>
          </a:xfrm>
          <a:prstGeom prst="rect">
            <a:avLst/>
          </a:prstGeom>
          <a:noFill/>
        </p:spPr>
        <p:txBody>
          <a:bodyPr wrap="none" rtlCol="0">
            <a:spAutoFit/>
          </a:bodyPr>
          <a:lstStyle/>
          <a:p>
            <a:r>
              <a:rPr lang="kk-KZ" sz="2400" b="1" i="1" dirty="0">
                <a:solidFill>
                  <a:schemeClr val="bg2">
                    <a:lumMod val="20000"/>
                    <a:lumOff val="80000"/>
                  </a:schemeClr>
                </a:solidFill>
                <a:latin typeface="Times New Roman" panose="02020603050405020304" pitchFamily="18" charset="0"/>
                <a:cs typeface="Times New Roman" panose="02020603050405020304" pitchFamily="18" charset="0"/>
              </a:rPr>
              <a:t>Өзіңді тексер</a:t>
            </a:r>
            <a:r>
              <a:rPr lang="kk-KZ" sz="2400" i="1" dirty="0">
                <a:solidFill>
                  <a:schemeClr val="bg2">
                    <a:lumMod val="20000"/>
                    <a:lumOff val="80000"/>
                  </a:schemeClr>
                </a:solidFill>
                <a:latin typeface="Times New Roman" panose="02020603050405020304" pitchFamily="18" charset="0"/>
                <a:cs typeface="Times New Roman" panose="02020603050405020304" pitchFamily="18" charset="0"/>
              </a:rPr>
              <a:t>!</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683568" y="3539251"/>
            <a:ext cx="7502100" cy="1384995"/>
          </a:xfrm>
          <a:prstGeom prst="rect">
            <a:avLst/>
          </a:prstGeom>
        </p:spPr>
        <p:txBody>
          <a:bodyPr wrap="square">
            <a:spAutoFit/>
          </a:bodyPr>
          <a:lstStyle/>
          <a:p>
            <a:pPr>
              <a:spcAft>
                <a:spcPts val="800"/>
              </a:spcAft>
            </a:pPr>
            <a:r>
              <a:rPr lang="kk-KZ" sz="1600" b="1"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Дескрипторлар:</a:t>
            </a:r>
            <a:endParaRPr lang="kk-KZ"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-кестені дұрыс толтырды;</a:t>
            </a:r>
            <a:endParaRPr lang="kk-KZ"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kk-KZ" sz="16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-сан есімдердің қосымшаларын дұрыс жалғады.</a:t>
            </a:r>
            <a:endParaRPr lang="en-US" sz="1600" dirty="0">
              <a:solidFill>
                <a:srgbClr val="000099"/>
              </a:solidFill>
              <a:latin typeface="Calibri" panose="020F0502020204030204" pitchFamily="34" charset="0"/>
              <a:ea typeface="Calibri" panose="020F0502020204030204" pitchFamily="34" charset="0"/>
              <a:cs typeface="Times New Roman" panose="02020603050405020304" pitchFamily="18" charset="0"/>
            </a:endParaRPr>
          </a:p>
          <a:p>
            <a:r>
              <a:rPr lang="kk-KZ" sz="1600" b="1" dirty="0">
                <a:solidFill>
                  <a:srgbClr val="000099"/>
                </a:solidFill>
                <a:latin typeface="Times New Roman" panose="02020603050405020304" pitchFamily="18" charset="0"/>
                <a:ea typeface="Calibri" panose="020F0502020204030204" pitchFamily="34" charset="0"/>
              </a:rPr>
              <a:t>ҚБ: Жарайсыңдар!</a:t>
            </a:r>
            <a:endParaRPr lang="en-US" sz="1600" dirty="0">
              <a:solidFill>
                <a:srgbClr val="000099"/>
              </a:solidFill>
            </a:endParaRPr>
          </a:p>
        </p:txBody>
      </p:sp>
      <p:pic>
        <p:nvPicPr>
          <p:cNvPr id="10" name="Звук 9">
            <a:hlinkClick r:id="" action="ppaction://media"/>
            <a:extLst>
              <a:ext uri="{FF2B5EF4-FFF2-40B4-BE49-F238E27FC236}">
                <a16:creationId xmlns:a16="http://schemas.microsoft.com/office/drawing/2014/main" id="{D01FD56E-29CA-478C-BFDB-5533395E0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88520023"/>
      </p:ext>
    </p:extLst>
  </p:cSld>
  <p:clrMapOvr>
    <a:masterClrMapping/>
  </p:clrMapOvr>
  <mc:AlternateContent xmlns:mc="http://schemas.openxmlformats.org/markup-compatibility/2006" xmlns:p14="http://schemas.microsoft.com/office/powerpoint/2010/main">
    <mc:Choice Requires="p14">
      <p:transition spd="slow" p14:dur="2000" advTm="16005"/>
    </mc:Choice>
    <mc:Fallback xmlns="">
      <p:transition spd="slow" advTm="1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60032" y="10589"/>
            <a:ext cx="3354454" cy="400110"/>
          </a:xfrm>
          <a:prstGeom prst="rect">
            <a:avLst/>
          </a:prstGeom>
        </p:spPr>
        <p:txBody>
          <a:bodyPr wrap="square">
            <a:spAutoFit/>
          </a:bodyPr>
          <a:lstStyle/>
          <a:p>
            <a:r>
              <a:rPr lang="kk-KZ" sz="2000" b="1" i="1" dirty="0">
                <a:solidFill>
                  <a:schemeClr val="bg1">
                    <a:lumMod val="95000"/>
                  </a:schemeClr>
                </a:solidFill>
                <a:latin typeface="Times New Roman" panose="02020603050405020304" pitchFamily="18" charset="0"/>
                <a:cs typeface="Times New Roman" panose="02020603050405020304" pitchFamily="18" charset="0"/>
              </a:rPr>
              <a:t>«Адасқан сөздер» ойыны</a:t>
            </a:r>
            <a:endParaRPr lang="en-US" sz="2000" b="1"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5" name="Прямоугольник с одним вырезанным углом 4"/>
          <p:cNvSpPr/>
          <p:nvPr/>
        </p:nvSpPr>
        <p:spPr>
          <a:xfrm>
            <a:off x="683568" y="771550"/>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Бір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6" name="Прямоугольник с одним вырезанным углом 5"/>
          <p:cNvSpPr/>
          <p:nvPr/>
        </p:nvSpPr>
        <p:spPr>
          <a:xfrm>
            <a:off x="2561858" y="771550"/>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Сексенінші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7" name="Прямоугольник с одним вырезанным углом 6"/>
          <p:cNvSpPr/>
          <p:nvPr/>
        </p:nvSpPr>
        <p:spPr>
          <a:xfrm>
            <a:off x="4504291" y="771549"/>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Жетпіс жеті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8" name="Прямоугольник с одним вырезанным углом 7"/>
          <p:cNvSpPr/>
          <p:nvPr/>
        </p:nvSpPr>
        <p:spPr>
          <a:xfrm>
            <a:off x="6436333" y="771549"/>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Алты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9" name="Прямоугольник с одним вырезанным углом 8"/>
          <p:cNvSpPr/>
          <p:nvPr/>
        </p:nvSpPr>
        <p:spPr>
          <a:xfrm>
            <a:off x="683568" y="1338321"/>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Елуінші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0" name="Прямоугольник с одним вырезанным углом 9"/>
          <p:cNvSpPr/>
          <p:nvPr/>
        </p:nvSpPr>
        <p:spPr>
          <a:xfrm>
            <a:off x="2561858" y="1338321"/>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Тоқсан тоғыз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1" name="Прямоугольник с одним вырезанным углом 10"/>
          <p:cNvSpPr/>
          <p:nvPr/>
        </p:nvSpPr>
        <p:spPr>
          <a:xfrm>
            <a:off x="4504291" y="1357353"/>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Үшінші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2" name="Прямоугольник с одним вырезанным углом 11"/>
          <p:cNvSpPr/>
          <p:nvPr/>
        </p:nvSpPr>
        <p:spPr>
          <a:xfrm>
            <a:off x="6446724" y="1357353"/>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Оныншы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3" name="Прямоугольник с одним вырезанным углом 12"/>
          <p:cNvSpPr/>
          <p:nvPr/>
        </p:nvSpPr>
        <p:spPr>
          <a:xfrm>
            <a:off x="1259632" y="1995686"/>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Жиырма </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4" name="Прямоугольник с одним вырезанным углом 13"/>
          <p:cNvSpPr/>
          <p:nvPr/>
        </p:nvSpPr>
        <p:spPr>
          <a:xfrm>
            <a:off x="3339793" y="1996862"/>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Жүз</a:t>
            </a:r>
            <a:endParaRPr lang="en-US" b="1" dirty="0">
              <a:solidFill>
                <a:srgbClr val="000099"/>
              </a:solidFill>
              <a:latin typeface="Times New Roman" panose="02020603050405020304" pitchFamily="18" charset="0"/>
              <a:cs typeface="Times New Roman" panose="02020603050405020304" pitchFamily="18" charset="0"/>
            </a:endParaRPr>
          </a:p>
        </p:txBody>
      </p:sp>
      <p:sp>
        <p:nvSpPr>
          <p:cNvPr id="15" name="Прямоугольник с одним вырезанным углом 14"/>
          <p:cNvSpPr/>
          <p:nvPr/>
        </p:nvSpPr>
        <p:spPr>
          <a:xfrm>
            <a:off x="5419954" y="1996862"/>
            <a:ext cx="1656184" cy="432047"/>
          </a:xfrm>
          <a:prstGeom prst="snip1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k-KZ" b="1" i="1" dirty="0">
                <a:solidFill>
                  <a:srgbClr val="000099"/>
                </a:solidFill>
                <a:latin typeface="Times New Roman" panose="02020603050405020304" pitchFamily="18" charset="0"/>
                <a:cs typeface="Times New Roman" panose="02020603050405020304" pitchFamily="18" charset="0"/>
              </a:rPr>
              <a:t>Қырық екінші</a:t>
            </a:r>
            <a:endParaRPr lang="en-US" b="1" dirty="0">
              <a:solidFill>
                <a:srgbClr val="000099"/>
              </a:solidFill>
              <a:latin typeface="Times New Roman" panose="02020603050405020304" pitchFamily="18" charset="0"/>
              <a:cs typeface="Times New Roman" panose="02020603050405020304" pitchFamily="18" charset="0"/>
            </a:endParaRPr>
          </a:p>
        </p:txBody>
      </p:sp>
      <p:pic>
        <p:nvPicPr>
          <p:cNvPr id="5122" name="Picture 2" descr="Пин на доске poves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4209" y="2715766"/>
            <a:ext cx="2019325" cy="18860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Пин на доске poves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0812" y="2740850"/>
            <a:ext cx="2019325" cy="1886049"/>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541723" y="2759896"/>
            <a:ext cx="877163" cy="369332"/>
          </a:xfrm>
          <a:prstGeom prst="rect">
            <a:avLst/>
          </a:prstGeom>
        </p:spPr>
        <p:txBody>
          <a:bodyPr wrap="none">
            <a:spAutoFit/>
          </a:bodyPr>
          <a:lstStyle/>
          <a:p>
            <a:r>
              <a:rPr lang="kk-KZ" b="1" i="1" dirty="0">
                <a:solidFill>
                  <a:srgbClr val="000099"/>
                </a:solidFill>
                <a:latin typeface="Times New Roman" panose="02020603050405020304" pitchFamily="18" charset="0"/>
                <a:cs typeface="Times New Roman" panose="02020603050405020304" pitchFamily="18" charset="0"/>
              </a:rPr>
              <a:t>Неше?</a:t>
            </a:r>
            <a:endParaRPr lang="en-US" dirty="0">
              <a:solidFill>
                <a:srgbClr val="000099"/>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7380312" y="2738124"/>
            <a:ext cx="1223412" cy="369332"/>
          </a:xfrm>
          <a:prstGeom prst="rect">
            <a:avLst/>
          </a:prstGeom>
        </p:spPr>
        <p:txBody>
          <a:bodyPr wrap="none">
            <a:spAutoFit/>
          </a:bodyPr>
          <a:lstStyle/>
          <a:p>
            <a:r>
              <a:rPr lang="kk-KZ" b="1" i="1" dirty="0">
                <a:solidFill>
                  <a:srgbClr val="000099"/>
                </a:solidFill>
                <a:latin typeface="Times New Roman" panose="02020603050405020304" pitchFamily="18" charset="0"/>
                <a:cs typeface="Times New Roman" panose="02020603050405020304" pitchFamily="18" charset="0"/>
              </a:rPr>
              <a:t>Нешінші?</a:t>
            </a:r>
            <a:endParaRPr lang="en-US" dirty="0">
              <a:solidFill>
                <a:srgbClr val="000099"/>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42BE0ED2-C2FB-4543-915A-A28BBA5C08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3030974431"/>
      </p:ext>
    </p:extLst>
  </p:cSld>
  <p:clrMapOvr>
    <a:masterClrMapping/>
  </p:clrMapOvr>
  <mc:AlternateContent xmlns:mc="http://schemas.openxmlformats.org/markup-compatibility/2006" xmlns:p14="http://schemas.microsoft.com/office/powerpoint/2010/main">
    <mc:Choice Requires="p14">
      <p:transition spd="slow" p14:dur="2000" advTm="85235"/>
    </mc:Choice>
    <mc:Fallback xmlns="">
      <p:transition spd="slow" advTm="85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6354 0.23796 L 0.06354 0.48796 " pathEditMode="relative" rAng="0" ptsTypes="AA">
                                      <p:cBhvr>
                                        <p:cTn id="10" dur="2000" fill="hold"/>
                                        <p:tgtEl>
                                          <p:spTgt spid="5"/>
                                        </p:tgtEl>
                                        <p:attrNameLst>
                                          <p:attrName>ppt_x</p:attrName>
                                          <p:attrName>ppt_y</p:attrName>
                                        </p:attrNameLst>
                                      </p:cBhvr>
                                      <p:rCtr x="0" y="12500"/>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6" presetClass="path" presetSubtype="0" accel="50000" decel="50000" fill="hold" grpId="0" nodeType="clickEffect">
                                  <p:stCondLst>
                                    <p:cond delay="0"/>
                                  </p:stCondLst>
                                  <p:childTnLst>
                                    <p:animMotion origin="layout" path="M 0.04792 0.21975 L 0.04792 0.34475 C 0.04792 0.40061 0.11684 0.46975 0.17292 0.46975 L 0.29792 0.46975 " pathEditMode="relative" rAng="0" ptsTypes="AAAA">
                                      <p:cBhvr>
                                        <p:cTn id="19" dur="2000" fill="hold"/>
                                        <p:tgtEl>
                                          <p:spTgt spid="6"/>
                                        </p:tgtEl>
                                        <p:attrNameLst>
                                          <p:attrName>ppt_x</p:attrName>
                                          <p:attrName>ppt_y</p:attrName>
                                        </p:attrNameLst>
                                      </p:cBhvr>
                                      <p:rCtr x="12500" y="12500"/>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8" presetClass="path" presetSubtype="0" accel="50000" decel="50000" fill="hold" grpId="0" nodeType="clickEffect">
                                  <p:stCondLst>
                                    <p:cond delay="0"/>
                                  </p:stCondLst>
                                  <p:childTnLst>
                                    <p:animMotion origin="layout" path="M -0.11788 0.45956 C -0.1099 0.46759 -0.10087 0.47561 -0.09688 0.48549 C -0.09288 0.4966 -0.0908 0.50956 -0.08889 0.52253 C -0.08681 0.53549 -0.08889 0.5466 -0.0908 0.55864 C -0.09288 0.56944 -0.09583 0.58148 -0.10295 0.59166 C -0.10885 0.60154 -0.11892 0.60956 -0.12986 0.61543 C -0.13993 0.6216 -0.15191 0.62561 -0.16389 0.62746 C -0.17587 0.62962 -0.18785 0.62962 -0.19896 0.62746 C -0.21094 0.62561 -0.22188 0.62067 -0.2309 0.61265 C -0.23993 0.60555 -0.24792 0.5966 -0.25191 0.58549 C -0.25694 0.57561 -0.25885 0.56142 -0.25885 0.55061 C -0.2599 0.5395 -0.25885 0.52654 -0.25382 0.51543 C -0.24896 0.50555 -0.23993 0.49753 -0.22795 0.49351 C -0.2158 0.49043 -0.20382 0.49444 -0.19583 0.50154 C -0.18889 0.50864 -0.18385 0.51944 -0.18281 0.53271 C -0.18281 0.54567 -0.18385 0.55771 -0.18889 0.56759 C -0.19392 0.57746 -0.19288 0.57962 -0.21285 0.59259 C -0.2309 0.60648 -0.24896 0.60246 -0.2599 0.6037 C -0.27083 0.6037 -0.27986 0.59969 -0.2908 0.59567 C -0.30295 0.59043 -0.31285 0.58148 -0.31997 0.57345 C -0.32691 0.56543 -0.32986 0.55555 -0.33385 0.5395 C -0.33681 0.52345 -0.33681 0.51543 -0.33681 0.5037 C -0.33681 0.49166 -0.33681 0.47962 -0.33681 0.46759 " pathEditMode="relative" rAng="0" ptsTypes="AAAAAAAAAAAAAAAAAAAAAAA">
                                      <p:cBhvr>
                                        <p:cTn id="28" dur="2000" fill="hold"/>
                                        <p:tgtEl>
                                          <p:spTgt spid="7"/>
                                        </p:tgtEl>
                                        <p:attrNameLst>
                                          <p:attrName>ppt_x</p:attrName>
                                          <p:attrName>ppt_y</p:attrName>
                                        </p:attrNameLst>
                                      </p:cBhvr>
                                      <p:rCtr x="-9462" y="8457"/>
                                    </p:animMotion>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0.56614 0.23796 L -0.56614 0.48796 " pathEditMode="relative" rAng="0" ptsTypes="AA">
                                      <p:cBhvr>
                                        <p:cTn id="37" dur="2000" fill="hold"/>
                                        <p:tgtEl>
                                          <p:spTgt spid="8"/>
                                        </p:tgtEl>
                                        <p:attrNameLst>
                                          <p:attrName>ppt_x</p:attrName>
                                          <p:attrName>ppt_y</p:attrName>
                                        </p:attrNameLst>
                                      </p:cBhvr>
                                      <p:rCtr x="0" y="12500"/>
                                    </p:animMotion>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6" presetClass="path" presetSubtype="0" accel="50000" decel="50000" fill="hold" grpId="0" nodeType="clickEffect">
                                  <p:stCondLst>
                                    <p:cond delay="0"/>
                                  </p:stCondLst>
                                  <p:childTnLst>
                                    <p:animMotion origin="layout" path="M 0.24844 0.14198 L 0.24844 0.26698 C 0.24844 0.32284 0.31736 0.39198 0.37344 0.39198 L 0.49844 0.39198 " pathEditMode="relative" rAng="0" ptsTypes="AAAA">
                                      <p:cBhvr>
                                        <p:cTn id="46" dur="2000" fill="hold"/>
                                        <p:tgtEl>
                                          <p:spTgt spid="9"/>
                                        </p:tgtEl>
                                        <p:attrNameLst>
                                          <p:attrName>ppt_x</p:attrName>
                                          <p:attrName>ppt_y</p:attrName>
                                        </p:attrNameLst>
                                      </p:cBhvr>
                                      <p:rCtr x="12500" y="12500"/>
                                    </p:animMotion>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0" nodeType="clickEffect">
                                  <p:stCondLst>
                                    <p:cond delay="0"/>
                                  </p:stCondLst>
                                  <p:childTnLst>
                                    <p:animMotion origin="layout" path="M -0.14219 0.1284 L -0.14219 0.3784 " pathEditMode="relative" rAng="0" ptsTypes="AA">
                                      <p:cBhvr>
                                        <p:cTn id="55" dur="2000" fill="hold"/>
                                        <p:tgtEl>
                                          <p:spTgt spid="10"/>
                                        </p:tgtEl>
                                        <p:attrNameLst>
                                          <p:attrName>ppt_x</p:attrName>
                                          <p:attrName>ppt_y</p:attrName>
                                        </p:attrNameLst>
                                      </p:cBhvr>
                                      <p:rCtr x="0" y="12500"/>
                                    </p:animMotion>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0.10035 0.12439 L 0.10035 0.37439 " pathEditMode="relative" rAng="0" ptsTypes="AA">
                                      <p:cBhvr>
                                        <p:cTn id="64" dur="2000" fill="hold"/>
                                        <p:tgtEl>
                                          <p:spTgt spid="11"/>
                                        </p:tgtEl>
                                        <p:attrNameLst>
                                          <p:attrName>ppt_x</p:attrName>
                                          <p:attrName>ppt_y</p:attrName>
                                        </p:attrNameLst>
                                      </p:cBhvr>
                                      <p:rCtr x="0" y="12500"/>
                                    </p:animMotion>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0" nodeType="clickEffect">
                                  <p:stCondLst>
                                    <p:cond delay="0"/>
                                  </p:stCondLst>
                                  <p:childTnLst>
                                    <p:animMotion origin="layout" path="M -0.11216 0.12408 L -0.11216 0.37408 " pathEditMode="relative" rAng="0" ptsTypes="AA">
                                      <p:cBhvr>
                                        <p:cTn id="73" dur="2000" fill="hold"/>
                                        <p:tgtEl>
                                          <p:spTgt spid="12"/>
                                        </p:tgtEl>
                                        <p:attrNameLst>
                                          <p:attrName>ppt_x</p:attrName>
                                          <p:attrName>ppt_y</p:attrName>
                                        </p:attrNameLst>
                                      </p:cBhvr>
                                      <p:rCtr x="0" y="12500"/>
                                    </p:animMotion>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0 0 L 0 0.25 E" pathEditMode="relative" ptsTypes="">
                                      <p:cBhvr>
                                        <p:cTn id="82" dur="2000" fill="hold"/>
                                        <p:tgtEl>
                                          <p:spTgt spid="13"/>
                                        </p:tgtEl>
                                        <p:attrNameLst>
                                          <p:attrName>ppt_x</p:attrName>
                                          <p:attrName>ppt_y</p:attrName>
                                        </p:attrNameLst>
                                      </p:cBhvr>
                                    </p:animMotion>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childTnLst>
                                    <p:animMotion origin="layout" path="M -0.22743 -0.00031 L -0.22743 0.24969 " pathEditMode="relative" rAng="0" ptsTypes="AA">
                                      <p:cBhvr>
                                        <p:cTn id="91" dur="2000" fill="hold"/>
                                        <p:tgtEl>
                                          <p:spTgt spid="14"/>
                                        </p:tgtEl>
                                        <p:attrNameLst>
                                          <p:attrName>ppt_x</p:attrName>
                                          <p:attrName>ppt_y</p:attrName>
                                        </p:attrNameLst>
                                      </p:cBhvr>
                                      <p:rCtr x="0" y="12500"/>
                                    </p:animMotion>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0" nodeType="clickEffect">
                                  <p:stCondLst>
                                    <p:cond delay="0"/>
                                  </p:stCondLst>
                                  <p:childTnLst>
                                    <p:animMotion origin="layout" path="M 0 0 L 0 0.25 E" pathEditMode="relative" ptsTypes="">
                                      <p:cBhvr>
                                        <p:cTn id="100" dur="2000" fill="hold"/>
                                        <p:tgtEl>
                                          <p:spTgt spid="15"/>
                                        </p:tgtEl>
                                        <p:attrNameLst>
                                          <p:attrName>ppt_x</p:attrName>
                                          <p:attrName>ppt_y</p:attrName>
                                        </p:attrNameLst>
                                      </p:cBhvr>
                                    </p:animMotion>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5"/>
                                        </p:tgtEl>
                                      </p:cBhvr>
                                    </p:animEffect>
                                    <p:set>
                                      <p:cBhvr>
                                        <p:cTn id="10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8|6|11.3|11.3"/>
</p:tagLst>
</file>

<file path=ppt/tags/tag2.xml><?xml version="1.0" encoding="utf-8"?>
<p:tagLst xmlns:a="http://schemas.openxmlformats.org/drawingml/2006/main" xmlns:r="http://schemas.openxmlformats.org/officeDocument/2006/relationships" xmlns:p="http://schemas.openxmlformats.org/presentationml/2006/main">
  <p:tag name="TIMING" val="|70.6"/>
</p:tagLst>
</file>

<file path=ppt/tags/tag3.xml><?xml version="1.0" encoding="utf-8"?>
<p:tagLst xmlns:a="http://schemas.openxmlformats.org/drawingml/2006/main" xmlns:r="http://schemas.openxmlformats.org/officeDocument/2006/relationships" xmlns:p="http://schemas.openxmlformats.org/presentationml/2006/main">
  <p:tag name="TIMING" val="|5.1|4.9|1.4|1.6|1.8|1.7|1.8|3.3|3.3|50.6|1.1"/>
</p:tagLst>
</file>

<file path=ppt/tags/tag4.xml><?xml version="1.0" encoding="utf-8"?>
<p:tagLst xmlns:a="http://schemas.openxmlformats.org/drawingml/2006/main" xmlns:r="http://schemas.openxmlformats.org/officeDocument/2006/relationships" xmlns:p="http://schemas.openxmlformats.org/presentationml/2006/main">
  <p:tag name="TIMING" val="|36|1.7|1.6|3"/>
</p:tagLst>
</file>

<file path=ppt/tags/tag5.xml><?xml version="1.0" encoding="utf-8"?>
<p:tagLst xmlns:a="http://schemas.openxmlformats.org/drawingml/2006/main" xmlns:r="http://schemas.openxmlformats.org/officeDocument/2006/relationships" xmlns:p="http://schemas.openxmlformats.org/presentationml/2006/main">
  <p:tag name="TIMING" val="|19.9"/>
</p:tagLst>
</file>

<file path=ppt/tags/tag6.xml><?xml version="1.0" encoding="utf-8"?>
<p:tagLst xmlns:a="http://schemas.openxmlformats.org/drawingml/2006/main" xmlns:r="http://schemas.openxmlformats.org/officeDocument/2006/relationships" xmlns:p="http://schemas.openxmlformats.org/presentationml/2006/main">
  <p:tag name="TIMING" val="|22.8|3.7|1.4|3.5|1|3.3|1|3|1.5|3.5|0.8|3.3|1.2|3.6|0.7|3.7|1|3.6|0.9|3|1.3|13.8"/>
</p:tagLst>
</file>

<file path=ppt/tags/tag7.xml><?xml version="1.0" encoding="utf-8"?>
<p:tagLst xmlns:a="http://schemas.openxmlformats.org/drawingml/2006/main" xmlns:r="http://schemas.openxmlformats.org/officeDocument/2006/relationships" xmlns:p="http://schemas.openxmlformats.org/presentationml/2006/main">
  <p:tag name="TIMING" val="|27.5"/>
</p:tagLst>
</file>

<file path=ppt/tags/tag8.xml><?xml version="1.0" encoding="utf-8"?>
<p:tagLst xmlns:a="http://schemas.openxmlformats.org/drawingml/2006/main" xmlns:r="http://schemas.openxmlformats.org/officeDocument/2006/relationships" xmlns:p="http://schemas.openxmlformats.org/presentationml/2006/main">
  <p:tag name="TIMING" val="|8.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1183</TotalTime>
  <Words>759</Words>
  <Application>Microsoft Office PowerPoint</Application>
  <PresentationFormat>Экран (16:9)</PresentationFormat>
  <Paragraphs>189</Paragraphs>
  <Slides>13</Slides>
  <Notes>0</Notes>
  <HiddenSlides>0</HiddenSlides>
  <MMClips>13</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13</vt:i4>
      </vt:variant>
    </vt:vector>
  </HeadingPairs>
  <TitlesOfParts>
    <vt:vector size="18" baseType="lpstr">
      <vt:lpstr>Calibri</vt:lpstr>
      <vt:lpstr>Century Gothic</vt:lpstr>
      <vt:lpstr>Times New Roman</vt:lpstr>
      <vt:lpstr>Wingdings 2</vt:lpstr>
      <vt:lpstr>Остин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КГУ-77</cp:lastModifiedBy>
  <cp:revision>73</cp:revision>
  <dcterms:created xsi:type="dcterms:W3CDTF">2020-10-21T10:07:47Z</dcterms:created>
  <dcterms:modified xsi:type="dcterms:W3CDTF">2021-04-03T05:32:29Z</dcterms:modified>
</cp:coreProperties>
</file>