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sldIdLst>
    <p:sldId id="264" r:id="rId2"/>
    <p:sldId id="257" r:id="rId3"/>
    <p:sldId id="272" r:id="rId4"/>
    <p:sldId id="274" r:id="rId5"/>
    <p:sldId id="273" r:id="rId6"/>
    <p:sldId id="276" r:id="rId7"/>
    <p:sldId id="279" r:id="rId8"/>
    <p:sldId id="266"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42185774-3A44-49D6-8E81-9635F5E04D2B}">
          <p14:sldIdLst>
            <p14:sldId id="264"/>
            <p14:sldId id="257"/>
            <p14:sldId id="272"/>
            <p14:sldId id="274"/>
            <p14:sldId id="273"/>
            <p14:sldId id="276"/>
            <p14:sldId id="279"/>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1C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9" autoAdjust="0"/>
    <p:restoredTop sz="94624" autoAdjust="0"/>
  </p:normalViewPr>
  <p:slideViewPr>
    <p:cSldViewPr>
      <p:cViewPr>
        <p:scale>
          <a:sx n="90" d="100"/>
          <a:sy n="90" d="100"/>
        </p:scale>
        <p:origin x="-636" y="6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65EA08-209E-42D2-A596-43D0FE6BE1FA}" type="datetimeFigureOut">
              <a:rPr lang="ru-RU" smtClean="0"/>
              <a:t>06.04.2021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B5CF84-EDED-4D88-B433-C62A93296356}" type="slidenum">
              <a:rPr lang="ru-RU" smtClean="0"/>
              <a:t>‹#›</a:t>
            </a:fld>
            <a:endParaRPr lang="ru-RU"/>
          </a:p>
        </p:txBody>
      </p:sp>
    </p:spTree>
    <p:extLst>
      <p:ext uri="{BB962C8B-B14F-4D97-AF65-F5344CB8AC3E}">
        <p14:creationId xmlns:p14="http://schemas.microsoft.com/office/powerpoint/2010/main" val="309329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4B5CF84-EDED-4D88-B433-C62A93296356}" type="slidenum">
              <a:rPr lang="ru-RU" smtClean="0"/>
              <a:t>2</a:t>
            </a:fld>
            <a:endParaRPr lang="ru-RU"/>
          </a:p>
        </p:txBody>
      </p:sp>
    </p:spTree>
    <p:extLst>
      <p:ext uri="{BB962C8B-B14F-4D97-AF65-F5344CB8AC3E}">
        <p14:creationId xmlns:p14="http://schemas.microsoft.com/office/powerpoint/2010/main" val="314873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imektep.kz/kz/game#true_false-142"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угольник 3"/>
          <p:cNvSpPr/>
          <p:nvPr/>
        </p:nvSpPr>
        <p:spPr>
          <a:xfrm>
            <a:off x="1187624" y="2060848"/>
            <a:ext cx="7128792" cy="1323439"/>
          </a:xfrm>
          <a:prstGeom prst="rect">
            <a:avLst/>
          </a:prstGeom>
        </p:spPr>
        <p:txBody>
          <a:bodyPr wrap="square">
            <a:spAutoFit/>
          </a:bodyPr>
          <a:lstStyle/>
          <a:p>
            <a:pPr algn="ctr"/>
            <a:r>
              <a:rPr lang="ru-RU" sz="4000" b="1" dirty="0">
                <a:latin typeface="Times New Roman" pitchFamily="18" charset="0"/>
                <a:cs typeface="Times New Roman" pitchFamily="18" charset="0"/>
              </a:rPr>
              <a:t/>
            </a:r>
            <a:br>
              <a:rPr lang="ru-RU" sz="4000" b="1" dirty="0">
                <a:latin typeface="Times New Roman" pitchFamily="18" charset="0"/>
                <a:cs typeface="Times New Roman" pitchFamily="18" charset="0"/>
              </a:rPr>
            </a:br>
            <a:endParaRPr lang="ru-RU" sz="4000" b="1" dirty="0"/>
          </a:p>
        </p:txBody>
      </p:sp>
      <p:sp>
        <p:nvSpPr>
          <p:cNvPr id="5" name="Прямоугольник 4"/>
          <p:cNvSpPr/>
          <p:nvPr/>
        </p:nvSpPr>
        <p:spPr>
          <a:xfrm>
            <a:off x="285720" y="285728"/>
            <a:ext cx="8572560" cy="4678204"/>
          </a:xfrm>
          <a:prstGeom prst="rect">
            <a:avLst/>
          </a:prstGeom>
        </p:spPr>
        <p:txBody>
          <a:bodyPr wrap="square">
            <a:spAutoFit/>
          </a:bodyPr>
          <a:lstStyle/>
          <a:p>
            <a:pPr algn="ctr"/>
            <a:endParaRPr lang="kk-KZ" sz="2400" b="1" i="1" dirty="0" smtClean="0">
              <a:solidFill>
                <a:srgbClr val="FF0000"/>
              </a:solidFill>
              <a:latin typeface="Times New Roman" pitchFamily="18" charset="0"/>
              <a:cs typeface="Times New Roman" pitchFamily="18" charset="0"/>
            </a:endParaRPr>
          </a:p>
          <a:p>
            <a:pPr algn="ctr"/>
            <a:endParaRPr lang="kk-KZ" sz="2400" b="1" i="1" dirty="0">
              <a:solidFill>
                <a:srgbClr val="FF0000"/>
              </a:solidFill>
              <a:latin typeface="Times New Roman" pitchFamily="18" charset="0"/>
              <a:cs typeface="Times New Roman" pitchFamily="18" charset="0"/>
            </a:endParaRPr>
          </a:p>
          <a:p>
            <a:pPr algn="ctr"/>
            <a:r>
              <a:rPr lang="kk-KZ" sz="2400" b="1" i="1" dirty="0" smtClean="0">
                <a:solidFill>
                  <a:srgbClr val="FF0000"/>
                </a:solidFill>
                <a:latin typeface="Times New Roman" pitchFamily="18" charset="0"/>
                <a:cs typeface="Times New Roman" pitchFamily="18" charset="0"/>
              </a:rPr>
              <a:t>Сабақтың тақырыбы:</a:t>
            </a:r>
            <a:r>
              <a:rPr lang="kk-KZ" sz="1600" b="1" i="1" dirty="0" smtClean="0">
                <a:solidFill>
                  <a:srgbClr val="FF0000"/>
                </a:solidFill>
                <a:latin typeface="Times New Roman" pitchFamily="18" charset="0"/>
                <a:cs typeface="Times New Roman" pitchFamily="18" charset="0"/>
              </a:rPr>
              <a:t/>
            </a:r>
            <a:br>
              <a:rPr lang="kk-KZ" sz="1600" b="1" i="1" dirty="0" smtClean="0">
                <a:solidFill>
                  <a:srgbClr val="FF0000"/>
                </a:solidFill>
                <a:latin typeface="Times New Roman" pitchFamily="18" charset="0"/>
                <a:cs typeface="Times New Roman" pitchFamily="18" charset="0"/>
              </a:rPr>
            </a:br>
            <a:r>
              <a:rPr lang="ru-RU" sz="3400" b="1" dirty="0" smtClean="0">
                <a:latin typeface="Times New Roman" pitchFamily="18" charset="0"/>
                <a:cs typeface="Times New Roman" pitchFamily="18" charset="0"/>
              </a:rPr>
              <a:t>Сан </a:t>
            </a:r>
            <a:r>
              <a:rPr lang="ru-RU" sz="3400" b="1" dirty="0" err="1" smtClean="0">
                <a:latin typeface="Times New Roman" pitchFamily="18" charset="0"/>
                <a:cs typeface="Times New Roman" pitchFamily="18" charset="0"/>
              </a:rPr>
              <a:t>есім</a:t>
            </a:r>
            <a:endParaRPr lang="ru-RU" sz="3400" b="1" dirty="0" smtClean="0">
              <a:latin typeface="Times New Roman" pitchFamily="18" charset="0"/>
              <a:cs typeface="Times New Roman" pitchFamily="18" charset="0"/>
            </a:endParaRPr>
          </a:p>
          <a:p>
            <a:pPr algn="ctr"/>
            <a:endParaRPr lang="kk-KZ" sz="2400" b="1" i="1" dirty="0" smtClean="0">
              <a:solidFill>
                <a:srgbClr val="FF0000"/>
              </a:solidFill>
              <a:latin typeface="Times New Roman" pitchFamily="18" charset="0"/>
              <a:cs typeface="Times New Roman" pitchFamily="18" charset="0"/>
            </a:endParaRPr>
          </a:p>
          <a:p>
            <a:pPr algn="ctr"/>
            <a:r>
              <a:rPr lang="kk-KZ" sz="2400" b="1" i="1" dirty="0" smtClean="0">
                <a:solidFill>
                  <a:srgbClr val="FF0000"/>
                </a:solidFill>
                <a:latin typeface="Times New Roman" pitchFamily="18" charset="0"/>
                <a:cs typeface="Times New Roman" pitchFamily="18" charset="0"/>
              </a:rPr>
              <a:t>Сабақтың мақсаты: </a:t>
            </a:r>
          </a:p>
          <a:p>
            <a:pPr marL="571500" indent="-571500">
              <a:buFont typeface="Arial" pitchFamily="34" charset="0"/>
              <a:buChar char="•"/>
            </a:pPr>
            <a:r>
              <a:rPr lang="kk-KZ" sz="3600" dirty="0" smtClean="0">
                <a:latin typeface="Times New Roman" pitchFamily="18" charset="0"/>
                <a:cs typeface="Times New Roman" pitchFamily="18" charset="0"/>
              </a:rPr>
              <a:t>Тыңдаған  </a:t>
            </a:r>
            <a:r>
              <a:rPr lang="kk-KZ" sz="3600" dirty="0">
                <a:latin typeface="Times New Roman" pitchFamily="18" charset="0"/>
                <a:cs typeface="Times New Roman" pitchFamily="18" charset="0"/>
              </a:rPr>
              <a:t>материал бойынша тірек сөздерді белгілеу, ашық</a:t>
            </a:r>
            <a:endParaRPr lang="ru-RU" sz="3600" dirty="0">
              <a:latin typeface="Times New Roman" pitchFamily="18" charset="0"/>
              <a:cs typeface="Times New Roman" pitchFamily="18" charset="0"/>
            </a:endParaRPr>
          </a:p>
          <a:p>
            <a:r>
              <a:rPr lang="kk-KZ" sz="3600" dirty="0">
                <a:latin typeface="Times New Roman" pitchFamily="18" charset="0"/>
                <a:cs typeface="Times New Roman" pitchFamily="18" charset="0"/>
              </a:rPr>
              <a:t>және жабық сұрақтарға жауап </a:t>
            </a:r>
            <a:r>
              <a:rPr lang="kk-KZ" sz="3600" dirty="0" smtClean="0">
                <a:latin typeface="Times New Roman" pitchFamily="18" charset="0"/>
                <a:cs typeface="Times New Roman" pitchFamily="18" charset="0"/>
              </a:rPr>
              <a:t>беру;</a:t>
            </a:r>
          </a:p>
          <a:p>
            <a:pPr marL="571500" indent="-571500">
              <a:buFont typeface="Arial" pitchFamily="34" charset="0"/>
              <a:buChar char="•"/>
            </a:pPr>
            <a:r>
              <a:rPr lang="kk-KZ" sz="3600" dirty="0">
                <a:latin typeface="Times New Roman" pitchFamily="18" charset="0"/>
                <a:cs typeface="Times New Roman" pitchFamily="18" charset="0"/>
              </a:rPr>
              <a:t> </a:t>
            </a:r>
            <a:r>
              <a:rPr lang="kk-KZ" sz="3600" dirty="0" smtClean="0">
                <a:latin typeface="Times New Roman" pitchFamily="18" charset="0"/>
                <a:cs typeface="Times New Roman" pitchFamily="18" charset="0"/>
              </a:rPr>
              <a:t>Сөйлем ішінен сан есімдерді табу</a:t>
            </a:r>
            <a:r>
              <a:rPr lang="kk-KZ" sz="3600" b="1" i="1"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317404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0" indent="0">
              <a:buNone/>
            </a:pPr>
            <a:r>
              <a:rPr lang="kk-KZ" sz="3600" dirty="0"/>
              <a:t>https://imektep.kz/kz/san-esim</a:t>
            </a:r>
            <a:endParaRPr lang="ru-RU" sz="3600" dirty="0"/>
          </a:p>
          <a:p>
            <a:pPr marL="0" indent="0">
              <a:buNone/>
            </a:pPr>
            <a:endParaRPr lang="kk-KZ" sz="3600" dirty="0" smtClean="0">
              <a:latin typeface="Times New Roman" pitchFamily="18" charset="0"/>
              <a:cs typeface="Times New Roman" pitchFamily="18" charset="0"/>
            </a:endParaRPr>
          </a:p>
          <a:p>
            <a:pPr marL="0" indent="0">
              <a:buNone/>
            </a:pPr>
            <a:r>
              <a:rPr lang="kk-KZ" sz="3600" dirty="0" smtClean="0">
                <a:latin typeface="Times New Roman" pitchFamily="18" charset="0"/>
                <a:cs typeface="Times New Roman" pitchFamily="18" charset="0"/>
              </a:rPr>
              <a:t>Заттың </a:t>
            </a:r>
            <a:r>
              <a:rPr lang="kk-KZ" sz="3600" dirty="0" smtClean="0">
                <a:latin typeface="Times New Roman" pitchFamily="18" charset="0"/>
                <a:cs typeface="Times New Roman" pitchFamily="18" charset="0"/>
              </a:rPr>
              <a:t>санын, ретін </a:t>
            </a:r>
            <a:r>
              <a:rPr lang="kk-KZ" sz="3600" dirty="0" smtClean="0">
                <a:latin typeface="Times New Roman" pitchFamily="18" charset="0"/>
                <a:cs typeface="Times New Roman" pitchFamily="18" charset="0"/>
              </a:rPr>
              <a:t>білдіріп, қанша? неше? </a:t>
            </a:r>
            <a:r>
              <a:rPr lang="kk-KZ" sz="3600" dirty="0" smtClean="0">
                <a:latin typeface="Times New Roman" pitchFamily="18" charset="0"/>
                <a:cs typeface="Times New Roman" pitchFamily="18" charset="0"/>
              </a:rPr>
              <a:t>нешінші</a:t>
            </a:r>
            <a:r>
              <a:rPr lang="kk-KZ" sz="3600" dirty="0" smtClean="0">
                <a:latin typeface="Times New Roman" pitchFamily="18" charset="0"/>
                <a:cs typeface="Times New Roman" pitchFamily="18" charset="0"/>
              </a:rPr>
              <a:t>? </a:t>
            </a:r>
            <a:r>
              <a:rPr lang="kk-KZ" sz="3600" dirty="0" smtClean="0">
                <a:latin typeface="Times New Roman" pitchFamily="18" charset="0"/>
                <a:cs typeface="Times New Roman" pitchFamily="18" charset="0"/>
              </a:rPr>
              <a:t>сұрақтарына </a:t>
            </a:r>
            <a:r>
              <a:rPr lang="kk-KZ" sz="3600" dirty="0" smtClean="0">
                <a:latin typeface="Times New Roman" pitchFamily="18" charset="0"/>
                <a:cs typeface="Times New Roman" pitchFamily="18" charset="0"/>
              </a:rPr>
              <a:t>жауап беретін сөз табын сан есім дейміз: </a:t>
            </a:r>
            <a:r>
              <a:rPr lang="kk-KZ" sz="3600" i="1" dirty="0" smtClean="0">
                <a:latin typeface="Times New Roman" pitchFamily="18" charset="0"/>
                <a:cs typeface="Times New Roman" pitchFamily="18" charset="0"/>
              </a:rPr>
              <a:t>екі, бес,бесінші, он алты т.б</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993116"/>
          </a:xfrm>
        </p:spPr>
        <p:txBody>
          <a:bodyPr/>
          <a:lstStyle/>
          <a:p>
            <a:r>
              <a:rPr lang="kk-KZ" dirty="0" smtClean="0">
                <a:latin typeface="Times New Roman" pitchFamily="18" charset="0"/>
                <a:cs typeface="Times New Roman" pitchFamily="18" charset="0"/>
              </a:rPr>
              <a:t>Су</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395536" y="1124744"/>
            <a:ext cx="8229600" cy="4525963"/>
          </a:xfrm>
        </p:spPr>
        <p:txBody>
          <a:bodyPr>
            <a:normAutofit fontScale="85000" lnSpcReduction="20000"/>
          </a:bodyPr>
          <a:lstStyle/>
          <a:p>
            <a:pPr marL="0" indent="0">
              <a:buNone/>
            </a:pPr>
            <a:r>
              <a:rPr lang="kk-KZ" dirty="0" smtClean="0">
                <a:latin typeface="Times New Roman" pitchFamily="18" charset="0"/>
                <a:cs typeface="Times New Roman" pitchFamily="18" charset="0"/>
              </a:rPr>
              <a:t>   Күн төбеңді тесердей шақырайып тұр. Асан үйінен шығып, малды ауылдағы атасыныкіне беттеді. Демалыс кезінде атасына сәлем бермекші. Орта жолға жетпей- ақ шөлдей бастады. «Бекер қуырдақ жеген екенмін» деп ойлап келеді.</a:t>
            </a:r>
          </a:p>
          <a:p>
            <a:pPr marL="0" indent="0">
              <a:buNone/>
            </a:pPr>
            <a:r>
              <a:rPr lang="kk-KZ" dirty="0">
                <a:latin typeface="Times New Roman" pitchFamily="18" charset="0"/>
                <a:cs typeface="Times New Roman" pitchFamily="18" charset="0"/>
              </a:rPr>
              <a:t> </a:t>
            </a:r>
            <a:r>
              <a:rPr lang="kk-KZ" dirty="0" smtClean="0">
                <a:latin typeface="Times New Roman" pitchFamily="18" charset="0"/>
                <a:cs typeface="Times New Roman" pitchFamily="18" charset="0"/>
              </a:rPr>
              <a:t>Әбден   шөл қысқанда ерні кезеріп, тамсанып қояды. «Шіркін, бір ұрттам су болса ғой». Кенет ойына жолда кездесетін бұлақ түсті. Жалғызаяқ жолмен соған қарай бұрылды. Міне, аңсаған бұлаққа де жетті. Қолын жуып жіберіп, уыстап су іше бастады. Тап-таза , мөп -мөлдір су ерекше тәтті сияқты көрінді. Шөлдегенде ішкен судың дәмділігіне ештеңе жетпес. Неткен рақат!</a:t>
            </a:r>
          </a:p>
        </p:txBody>
      </p:sp>
    </p:spTree>
    <p:extLst>
      <p:ext uri="{BB962C8B-B14F-4D97-AF65-F5344CB8AC3E}">
        <p14:creationId xmlns:p14="http://schemas.microsoft.com/office/powerpoint/2010/main" val="411548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a:t>
            </a:r>
            <a:r>
              <a:rPr lang="kk-KZ" dirty="0" smtClean="0"/>
              <a:t>ұрақтарға жауап беру</a:t>
            </a:r>
            <a:endParaRPr lang="ru-RU" dirty="0"/>
          </a:p>
        </p:txBody>
      </p:sp>
      <p:sp>
        <p:nvSpPr>
          <p:cNvPr id="3" name="Объект 2"/>
          <p:cNvSpPr>
            <a:spLocks noGrp="1"/>
          </p:cNvSpPr>
          <p:nvPr>
            <p:ph idx="1"/>
          </p:nvPr>
        </p:nvSpPr>
        <p:spPr/>
        <p:txBody>
          <a:bodyPr>
            <a:normAutofit lnSpcReduction="10000"/>
          </a:bodyPr>
          <a:lstStyle/>
          <a:p>
            <a:pPr marL="514350" indent="-514350">
              <a:buAutoNum type="arabicPeriod"/>
            </a:pPr>
            <a:r>
              <a:rPr lang="ru-RU" dirty="0" err="1" smtClean="0">
                <a:latin typeface="Times New Roman" pitchFamily="18" charset="0"/>
                <a:cs typeface="Times New Roman" pitchFamily="18" charset="0"/>
              </a:rPr>
              <a:t>Асан</a:t>
            </a: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қайда бармақшы болды?</a:t>
            </a:r>
          </a:p>
          <a:p>
            <a:pPr marL="514350" indent="-514350">
              <a:buAutoNum type="arabicPeriod"/>
            </a:pPr>
            <a:r>
              <a:rPr lang="kk-KZ" dirty="0" smtClean="0">
                <a:latin typeface="Times New Roman" pitchFamily="18" charset="0"/>
                <a:cs typeface="Times New Roman" pitchFamily="18" charset="0"/>
              </a:rPr>
              <a:t>Ол неліктен шөлдеді?</a:t>
            </a:r>
          </a:p>
          <a:p>
            <a:pPr marL="514350" indent="-514350">
              <a:buAutoNum type="arabicPeriod"/>
            </a:pPr>
            <a:r>
              <a:rPr lang="kk-KZ" dirty="0" smtClean="0">
                <a:latin typeface="Times New Roman" pitchFamily="18" charset="0"/>
                <a:cs typeface="Times New Roman" pitchFamily="18" charset="0"/>
              </a:rPr>
              <a:t>Жолда не кездесті?</a:t>
            </a:r>
          </a:p>
          <a:p>
            <a:pPr marL="514350" indent="-514350">
              <a:buAutoNum type="arabicPeriod"/>
            </a:pPr>
            <a:r>
              <a:rPr lang="kk-KZ" dirty="0" smtClean="0">
                <a:latin typeface="Times New Roman" pitchFamily="18" charset="0"/>
                <a:cs typeface="Times New Roman" pitchFamily="18" charset="0"/>
              </a:rPr>
              <a:t>Бұлақтың суы қандай?</a:t>
            </a:r>
          </a:p>
          <a:p>
            <a:pPr marL="514350" indent="-514350">
              <a:buAutoNum type="arabicPeriod"/>
            </a:pPr>
            <a:r>
              <a:rPr lang="kk-KZ" dirty="0" smtClean="0">
                <a:latin typeface="Times New Roman" pitchFamily="18" charset="0"/>
                <a:cs typeface="Times New Roman" pitchFamily="18" charset="0"/>
              </a:rPr>
              <a:t>Бұлақтың суы неліктен ерекше?</a:t>
            </a:r>
            <a:endParaRPr lang="en-US" dirty="0" smtClean="0">
              <a:latin typeface="Times New Roman" pitchFamily="18" charset="0"/>
              <a:cs typeface="Times New Roman" pitchFamily="18" charset="0"/>
            </a:endParaRPr>
          </a:p>
          <a:p>
            <a:pPr marL="514350" indent="-514350">
              <a:buAutoNum type="arabicPeriod"/>
            </a:pPr>
            <a:endParaRPr lang="en-US" dirty="0">
              <a:latin typeface="Times New Roman" pitchFamily="18" charset="0"/>
              <a:cs typeface="Times New Roman" pitchFamily="18" charset="0"/>
            </a:endParaRPr>
          </a:p>
          <a:p>
            <a:pPr marL="0" indent="0">
              <a:buNone/>
            </a:pPr>
            <a:r>
              <a:rPr lang="kk-KZ" i="1" dirty="0" smtClean="0">
                <a:latin typeface="Times New Roman" pitchFamily="18" charset="0"/>
                <a:cs typeface="Times New Roman" pitchFamily="18" charset="0"/>
              </a:rPr>
              <a:t>Сұрақтардың жауабы арқылы тірек сөздер қатарын тауып жазады.</a:t>
            </a:r>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3301898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3200" dirty="0" smtClean="0">
                <a:solidFill>
                  <a:srgbClr val="FF0000"/>
                </a:solidFill>
                <a:latin typeface="Times New Roman" pitchFamily="18" charset="0"/>
                <a:cs typeface="Times New Roman" pitchFamily="18" charset="0"/>
              </a:rPr>
              <a:t>22-жаттығу</a:t>
            </a:r>
            <a:r>
              <a:rPr lang="kk-KZ" sz="3200" dirty="0">
                <a:solidFill>
                  <a:srgbClr val="FF0000"/>
                </a:solidFill>
                <a:latin typeface="Times New Roman" pitchFamily="18" charset="0"/>
                <a:cs typeface="Times New Roman" pitchFamily="18" charset="0"/>
              </a:rPr>
              <a:t/>
            </a:r>
            <a:br>
              <a:rPr lang="kk-KZ" sz="3200" dirty="0">
                <a:solidFill>
                  <a:srgbClr val="FF0000"/>
                </a:solidFill>
                <a:latin typeface="Times New Roman" pitchFamily="18" charset="0"/>
                <a:cs typeface="Times New Roman" pitchFamily="18" charset="0"/>
              </a:rPr>
            </a:br>
            <a:r>
              <a:rPr lang="kk-KZ" sz="3200" dirty="0" smtClean="0">
                <a:solidFill>
                  <a:srgbClr val="FF0000"/>
                </a:solidFill>
                <a:latin typeface="Times New Roman" pitchFamily="18" charset="0"/>
                <a:cs typeface="Times New Roman" pitchFamily="18" charset="0"/>
              </a:rPr>
              <a:t>Орны ауысқан сөйлемдерді ретке келтіріп жаз.</a:t>
            </a:r>
            <a:endParaRPr lang="ru-RU" sz="3200"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buNone/>
            </a:pPr>
            <a:r>
              <a:rPr lang="kk-KZ" dirty="0" smtClean="0">
                <a:latin typeface="Times New Roman" pitchFamily="18" charset="0"/>
                <a:cs typeface="Times New Roman" pitchFamily="18" charset="0"/>
              </a:rPr>
              <a:t>Теңіз одан әлдеқайда көп. Жер бетінде төрт мұхит бар. Олардың саны отызға жетеді.</a:t>
            </a:r>
            <a:r>
              <a:rPr lang="kk-KZ" b="1" dirty="0">
                <a:latin typeface="Times New Roman" pitchFamily="18" charset="0"/>
                <a:cs typeface="Times New Roman" pitchFamily="18" charset="0"/>
              </a:rPr>
              <a:t/>
            </a:r>
            <a:br>
              <a:rPr lang="kk-KZ" b="1" dirty="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i="1" dirty="0" smtClean="0">
                <a:latin typeface="Times New Roman" pitchFamily="18" charset="0"/>
                <a:cs typeface="Times New Roman" pitchFamily="18" charset="0"/>
              </a:rPr>
              <a:t>Сан есімдерді тауып, сұрақ қой.</a:t>
            </a:r>
            <a:endParaRPr lang="ru-RU" i="1" dirty="0"/>
          </a:p>
        </p:txBody>
      </p:sp>
    </p:spTree>
    <p:extLst>
      <p:ext uri="{BB962C8B-B14F-4D97-AF65-F5344CB8AC3E}">
        <p14:creationId xmlns:p14="http://schemas.microsoft.com/office/powerpoint/2010/main" val="4037326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solidFill>
                  <a:srgbClr val="FF0000"/>
                </a:solidFill>
                <a:latin typeface="Times New Roman" pitchFamily="18" charset="0"/>
                <a:cs typeface="Times New Roman" pitchFamily="18" charset="0"/>
              </a:rPr>
              <a:t>Тапсырманың дұрыс орындалуын тексеру</a:t>
            </a:r>
            <a:endParaRPr lang="ru-RU"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0" indent="0">
              <a:buNone/>
            </a:pPr>
            <a:r>
              <a:rPr lang="kk-KZ" dirty="0" smtClean="0">
                <a:latin typeface="Times New Roman" pitchFamily="18" charset="0"/>
                <a:cs typeface="Times New Roman" pitchFamily="18" charset="0"/>
              </a:rPr>
              <a:t>Жер бетінде </a:t>
            </a:r>
            <a:r>
              <a:rPr lang="kk-KZ" u="sng" dirty="0" smtClean="0">
                <a:latin typeface="Times New Roman" pitchFamily="18" charset="0"/>
                <a:cs typeface="Times New Roman" pitchFamily="18" charset="0"/>
              </a:rPr>
              <a:t>төрт</a:t>
            </a:r>
            <a:r>
              <a:rPr lang="kk-KZ" dirty="0" smtClean="0">
                <a:latin typeface="Times New Roman" pitchFamily="18" charset="0"/>
                <a:cs typeface="Times New Roman" pitchFamily="18" charset="0"/>
              </a:rPr>
              <a:t> мұхит бар.Теңіз одан </a:t>
            </a:r>
            <a:r>
              <a:rPr lang="kk-KZ" u="sng" dirty="0" smtClean="0">
                <a:latin typeface="Times New Roman" pitchFamily="18" charset="0"/>
                <a:cs typeface="Times New Roman" pitchFamily="18" charset="0"/>
              </a:rPr>
              <a:t>әлдеқайда</a:t>
            </a:r>
            <a:r>
              <a:rPr lang="kk-KZ" dirty="0" smtClean="0">
                <a:latin typeface="Times New Roman" pitchFamily="18" charset="0"/>
                <a:cs typeface="Times New Roman" pitchFamily="18" charset="0"/>
              </a:rPr>
              <a:t> көп.Олардың саны </a:t>
            </a:r>
            <a:r>
              <a:rPr lang="kk-KZ" u="sng" dirty="0" smtClean="0">
                <a:latin typeface="Times New Roman" pitchFamily="18" charset="0"/>
                <a:cs typeface="Times New Roman" pitchFamily="18" charset="0"/>
              </a:rPr>
              <a:t>отызға</a:t>
            </a:r>
            <a:r>
              <a:rPr lang="kk-KZ" dirty="0" smtClean="0">
                <a:latin typeface="Times New Roman" pitchFamily="18" charset="0"/>
                <a:cs typeface="Times New Roman" pitchFamily="18" charset="0"/>
              </a:rPr>
              <a:t> жетеді</a:t>
            </a:r>
            <a:r>
              <a:rPr lang="kk-KZ" dirty="0" smtClean="0"/>
              <a:t>.</a:t>
            </a:r>
          </a:p>
          <a:p>
            <a:pPr marL="0" indent="0">
              <a:buNone/>
            </a:pPr>
            <a:endParaRPr lang="kk-KZ" dirty="0" smtClean="0"/>
          </a:p>
          <a:p>
            <a:pPr marL="0" indent="0">
              <a:buNone/>
            </a:pPr>
            <a:endParaRPr lang="kk-KZ" dirty="0"/>
          </a:p>
          <a:p>
            <a:pPr marL="0" indent="0">
              <a:buNone/>
            </a:pPr>
            <a:r>
              <a:rPr lang="kk-KZ" i="1" u="sng" dirty="0" smtClean="0">
                <a:latin typeface="Times New Roman" pitchFamily="18" charset="0"/>
                <a:cs typeface="Times New Roman" pitchFamily="18" charset="0"/>
              </a:rPr>
              <a:t>Бір </a:t>
            </a:r>
            <a:r>
              <a:rPr lang="kk-KZ" i="1" dirty="0" smtClean="0">
                <a:latin typeface="Times New Roman" pitchFamily="18" charset="0"/>
                <a:cs typeface="Times New Roman" pitchFamily="18" charset="0"/>
              </a:rPr>
              <a:t>кісі қазған құдықтан </a:t>
            </a:r>
          </a:p>
          <a:p>
            <a:pPr marL="0" indent="0">
              <a:buNone/>
            </a:pPr>
            <a:r>
              <a:rPr lang="kk-KZ" i="1" u="sng" dirty="0" smtClean="0">
                <a:latin typeface="Times New Roman" pitchFamily="18" charset="0"/>
                <a:cs typeface="Times New Roman" pitchFamily="18" charset="0"/>
              </a:rPr>
              <a:t>Мың </a:t>
            </a:r>
            <a:r>
              <a:rPr lang="kk-KZ" i="1" dirty="0" smtClean="0">
                <a:latin typeface="Times New Roman" pitchFamily="18" charset="0"/>
                <a:cs typeface="Times New Roman" pitchFamily="18" charset="0"/>
              </a:rPr>
              <a:t>кісі су ішеді.</a:t>
            </a:r>
          </a:p>
        </p:txBody>
      </p:sp>
    </p:spTree>
    <p:extLst>
      <p:ext uri="{BB962C8B-B14F-4D97-AF65-F5344CB8AC3E}">
        <p14:creationId xmlns:p14="http://schemas.microsoft.com/office/powerpoint/2010/main" val="115814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738538"/>
          </a:xfrm>
        </p:spPr>
        <p:txBody>
          <a:bodyPr/>
          <a:lstStyle/>
          <a:p>
            <a:r>
              <a:rPr lang="kk-KZ" u="sng" dirty="0" smtClean="0">
                <a:hlinkClick r:id="rId2"/>
              </a:rPr>
              <a:t/>
            </a:r>
            <a:br>
              <a:rPr lang="kk-KZ" u="sng" dirty="0" smtClean="0">
                <a:hlinkClick r:id="rId2"/>
              </a:rPr>
            </a:br>
            <a:r>
              <a:rPr lang="kk-KZ" u="sng" dirty="0">
                <a:hlinkClick r:id="rId2"/>
              </a:rPr>
              <a:t/>
            </a:r>
            <a:br>
              <a:rPr lang="kk-KZ" u="sng" dirty="0">
                <a:hlinkClick r:id="rId2"/>
              </a:rPr>
            </a:br>
            <a:r>
              <a:rPr lang="kk-KZ" u="sng" dirty="0" smtClean="0">
                <a:hlinkClick r:id="rId2"/>
              </a:rPr>
              <a:t/>
            </a:r>
            <a:br>
              <a:rPr lang="kk-KZ" u="sng" dirty="0" smtClean="0">
                <a:hlinkClick r:id="rId2"/>
              </a:rPr>
            </a:br>
            <a:r>
              <a:rPr lang="kk-KZ" u="sng" dirty="0">
                <a:hlinkClick r:id="rId2"/>
              </a:rPr>
              <a:t/>
            </a:r>
            <a:br>
              <a:rPr lang="kk-KZ" u="sng" dirty="0">
                <a:hlinkClick r:id="rId2"/>
              </a:rPr>
            </a:br>
            <a:r>
              <a:rPr lang="en-US" sz="3200" u="sng" dirty="0"/>
              <a:t>https://imektep.kz/kz/game#true_false-1426</a:t>
            </a:r>
            <a:endParaRPr lang="ru-RU" sz="3200" dirty="0"/>
          </a:p>
        </p:txBody>
      </p:sp>
      <p:pic>
        <p:nvPicPr>
          <p:cNvPr id="1026" name="Picture 2" descr="C:\Users\Асус\Desktop\құдық.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99592" y="862658"/>
            <a:ext cx="3268569" cy="244827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Асус\Desktop\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103" y="548680"/>
            <a:ext cx="3714750" cy="2762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78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3600" dirty="0" smtClean="0">
                <a:solidFill>
                  <a:srgbClr val="FF0000"/>
                </a:solidFill>
                <a:latin typeface="Times New Roman" pitchFamily="18" charset="0"/>
                <a:cs typeface="Times New Roman" pitchFamily="18" charset="0"/>
              </a:rPr>
              <a:t>«Смайликтер» әдісі арқылы өз іс </a:t>
            </a:r>
            <a:r>
              <a:rPr lang="ru-RU" sz="3600" dirty="0" smtClean="0">
                <a:solidFill>
                  <a:srgbClr val="FF0000"/>
                </a:solidFill>
                <a:latin typeface="Times New Roman" pitchFamily="18" charset="0"/>
                <a:cs typeface="Times New Roman" pitchFamily="18" charset="0"/>
              </a:rPr>
              <a:t>– </a:t>
            </a:r>
            <a:r>
              <a:rPr lang="kk-KZ" sz="3600" dirty="0" smtClean="0">
                <a:solidFill>
                  <a:srgbClr val="FF0000"/>
                </a:solidFill>
                <a:latin typeface="Times New Roman" pitchFamily="18" charset="0"/>
                <a:cs typeface="Times New Roman" pitchFamily="18" charset="0"/>
              </a:rPr>
              <a:t>әрекеттеріне рефлексия жасап бағалау</a:t>
            </a:r>
            <a:endParaRPr lang="ru-RU" sz="3600" dirty="0">
              <a:solidFill>
                <a:srgbClr val="FF0000"/>
              </a:solidFill>
              <a:latin typeface="Times New Roman" pitchFamily="18" charset="0"/>
              <a:cs typeface="Times New Roman" pitchFamily="18" charset="0"/>
            </a:endParaRPr>
          </a:p>
        </p:txBody>
      </p:sp>
      <p:pic>
        <p:nvPicPr>
          <p:cNvPr id="4" name="Рисунок 9" descr="C:\Documents and Settings\User\Local Settings\Temporary Internet Files\Content.IE5\FXWRW35U\MC900442026[1].wmf"/>
          <p:cNvPicPr>
            <a:picLocks noGrp="1" noChangeAspect="1" noChangeArrowheads="1"/>
          </p:cNvPicPr>
          <p:nvPr>
            <p:ph idx="1"/>
          </p:nvPr>
        </p:nvPicPr>
        <p:blipFill>
          <a:blip r:embed="rId2" cstate="print"/>
          <a:srcRect/>
          <a:stretch>
            <a:fillRect/>
          </a:stretch>
        </p:blipFill>
        <p:spPr bwMode="auto">
          <a:xfrm>
            <a:off x="1043608" y="1988840"/>
            <a:ext cx="1908486" cy="2016224"/>
          </a:xfrm>
          <a:prstGeom prst="rect">
            <a:avLst/>
          </a:prstGeom>
          <a:noFill/>
          <a:ln w="9525">
            <a:noFill/>
            <a:miter lim="800000"/>
            <a:headEnd/>
            <a:tailEnd/>
          </a:ln>
        </p:spPr>
      </p:pic>
      <p:pic>
        <p:nvPicPr>
          <p:cNvPr id="5" name="Рисунок 10" descr="C:\Documents and Settings\User\Local Settings\Temporary Internet Files\Content.IE5\FXWRW35U\MC900433823[1].png"/>
          <p:cNvPicPr>
            <a:picLocks noChangeAspect="1" noChangeArrowheads="1"/>
          </p:cNvPicPr>
          <p:nvPr/>
        </p:nvPicPr>
        <p:blipFill>
          <a:blip r:embed="rId3" cstate="print"/>
          <a:srcRect/>
          <a:stretch>
            <a:fillRect/>
          </a:stretch>
        </p:blipFill>
        <p:spPr bwMode="auto">
          <a:xfrm>
            <a:off x="3995936" y="2852936"/>
            <a:ext cx="1728192" cy="1223963"/>
          </a:xfrm>
          <a:prstGeom prst="rect">
            <a:avLst/>
          </a:prstGeom>
          <a:noFill/>
          <a:ln w="9525">
            <a:noFill/>
            <a:miter lim="800000"/>
            <a:headEnd/>
            <a:tailEnd/>
          </a:ln>
        </p:spPr>
      </p:pic>
      <p:pic>
        <p:nvPicPr>
          <p:cNvPr id="6" name="Рисунок 11" descr="C:\Documents and Settings\User\Local Settings\Temporary Internet Files\Content.IE5\SVTRR7O6\MC900434385[1].wmf"/>
          <p:cNvPicPr>
            <a:picLocks noChangeAspect="1" noChangeArrowheads="1"/>
          </p:cNvPicPr>
          <p:nvPr/>
        </p:nvPicPr>
        <p:blipFill>
          <a:blip r:embed="rId4" cstate="print"/>
          <a:srcRect/>
          <a:stretch>
            <a:fillRect/>
          </a:stretch>
        </p:blipFill>
        <p:spPr bwMode="auto">
          <a:xfrm>
            <a:off x="6660232" y="2852936"/>
            <a:ext cx="1512168" cy="1296987"/>
          </a:xfrm>
          <a:prstGeom prst="rect">
            <a:avLst/>
          </a:prstGeom>
          <a:noFill/>
          <a:ln w="9525">
            <a:noFill/>
            <a:miter lim="800000"/>
            <a:headEnd/>
            <a:tailEnd/>
          </a:ln>
        </p:spPr>
      </p:pic>
    </p:spTree>
    <p:extLst>
      <p:ext uri="{BB962C8B-B14F-4D97-AF65-F5344CB8AC3E}">
        <p14:creationId xmlns:p14="http://schemas.microsoft.com/office/powerpoint/2010/main" val="3927436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1177</TotalTime>
  <Words>233</Words>
  <Application>Microsoft Office PowerPoint</Application>
  <PresentationFormat>Экран (4:3)</PresentationFormat>
  <Paragraphs>34</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Презентация PowerPoint</vt:lpstr>
      <vt:lpstr>Презентация PowerPoint</vt:lpstr>
      <vt:lpstr>Су</vt:lpstr>
      <vt:lpstr>Сұрақтарға жауап беру</vt:lpstr>
      <vt:lpstr>22-жаттығу Орны ауысқан сөйлемдерді ретке келтіріп жаз.</vt:lpstr>
      <vt:lpstr>Тапсырманың дұрыс орындалуын тексеру</vt:lpstr>
      <vt:lpstr>    https://imektep.kz/kz/game#true_false-1426</vt:lpstr>
      <vt:lpstr>«Смайликтер» әдісі арқылы өз іс – әрекеттеріне рефлексия жасап бағалау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Мәтін және оның түрлері</dc:title>
  <dc:creator>h</dc:creator>
  <cp:lastModifiedBy>Асус</cp:lastModifiedBy>
  <cp:revision>61</cp:revision>
  <dcterms:created xsi:type="dcterms:W3CDTF">2020-07-21T04:59:35Z</dcterms:created>
  <dcterms:modified xsi:type="dcterms:W3CDTF">2021-04-06T03:44:00Z</dcterms:modified>
</cp:coreProperties>
</file>