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77" r:id="rId3"/>
    <p:sldId id="267" r:id="rId4"/>
    <p:sldId id="268" r:id="rId5"/>
    <p:sldId id="281" r:id="rId6"/>
    <p:sldId id="282" r:id="rId7"/>
    <p:sldId id="269" r:id="rId8"/>
    <p:sldId id="271" r:id="rId9"/>
    <p:sldId id="274" r:id="rId10"/>
    <p:sldId id="280" r:id="rId11"/>
    <p:sldId id="283" r:id="rId12"/>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Светлый стиль 1 - акцент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780" y="96"/>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3" name="Group 42"/>
          <p:cNvGrpSpPr/>
          <p:nvPr/>
        </p:nvGrpSpPr>
        <p:grpSpPr>
          <a:xfrm>
            <a:off x="-382404" y="0"/>
            <a:ext cx="9932332" cy="51435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16133"/>
            <a:ext cx="3679116" cy="470388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16133"/>
            <a:ext cx="3505200" cy="1734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6" y="2031357"/>
            <a:ext cx="3313355" cy="1276620"/>
          </a:xfrm>
        </p:spPr>
        <p:txBody>
          <a:bodyPr>
            <a:normAutofit/>
          </a:bodyPr>
          <a:lstStyle>
            <a:lvl1pPr>
              <a:defRPr sz="3600"/>
            </a:lvl1pPr>
          </a:lstStyle>
          <a:p>
            <a:r>
              <a:rPr lang="ru-RU"/>
              <a:t>Образец заголовка</a:t>
            </a:r>
            <a:endParaRPr lang="en-US" dirty="0"/>
          </a:p>
        </p:txBody>
      </p:sp>
      <p:sp>
        <p:nvSpPr>
          <p:cNvPr id="3" name="Subtitle 2"/>
          <p:cNvSpPr>
            <a:spLocks noGrp="1"/>
          </p:cNvSpPr>
          <p:nvPr>
            <p:ph type="subTitle" idx="1"/>
          </p:nvPr>
        </p:nvSpPr>
        <p:spPr>
          <a:xfrm>
            <a:off x="4733366" y="3315810"/>
            <a:ext cx="3309803" cy="945472"/>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a:off x="4738744" y="1137621"/>
            <a:ext cx="2133600" cy="563236"/>
          </a:xfrm>
        </p:spPr>
        <p:txBody>
          <a:bodyPr anchor="b"/>
          <a:lstStyle>
            <a:lvl1pPr algn="l">
              <a:defRPr sz="2400"/>
            </a:lvl1pPr>
          </a:lstStyle>
          <a:p>
            <a:fld id="{B4C71EC6-210F-42DE-9C53-41977AD35B3D}" type="datetimeFigureOut">
              <a:rPr lang="ru-RU" smtClean="0"/>
              <a:t>03.04.2021</a:t>
            </a:fld>
            <a:endParaRPr lang="ru-RU"/>
          </a:p>
        </p:txBody>
      </p:sp>
      <p:sp>
        <p:nvSpPr>
          <p:cNvPr id="50" name="Rectangle 49"/>
          <p:cNvSpPr/>
          <p:nvPr/>
        </p:nvSpPr>
        <p:spPr>
          <a:xfrm>
            <a:off x="4650889" y="4566213"/>
            <a:ext cx="3505200" cy="61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4289975"/>
            <a:ext cx="2831592" cy="273844"/>
          </a:xfrm>
        </p:spPr>
        <p:txBody>
          <a:bodyPr>
            <a:normAutofit/>
          </a:bodyPr>
          <a:lstStyle>
            <a:lvl1pPr>
              <a:defRPr>
                <a:solidFill>
                  <a:schemeClr val="accent1"/>
                </a:solidFill>
              </a:defRPr>
            </a:lvl1pPr>
          </a:lstStyle>
          <a:p>
            <a:endParaRPr lang="ru-RU"/>
          </a:p>
        </p:txBody>
      </p:sp>
      <p:sp>
        <p:nvSpPr>
          <p:cNvPr id="6" name="Slide Number Placeholder 5"/>
          <p:cNvSpPr>
            <a:spLocks noGrp="1"/>
          </p:cNvSpPr>
          <p:nvPr>
            <p:ph type="sldNum" sz="quarter" idx="12"/>
          </p:nvPr>
        </p:nvSpPr>
        <p:spPr>
          <a:xfrm>
            <a:off x="4649096" y="4289975"/>
            <a:ext cx="643666" cy="273844"/>
          </a:xfrm>
        </p:spPr>
        <p:txBody>
          <a:bodyPr/>
          <a:lstStyle>
            <a:lvl1pPr>
              <a:defRPr>
                <a:solidFill>
                  <a:schemeClr val="accent1"/>
                </a:solidFill>
              </a:defRPr>
            </a:lvl1pPr>
          </a:lstStyle>
          <a:p>
            <a:fld id="{B19B0651-EE4F-4900-A07F-96A6BFA9D0F0}" type="slidenum">
              <a:rPr lang="ru-RU" smtClean="0"/>
              <a:t>‹#›</a:t>
            </a:fld>
            <a:endParaRPr lang="ru-RU"/>
          </a:p>
        </p:txBody>
      </p:sp>
      <p:sp>
        <p:nvSpPr>
          <p:cNvPr id="89" name="Rectangle 88"/>
          <p:cNvSpPr/>
          <p:nvPr/>
        </p:nvSpPr>
        <p:spPr>
          <a:xfrm>
            <a:off x="4650889" y="4566213"/>
            <a:ext cx="3505200" cy="61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03.04.2021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772610"/>
            <a:ext cx="1484453" cy="3585258"/>
          </a:xfrm>
        </p:spPr>
        <p:txBody>
          <a:bodyPr vert="eaVert" anchor="ctr"/>
          <a:lstStyle/>
          <a:p>
            <a:r>
              <a:rPr lang="ru-RU"/>
              <a:t>Образец заголовка</a:t>
            </a:r>
            <a:endParaRPr lang="en-US"/>
          </a:p>
        </p:txBody>
      </p:sp>
      <p:sp>
        <p:nvSpPr>
          <p:cNvPr id="3" name="Vertical Text Placeholder 2"/>
          <p:cNvSpPr>
            <a:spLocks noGrp="1"/>
          </p:cNvSpPr>
          <p:nvPr>
            <p:ph type="body" orient="vert" idx="1"/>
          </p:nvPr>
        </p:nvSpPr>
        <p:spPr>
          <a:xfrm>
            <a:off x="1053296" y="772610"/>
            <a:ext cx="5423704" cy="358525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03.04.2021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03.04.2021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58645" y="2175622"/>
            <a:ext cx="6637468" cy="1021556"/>
          </a:xfrm>
        </p:spPr>
        <p:txBody>
          <a:bodyPr anchor="b"/>
          <a:lstStyle>
            <a:lvl1pPr algn="l">
              <a:defRPr sz="4000" b="0" cap="none" baseline="0"/>
            </a:lvl1pPr>
          </a:lstStyle>
          <a:p>
            <a:r>
              <a:rPr lang="ru-RU"/>
              <a:t>Образец заголовка</a:t>
            </a:r>
            <a:endParaRPr lang="en-US" dirty="0"/>
          </a:p>
        </p:txBody>
      </p:sp>
      <p:sp>
        <p:nvSpPr>
          <p:cNvPr id="3" name="Text Placeholder 2"/>
          <p:cNvSpPr>
            <a:spLocks noGrp="1"/>
          </p:cNvSpPr>
          <p:nvPr>
            <p:ph type="body" idx="1"/>
          </p:nvPr>
        </p:nvSpPr>
        <p:spPr>
          <a:xfrm>
            <a:off x="1258646" y="3200400"/>
            <a:ext cx="6637467" cy="1140310"/>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03.04.2021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03.04.2021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1042416" y="1735074"/>
            <a:ext cx="3419856" cy="261975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1" name="Content Placeholder 10"/>
          <p:cNvSpPr>
            <a:spLocks noGrp="1"/>
          </p:cNvSpPr>
          <p:nvPr>
            <p:ph sz="quarter" idx="14"/>
          </p:nvPr>
        </p:nvSpPr>
        <p:spPr>
          <a:xfrm>
            <a:off x="4645152" y="1735073"/>
            <a:ext cx="3419856" cy="261975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1412111" y="1737007"/>
            <a:ext cx="3057148" cy="47982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41721" y="2231021"/>
            <a:ext cx="3419856" cy="21268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11838" y="1737007"/>
            <a:ext cx="3055717" cy="47982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152" y="2231021"/>
            <a:ext cx="3419856" cy="21268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03.04.2021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03.04.2021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03.04.2021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51435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16133"/>
            <a:ext cx="3679116" cy="470388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16133"/>
            <a:ext cx="3505200" cy="4679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03.04.2021</a:t>
            </a:fld>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58" name="Rectangle 57"/>
          <p:cNvSpPr/>
          <p:nvPr/>
        </p:nvSpPr>
        <p:spPr>
          <a:xfrm>
            <a:off x="905572" y="451413"/>
            <a:ext cx="3562257" cy="42363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642395"/>
            <a:ext cx="3090440" cy="3863051"/>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1" name="Rectangle 60"/>
          <p:cNvSpPr/>
          <p:nvPr/>
        </p:nvSpPr>
        <p:spPr>
          <a:xfrm>
            <a:off x="4650889" y="4566213"/>
            <a:ext cx="3505200" cy="61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4293627"/>
            <a:ext cx="3493664" cy="273844"/>
          </a:xfrm>
        </p:spPr>
        <p:txBody>
          <a:bodyPr>
            <a:normAutofit/>
          </a:bodyPr>
          <a:lstStyle/>
          <a:p>
            <a:endParaRPr lang="ru-RU"/>
          </a:p>
        </p:txBody>
      </p:sp>
      <p:sp>
        <p:nvSpPr>
          <p:cNvPr id="2" name="Title 1"/>
          <p:cNvSpPr>
            <a:spLocks noGrp="1"/>
          </p:cNvSpPr>
          <p:nvPr>
            <p:ph type="title"/>
          </p:nvPr>
        </p:nvSpPr>
        <p:spPr>
          <a:xfrm>
            <a:off x="4739833" y="1993076"/>
            <a:ext cx="3304572" cy="1097365"/>
          </a:xfrm>
        </p:spPr>
        <p:txBody>
          <a:bodyPr anchor="b">
            <a:normAutofit/>
          </a:bodyPr>
          <a:lstStyle>
            <a:lvl1pPr algn="l">
              <a:defRPr sz="2800" b="0"/>
            </a:lvl1pPr>
          </a:lstStyle>
          <a:p>
            <a:r>
              <a:rPr lang="ru-RU"/>
              <a:t>Образец заголовка</a:t>
            </a:r>
            <a:endParaRPr lang="en-US"/>
          </a:p>
        </p:txBody>
      </p:sp>
      <p:sp>
        <p:nvSpPr>
          <p:cNvPr id="4" name="Text Placeholder 3"/>
          <p:cNvSpPr>
            <a:spLocks noGrp="1"/>
          </p:cNvSpPr>
          <p:nvPr>
            <p:ph type="body" sz="half" idx="2"/>
          </p:nvPr>
        </p:nvSpPr>
        <p:spPr>
          <a:xfrm>
            <a:off x="4736592" y="3102746"/>
            <a:ext cx="3298784" cy="1138428"/>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51435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16133"/>
            <a:ext cx="3679116" cy="470388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16133"/>
            <a:ext cx="3505200" cy="4679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2" y="451413"/>
            <a:ext cx="3562257" cy="4236334"/>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4566213"/>
            <a:ext cx="3505200" cy="61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1995678"/>
            <a:ext cx="3300984" cy="1097280"/>
          </a:xfrm>
        </p:spPr>
        <p:txBody>
          <a:bodyPr anchor="b">
            <a:normAutofit/>
          </a:bodyPr>
          <a:lstStyle>
            <a:lvl1pPr algn="l">
              <a:defRPr sz="2800" b="0"/>
            </a:lvl1pPr>
          </a:lstStyle>
          <a:p>
            <a:r>
              <a:rPr lang="ru-RU"/>
              <a:t>Образец заголовка</a:t>
            </a:r>
            <a:endParaRPr lang="en-US"/>
          </a:p>
        </p:txBody>
      </p:sp>
      <p:sp>
        <p:nvSpPr>
          <p:cNvPr id="3" name="Picture Placeholder 2"/>
          <p:cNvSpPr>
            <a:spLocks noGrp="1"/>
          </p:cNvSpPr>
          <p:nvPr>
            <p:ph type="pic" idx="1"/>
          </p:nvPr>
        </p:nvSpPr>
        <p:spPr>
          <a:xfrm>
            <a:off x="1005209" y="520346"/>
            <a:ext cx="3359623" cy="4101084"/>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4734631" y="3099816"/>
            <a:ext cx="3300573" cy="113967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03.04.2021</a:t>
            </a:fld>
            <a:endParaRPr lang="ru-RU"/>
          </a:p>
        </p:txBody>
      </p:sp>
      <p:sp>
        <p:nvSpPr>
          <p:cNvPr id="6" name="Footer Placeholder 5"/>
          <p:cNvSpPr>
            <a:spLocks noGrp="1"/>
          </p:cNvSpPr>
          <p:nvPr>
            <p:ph type="ftr" sz="quarter" idx="11"/>
          </p:nvPr>
        </p:nvSpPr>
        <p:spPr>
          <a:xfrm>
            <a:off x="4641448" y="4293627"/>
            <a:ext cx="3493664" cy="273844"/>
          </a:xfrm>
        </p:spPr>
        <p:txBody>
          <a:bodyPr>
            <a:normAutofit/>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51435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250116"/>
            <a:ext cx="8229600" cy="463923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16133"/>
            <a:ext cx="3679116" cy="52443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16133"/>
            <a:ext cx="3505200" cy="4679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770748"/>
            <a:ext cx="7024744" cy="857250"/>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1043493" y="1742739"/>
            <a:ext cx="6777317" cy="263173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997388" y="168369"/>
            <a:ext cx="2133600" cy="273844"/>
          </a:xfrm>
          <a:prstGeom prst="rect">
            <a:avLst/>
          </a:prstGeom>
        </p:spPr>
        <p:txBody>
          <a:bodyPr vert="horz" lIns="91440" tIns="45720" rIns="91440" bIns="45720" rtlCol="0" anchor="ctr"/>
          <a:lstStyle>
            <a:lvl1pPr algn="r">
              <a:defRPr sz="1200">
                <a:solidFill>
                  <a:srgbClr val="FEFEFE"/>
                </a:solidFill>
              </a:defRPr>
            </a:lvl1pPr>
          </a:lstStyle>
          <a:p>
            <a:fld id="{B4C71EC6-210F-42DE-9C53-41977AD35B3D}" type="datetimeFigureOut">
              <a:rPr lang="ru-RU" smtClean="0"/>
              <a:t>03.04.2021</a:t>
            </a:fld>
            <a:endParaRPr lang="ru-RU"/>
          </a:p>
        </p:txBody>
      </p:sp>
      <p:sp>
        <p:nvSpPr>
          <p:cNvPr id="5" name="Footer Placeholder 4"/>
          <p:cNvSpPr>
            <a:spLocks noGrp="1"/>
          </p:cNvSpPr>
          <p:nvPr>
            <p:ph type="ftr" sz="quarter" idx="3"/>
          </p:nvPr>
        </p:nvSpPr>
        <p:spPr>
          <a:xfrm>
            <a:off x="4641448" y="4389120"/>
            <a:ext cx="3502152" cy="273844"/>
          </a:xfrm>
          <a:prstGeom prst="rect">
            <a:avLst/>
          </a:prstGeom>
        </p:spPr>
        <p:txBody>
          <a:bodyPr vert="horz" lIns="91440" tIns="45720" rIns="91440" bIns="45720" rtlCol="0" anchor="ctr"/>
          <a:lstStyle>
            <a:lvl1pPr algn="r">
              <a:defRPr sz="1200">
                <a:solidFill>
                  <a:schemeClr val="accent1"/>
                </a:solidFill>
              </a:defRPr>
            </a:lvl1pPr>
          </a:lstStyle>
          <a:p>
            <a:endParaRPr lang="ru-RU"/>
          </a:p>
        </p:txBody>
      </p:sp>
      <p:sp>
        <p:nvSpPr>
          <p:cNvPr id="6" name="Slide Number Placeholder 5"/>
          <p:cNvSpPr>
            <a:spLocks noGrp="1"/>
          </p:cNvSpPr>
          <p:nvPr>
            <p:ph type="sldNum" sz="quarter" idx="4"/>
          </p:nvPr>
        </p:nvSpPr>
        <p:spPr>
          <a:xfrm>
            <a:off x="4649096" y="168369"/>
            <a:ext cx="1332156" cy="273844"/>
          </a:xfrm>
          <a:prstGeom prst="rect">
            <a:avLst/>
          </a:prstGeom>
        </p:spPr>
        <p:txBody>
          <a:bodyPr vert="horz" lIns="91440" tIns="45720" rIns="91440" bIns="45720" rtlCol="0" anchor="ctr"/>
          <a:lstStyle>
            <a:lvl1pPr algn="l">
              <a:defRPr sz="1200">
                <a:solidFill>
                  <a:srgbClr val="FEFEFE"/>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audio" Target="../media/media9.m4a"/><Relationship Id="rId7" Type="http://schemas.openxmlformats.org/officeDocument/2006/relationships/image" Target="../media/image7.jpe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6.jpeg"/><Relationship Id="rId5" Type="http://schemas.openxmlformats.org/officeDocument/2006/relationships/image" Target="../media/image5.gif"/><Relationship Id="rId4" Type="http://schemas.openxmlformats.org/officeDocument/2006/relationships/slideLayout" Target="../slideLayouts/slideLayout7.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27584" y="1275606"/>
            <a:ext cx="7488832" cy="1569660"/>
          </a:xfrm>
          <a:prstGeom prst="rect">
            <a:avLst/>
          </a:prstGeom>
        </p:spPr>
        <p:txBody>
          <a:bodyPr wrap="square">
            <a:spAutoFit/>
          </a:bodyPr>
          <a:lstStyle/>
          <a:p>
            <a:pPr algn="ctr"/>
            <a:r>
              <a:rPr lang="kk-KZ" sz="2400" b="1" dirty="0">
                <a:ln w="1905"/>
                <a:solidFill>
                  <a:srgbClr val="0000CC"/>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Пәні: </a:t>
            </a:r>
            <a:r>
              <a:rPr lang="kk-KZ"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Қазақ тілі</a:t>
            </a:r>
          </a:p>
          <a:p>
            <a:pPr algn="ctr"/>
            <a:r>
              <a:rPr lang="kk-KZ" sz="2400" b="1" dirty="0">
                <a:ln w="1905"/>
                <a:solidFill>
                  <a:srgbClr val="0000CC"/>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Бөлімнің атауы: </a:t>
            </a:r>
            <a:r>
              <a:rPr lang="kk-KZ"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Су-тіршілік көзі</a:t>
            </a:r>
          </a:p>
          <a:p>
            <a:pPr algn="ctr"/>
            <a:r>
              <a:rPr lang="kk-KZ" sz="2400" b="1" dirty="0">
                <a:ln w="1905"/>
                <a:solidFill>
                  <a:srgbClr val="0000CC"/>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Сабақтың тақырыбы:</a:t>
            </a:r>
            <a:r>
              <a:rPr lang="kk-KZ"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Есептік және реттік сан есім</a:t>
            </a:r>
          </a:p>
          <a:p>
            <a:pPr algn="ctr"/>
            <a:endParaRPr lang="kk-KZ"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AutoShape 2" descr="blob:https://web.whatsapp.com/58665629-3f8b-437d-a86f-b6b27d817510"/>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 name="Прямоугольник 1">
            <a:extLst>
              <a:ext uri="{FF2B5EF4-FFF2-40B4-BE49-F238E27FC236}">
                <a16:creationId xmlns:a16="http://schemas.microsoft.com/office/drawing/2014/main" id="{D4CF5EFB-73CA-46B8-956F-55358733BBAE}"/>
              </a:ext>
            </a:extLst>
          </p:cNvPr>
          <p:cNvSpPr/>
          <p:nvPr/>
        </p:nvSpPr>
        <p:spPr>
          <a:xfrm>
            <a:off x="5508104" y="-33244"/>
            <a:ext cx="1524777" cy="461665"/>
          </a:xfrm>
          <a:prstGeom prst="rect">
            <a:avLst/>
          </a:prstGeom>
        </p:spPr>
        <p:txBody>
          <a:bodyPr wrap="none">
            <a:spAutoFit/>
          </a:bodyPr>
          <a:lstStyle/>
          <a:p>
            <a:pPr lvl="0" algn="ctr"/>
            <a:r>
              <a:rPr lang="kk-KZ" sz="2400" b="1" dirty="0">
                <a:ln w="1905"/>
                <a:solidFill>
                  <a:schemeClr val="bg1"/>
                </a:solidFill>
                <a:effectLst>
                  <a:innerShdw blurRad="69850" dist="43180" dir="5400000">
                    <a:srgbClr val="000000">
                      <a:alpha val="65000"/>
                    </a:srgbClr>
                  </a:innerShdw>
                </a:effectLst>
              </a:rPr>
              <a:t>3-сынып</a:t>
            </a:r>
          </a:p>
        </p:txBody>
      </p:sp>
      <p:pic>
        <p:nvPicPr>
          <p:cNvPr id="3" name="Звук 2">
            <a:hlinkClick r:id="" action="ppaction://media"/>
            <a:extLst>
              <a:ext uri="{FF2B5EF4-FFF2-40B4-BE49-F238E27FC236}">
                <a16:creationId xmlns:a16="http://schemas.microsoft.com/office/drawing/2014/main" id="{A52131BF-5479-4FA3-9A7C-4DB362A689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311729"/>
      </p:ext>
    </p:extLst>
  </p:cSld>
  <p:clrMapOvr>
    <a:masterClrMapping/>
  </p:clrMapOvr>
  <mc:AlternateContent xmlns:mc="http://schemas.openxmlformats.org/markup-compatibility/2006" xmlns:p14="http://schemas.microsoft.com/office/powerpoint/2010/main">
    <mc:Choice Requires="p14">
      <p:transition spd="slow" p14:dur="2000" advTm="13030"/>
    </mc:Choice>
    <mc:Fallback xmlns="">
      <p:transition spd="slow" advTm="13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791580" y="1059582"/>
            <a:ext cx="7560840" cy="1815882"/>
          </a:xfrm>
          <a:prstGeom prst="rect">
            <a:avLst/>
          </a:prstGeom>
        </p:spPr>
        <p:txBody>
          <a:bodyPr wrap="square">
            <a:spAutoFit/>
          </a:bodyPr>
          <a:lstStyle/>
          <a:p>
            <a:pPr algn="ctr"/>
            <a:r>
              <a:rPr lang="kk-KZ" sz="2800" dirty="0">
                <a:solidFill>
                  <a:srgbClr val="000099"/>
                </a:solidFill>
                <a:latin typeface="Times New Roman" panose="02020603050405020304" pitchFamily="18" charset="0"/>
                <a:cs typeface="Times New Roman" panose="02020603050405020304" pitchFamily="18" charset="0"/>
              </a:rPr>
              <a:t>46-жаттығу</a:t>
            </a:r>
          </a:p>
          <a:p>
            <a:endParaRPr lang="en-US" sz="2800" dirty="0">
              <a:solidFill>
                <a:srgbClr val="000099"/>
              </a:solidFill>
              <a:latin typeface="Times New Roman" panose="02020603050405020304" pitchFamily="18" charset="0"/>
              <a:cs typeface="Times New Roman" panose="02020603050405020304" pitchFamily="18" charset="0"/>
            </a:endParaRPr>
          </a:p>
          <a:p>
            <a:r>
              <a:rPr lang="kk-KZ" sz="2800" i="1" dirty="0">
                <a:solidFill>
                  <a:srgbClr val="000099"/>
                </a:solidFill>
                <a:latin typeface="Times New Roman" panose="02020603050405020304" pitchFamily="18" charset="0"/>
                <a:cs typeface="Times New Roman" panose="02020603050405020304" pitchFamily="18" charset="0"/>
              </a:rPr>
              <a:t>    Жаңылтпаштың қатесін түзеп жазыңдар. </a:t>
            </a:r>
            <a:endParaRPr lang="en-US" sz="2800" i="1" dirty="0">
              <a:solidFill>
                <a:srgbClr val="000099"/>
              </a:solidFill>
              <a:latin typeface="Times New Roman" panose="02020603050405020304" pitchFamily="18" charset="0"/>
              <a:cs typeface="Times New Roman" panose="02020603050405020304" pitchFamily="18" charset="0"/>
            </a:endParaRPr>
          </a:p>
          <a:p>
            <a:r>
              <a:rPr lang="kk-KZ" sz="2800" dirty="0">
                <a:solidFill>
                  <a:srgbClr val="000099"/>
                </a:solidFill>
                <a:latin typeface="Times New Roman" panose="02020603050405020304" pitchFamily="18" charset="0"/>
                <a:cs typeface="Times New Roman" panose="02020603050405020304" pitchFamily="18" charset="0"/>
              </a:rPr>
              <a:t> Құдық – күдіксіз құдұқ, Суы суық тұнұқ құдық.</a:t>
            </a:r>
            <a:endParaRPr lang="en-US" sz="2800" dirty="0">
              <a:solidFill>
                <a:srgbClr val="000099"/>
              </a:solidFill>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0C04D3B5-BD4D-4682-A82D-3C27B0037AF7}"/>
              </a:ext>
            </a:extLst>
          </p:cNvPr>
          <p:cNvSpPr/>
          <p:nvPr/>
        </p:nvSpPr>
        <p:spPr>
          <a:xfrm>
            <a:off x="4788024" y="-92546"/>
            <a:ext cx="3207673" cy="523220"/>
          </a:xfrm>
          <a:prstGeom prst="rect">
            <a:avLst/>
          </a:prstGeom>
        </p:spPr>
        <p:txBody>
          <a:bodyPr wrap="none">
            <a:spAutoFit/>
          </a:bodyPr>
          <a:lstStyle/>
          <a:p>
            <a:r>
              <a:rPr lang="kk-KZ" sz="2800" b="1" dirty="0">
                <a:solidFill>
                  <a:schemeClr val="bg1"/>
                </a:solidFill>
                <a:latin typeface="Times New Roman" panose="02020603050405020304" pitchFamily="18" charset="0"/>
                <a:cs typeface="Times New Roman" panose="02020603050405020304" pitchFamily="18" charset="0"/>
              </a:rPr>
              <a:t>Оқу тапсырмасы </a:t>
            </a:r>
            <a:endParaRPr lang="ru-RU" dirty="0">
              <a:solidFill>
                <a:schemeClr val="bg1"/>
              </a:solidFill>
            </a:endParaRPr>
          </a:p>
        </p:txBody>
      </p:sp>
      <p:pic>
        <p:nvPicPr>
          <p:cNvPr id="5" name="Звук 4">
            <a:hlinkClick r:id="" action="ppaction://media"/>
            <a:extLst>
              <a:ext uri="{FF2B5EF4-FFF2-40B4-BE49-F238E27FC236}">
                <a16:creationId xmlns:a16="http://schemas.microsoft.com/office/drawing/2014/main" id="{F7D9ACF3-98D4-4A67-AE93-900AFFBCF1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634321543"/>
      </p:ext>
    </p:extLst>
  </p:cSld>
  <p:clrMapOvr>
    <a:masterClrMapping/>
  </p:clrMapOvr>
  <mc:AlternateContent xmlns:mc="http://schemas.openxmlformats.org/markup-compatibility/2006" xmlns:p14="http://schemas.microsoft.com/office/powerpoint/2010/main">
    <mc:Choice Requires="p14">
      <p:transition spd="slow" p14:dur="2000" advTm="8216"/>
    </mc:Choice>
    <mc:Fallback xmlns="">
      <p:transition spd="slow" advTm="8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4BA2534-CB4A-48B9-AA2C-81D4A768F410}"/>
              </a:ext>
            </a:extLst>
          </p:cNvPr>
          <p:cNvPicPr>
            <a:picLocks noChangeAspect="1"/>
          </p:cNvPicPr>
          <p:nvPr/>
        </p:nvPicPr>
        <p:blipFill>
          <a:blip r:embed="rId4"/>
          <a:stretch>
            <a:fillRect/>
          </a:stretch>
        </p:blipFill>
        <p:spPr>
          <a:xfrm>
            <a:off x="1403648" y="771550"/>
            <a:ext cx="6573681" cy="3600400"/>
          </a:xfrm>
          <a:prstGeom prst="rect">
            <a:avLst/>
          </a:prstGeom>
        </p:spPr>
      </p:pic>
      <p:pic>
        <p:nvPicPr>
          <p:cNvPr id="3" name="Звук 2">
            <a:hlinkClick r:id="" action="ppaction://media"/>
            <a:extLst>
              <a:ext uri="{FF2B5EF4-FFF2-40B4-BE49-F238E27FC236}">
                <a16:creationId xmlns:a16="http://schemas.microsoft.com/office/drawing/2014/main" id="{228424D3-3B9A-4DDF-8B9E-31DAB26077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072072382"/>
      </p:ext>
    </p:extLst>
  </p:cSld>
  <p:clrMapOvr>
    <a:masterClrMapping/>
  </p:clrMapOvr>
  <mc:AlternateContent xmlns:mc="http://schemas.openxmlformats.org/markup-compatibility/2006" xmlns:p14="http://schemas.microsoft.com/office/powerpoint/2010/main">
    <mc:Choice Requires="p14">
      <p:transition spd="slow" p14:dur="2000" advTm="5601"/>
    </mc:Choice>
    <mc:Fallback xmlns="">
      <p:transition spd="slow" advTm="5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1347614"/>
            <a:ext cx="7344816" cy="224821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kk-KZ" sz="2400" b="1" i="1" dirty="0">
                <a:solidFill>
                  <a:srgbClr val="FF0000"/>
                </a:solidFill>
                <a:latin typeface="Times New Roman" pitchFamily="18" charset="0"/>
                <a:cs typeface="Times New Roman" pitchFamily="18" charset="0"/>
              </a:rPr>
              <a:t>Оқу мақсаты: </a:t>
            </a:r>
          </a:p>
          <a:p>
            <a:r>
              <a:rPr lang="kk-KZ" sz="2800" i="1" dirty="0">
                <a:solidFill>
                  <a:srgbClr val="000099"/>
                </a:solidFill>
                <a:latin typeface="Times New Roman" panose="02020603050405020304" pitchFamily="18" charset="0"/>
                <a:cs typeface="Times New Roman" panose="02020603050405020304" pitchFamily="18" charset="0"/>
              </a:rPr>
              <a:t>-мәтін тақырыбы бойынша мәтін мазмұнын болжау;</a:t>
            </a:r>
            <a:endParaRPr lang="en-US" sz="2800" i="1" dirty="0">
              <a:solidFill>
                <a:srgbClr val="000099"/>
              </a:solidFill>
              <a:latin typeface="Times New Roman" panose="02020603050405020304" pitchFamily="18" charset="0"/>
              <a:cs typeface="Times New Roman" panose="02020603050405020304" pitchFamily="18" charset="0"/>
            </a:endParaRPr>
          </a:p>
          <a:p>
            <a:r>
              <a:rPr lang="kk-KZ" sz="2800" i="1" dirty="0">
                <a:solidFill>
                  <a:srgbClr val="000099"/>
                </a:solidFill>
                <a:latin typeface="Times New Roman" panose="02020603050405020304" pitchFamily="18" charset="0"/>
                <a:cs typeface="Times New Roman" panose="02020603050405020304" pitchFamily="18" charset="0"/>
              </a:rPr>
              <a:t>-есептік және реттік сан есімдердің айырмашылығын анықтау.</a:t>
            </a:r>
            <a:endParaRPr lang="en-US" sz="2800" i="1" dirty="0">
              <a:solidFill>
                <a:srgbClr val="000099"/>
              </a:solidFill>
              <a:latin typeface="Times New Roman" panose="02020603050405020304" pitchFamily="18" charset="0"/>
              <a:cs typeface="Times New Roman" panose="02020603050405020304" pitchFamily="18" charset="0"/>
            </a:endParaRPr>
          </a:p>
        </p:txBody>
      </p:sp>
      <p:pic>
        <p:nvPicPr>
          <p:cNvPr id="4" name="Звук 3">
            <a:hlinkClick r:id="" action="ppaction://media"/>
            <a:extLst>
              <a:ext uri="{FF2B5EF4-FFF2-40B4-BE49-F238E27FC236}">
                <a16:creationId xmlns:a16="http://schemas.microsoft.com/office/drawing/2014/main" id="{26EEF8C5-61F9-467F-B751-F4D6B5F5FB2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20466182"/>
      </p:ext>
    </p:extLst>
  </p:cSld>
  <p:clrMapOvr>
    <a:masterClrMapping/>
  </p:clrMapOvr>
  <mc:AlternateContent xmlns:mc="http://schemas.openxmlformats.org/markup-compatibility/2006" xmlns:p14="http://schemas.microsoft.com/office/powerpoint/2010/main">
    <mc:Choice Requires="p14">
      <p:transition spd="slow" p14:dur="2000" advTm="13619"/>
    </mc:Choice>
    <mc:Fallback xmlns="">
      <p:transition spd="slow" advTm="13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971" y="444496"/>
            <a:ext cx="4963795" cy="338554"/>
          </a:xfrm>
          <a:prstGeom prst="rect">
            <a:avLst/>
          </a:prstGeom>
          <a:noFill/>
        </p:spPr>
        <p:txBody>
          <a:bodyPr wrap="none" rtlCol="0">
            <a:spAutoFit/>
          </a:bodyPr>
          <a:lstStyle/>
          <a:p>
            <a:r>
              <a:rPr lang="kk-KZ" sz="1600" b="1" i="1" dirty="0">
                <a:solidFill>
                  <a:srgbClr val="000099"/>
                </a:solidFill>
                <a:latin typeface="Times New Roman" panose="02020603050405020304" pitchFamily="18" charset="0"/>
                <a:cs typeface="Times New Roman" panose="02020603050405020304" pitchFamily="18" charset="0"/>
              </a:rPr>
              <a:t>    Өткен сабақты еске түсіруге арналған тапсырма</a:t>
            </a:r>
            <a:endParaRPr lang="ru-RU" sz="1600" b="1" dirty="0">
              <a:solidFill>
                <a:srgbClr val="000099"/>
              </a:solidFill>
              <a:latin typeface="Times New Roman" pitchFamily="18" charset="0"/>
              <a:cs typeface="Times New Roman" pitchFamily="18" charset="0"/>
            </a:endParaRPr>
          </a:p>
        </p:txBody>
      </p:sp>
      <p:pic>
        <p:nvPicPr>
          <p:cNvPr id="1026" name="Picture 2" descr="Study Smiley Emoticon Clipart | i2Clipart - Royalty Free Public Domain  Clipart | Funny emoticons, Smiley, Emot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7283" y="4085462"/>
            <a:ext cx="786350" cy="77099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39552" y="699542"/>
            <a:ext cx="7704856" cy="981423"/>
          </a:xfrm>
          <a:prstGeom prst="rect">
            <a:avLst/>
          </a:prstGeom>
        </p:spPr>
        <p:txBody>
          <a:bodyPr wrap="square">
            <a:spAutoFit/>
          </a:bodyPr>
          <a:lstStyle/>
          <a:p>
            <a:pPr algn="just">
              <a:lnSpc>
                <a:spcPct val="107000"/>
              </a:lnSpc>
              <a:spcAft>
                <a:spcPts val="800"/>
              </a:spcAft>
            </a:pPr>
            <a:r>
              <a:rPr lang="en-US" i="1" dirty="0">
                <a:latin typeface="Times New Roman" panose="02020603050405020304" pitchFamily="18" charset="0"/>
                <a:ea typeface="Calibri" panose="020F0502020204030204" pitchFamily="34" charset="0"/>
                <a:cs typeface="Times New Roman" panose="02020603050405020304" pitchFamily="18" charset="0"/>
              </a:rPr>
              <a:t> </a:t>
            </a:r>
            <a:r>
              <a:rPr lang="kk-KZ" i="1" dirty="0">
                <a:latin typeface="Times New Roman" panose="02020603050405020304" pitchFamily="18" charset="0"/>
                <a:ea typeface="Calibri" panose="020F0502020204030204" pitchFamily="34" charset="0"/>
                <a:cs typeface="Times New Roman" panose="02020603050405020304" pitchFamily="18" charset="0"/>
              </a:rPr>
              <a:t>   </a:t>
            </a:r>
            <a:r>
              <a:rPr lang="kk-KZ"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Берілген сан есімдерді дұрыс орналастыр. Сан есімдер: </a:t>
            </a:r>
            <a:r>
              <a:rPr lang="kk-KZ"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тоқсан бес, бірінші, елуінші, жүз, алпыс төрт, екінші, алтыншы, мың, жиырмасыншы, жеті.</a:t>
            </a:r>
            <a:endParaRPr lang="en-US" sz="1600" b="1"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3120528024"/>
              </p:ext>
            </p:extLst>
          </p:nvPr>
        </p:nvGraphicFramePr>
        <p:xfrm>
          <a:off x="1187624" y="1680965"/>
          <a:ext cx="6120680" cy="2649616"/>
        </p:xfrm>
        <a:graphic>
          <a:graphicData uri="http://schemas.openxmlformats.org/drawingml/2006/table">
            <a:tbl>
              <a:tblPr firstRow="1" firstCol="1" bandRow="1">
                <a:tableStyleId>{5C22544A-7EE6-4342-B048-85BDC9FD1C3A}</a:tableStyleId>
              </a:tblPr>
              <a:tblGrid>
                <a:gridCol w="3060340">
                  <a:extLst>
                    <a:ext uri="{9D8B030D-6E8A-4147-A177-3AD203B41FA5}">
                      <a16:colId xmlns:a16="http://schemas.microsoft.com/office/drawing/2014/main" val="2411791071"/>
                    </a:ext>
                  </a:extLst>
                </a:gridCol>
                <a:gridCol w="3060340">
                  <a:extLst>
                    <a:ext uri="{9D8B030D-6E8A-4147-A177-3AD203B41FA5}">
                      <a16:colId xmlns:a16="http://schemas.microsoft.com/office/drawing/2014/main" val="3422671969"/>
                    </a:ext>
                  </a:extLst>
                </a:gridCol>
              </a:tblGrid>
              <a:tr h="365355">
                <a:tc>
                  <a:txBody>
                    <a:bodyPr/>
                    <a:lstStyle/>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Есептік сан есім</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600">
                          <a:effectLst/>
                          <a:latin typeface="Times New Roman" panose="02020603050405020304" pitchFamily="18" charset="0"/>
                          <a:cs typeface="Times New Roman" panose="02020603050405020304" pitchFamily="18" charset="0"/>
                        </a:rPr>
                        <a:t>Реттік сан есім</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3259425"/>
                  </a:ext>
                </a:extLst>
              </a:tr>
              <a:tr h="521008">
                <a:tc>
                  <a:txBody>
                    <a:bodyPr/>
                    <a:lstStyle/>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6119937"/>
                  </a:ext>
                </a:extLst>
              </a:tr>
              <a:tr h="521008">
                <a:tc>
                  <a:txBody>
                    <a:bodyPr/>
                    <a:lstStyle/>
                    <a:p>
                      <a:pPr>
                        <a:lnSpc>
                          <a:spcPct val="107000"/>
                        </a:lnSpc>
                        <a:spcAft>
                          <a:spcPts val="0"/>
                        </a:spcAft>
                      </a:pPr>
                      <a:r>
                        <a:rPr lang="kk-KZ" sz="16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02565262"/>
                  </a:ext>
                </a:extLst>
              </a:tr>
              <a:tr h="458265">
                <a:tc>
                  <a:txBody>
                    <a:bodyPr/>
                    <a:lstStyle/>
                    <a:p>
                      <a:pPr>
                        <a:lnSpc>
                          <a:spcPct val="107000"/>
                        </a:lnSpc>
                        <a:spcAft>
                          <a:spcPts val="0"/>
                        </a:spcAft>
                      </a:pPr>
                      <a:r>
                        <a:rPr lang="kk-KZ" sz="16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0580607"/>
                  </a:ext>
                </a:extLst>
              </a:tr>
              <a:tr h="436470">
                <a:tc>
                  <a:txBody>
                    <a:bodyPr/>
                    <a:lstStyle/>
                    <a:p>
                      <a:pPr>
                        <a:lnSpc>
                          <a:spcPct val="107000"/>
                        </a:lnSpc>
                        <a:spcAft>
                          <a:spcPts val="0"/>
                        </a:spcAft>
                      </a:pPr>
                      <a:r>
                        <a:rPr lang="kk-KZ" sz="16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5550581"/>
                  </a:ext>
                </a:extLst>
              </a:tr>
              <a:tr h="347510">
                <a:tc>
                  <a:txBody>
                    <a:bodyPr/>
                    <a:lstStyle/>
                    <a:p>
                      <a:pPr>
                        <a:lnSpc>
                          <a:spcPct val="107000"/>
                        </a:lnSpc>
                        <a:spcAft>
                          <a:spcPts val="0"/>
                        </a:spcAft>
                      </a:pPr>
                      <a:r>
                        <a:rPr lang="kk-KZ" sz="16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6983965"/>
                  </a:ext>
                </a:extLst>
              </a:tr>
            </a:tbl>
          </a:graphicData>
        </a:graphic>
      </p:graphicFrame>
      <p:graphicFrame>
        <p:nvGraphicFramePr>
          <p:cNvPr id="9" name="Таблица 8"/>
          <p:cNvGraphicFramePr>
            <a:graphicFrameLocks noGrp="1"/>
          </p:cNvGraphicFramePr>
          <p:nvPr>
            <p:extLst>
              <p:ext uri="{D42A27DB-BD31-4B8C-83A1-F6EECF244321}">
                <p14:modId xmlns:p14="http://schemas.microsoft.com/office/powerpoint/2010/main" val="4218624443"/>
              </p:ext>
            </p:extLst>
          </p:nvPr>
        </p:nvGraphicFramePr>
        <p:xfrm>
          <a:off x="1187624" y="1680965"/>
          <a:ext cx="6120680" cy="2649616"/>
        </p:xfrm>
        <a:graphic>
          <a:graphicData uri="http://schemas.openxmlformats.org/drawingml/2006/table">
            <a:tbl>
              <a:tblPr firstRow="1" firstCol="1" bandRow="1">
                <a:tableStyleId>{5C22544A-7EE6-4342-B048-85BDC9FD1C3A}</a:tableStyleId>
              </a:tblPr>
              <a:tblGrid>
                <a:gridCol w="3060340">
                  <a:extLst>
                    <a:ext uri="{9D8B030D-6E8A-4147-A177-3AD203B41FA5}">
                      <a16:colId xmlns:a16="http://schemas.microsoft.com/office/drawing/2014/main" val="2411791071"/>
                    </a:ext>
                  </a:extLst>
                </a:gridCol>
                <a:gridCol w="3060340">
                  <a:extLst>
                    <a:ext uri="{9D8B030D-6E8A-4147-A177-3AD203B41FA5}">
                      <a16:colId xmlns:a16="http://schemas.microsoft.com/office/drawing/2014/main" val="3422671969"/>
                    </a:ext>
                  </a:extLst>
                </a:gridCol>
              </a:tblGrid>
              <a:tr h="365355">
                <a:tc>
                  <a:txBody>
                    <a:bodyPr/>
                    <a:lstStyle/>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Есептік сан есім</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600">
                          <a:effectLst/>
                          <a:latin typeface="Times New Roman" panose="02020603050405020304" pitchFamily="18" charset="0"/>
                          <a:cs typeface="Times New Roman" panose="02020603050405020304" pitchFamily="18" charset="0"/>
                        </a:rPr>
                        <a:t>Реттік сан есім</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3259425"/>
                  </a:ext>
                </a:extLst>
              </a:tr>
              <a:tr h="521008">
                <a:tc>
                  <a:txBody>
                    <a:bodyPr/>
                    <a:lstStyle/>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 Тоқсан</a:t>
                      </a:r>
                      <a:r>
                        <a:rPr lang="kk-KZ" sz="1600" baseline="0" dirty="0">
                          <a:effectLst/>
                          <a:latin typeface="Times New Roman" panose="02020603050405020304" pitchFamily="18" charset="0"/>
                          <a:cs typeface="Times New Roman" panose="02020603050405020304" pitchFamily="18" charset="0"/>
                        </a:rPr>
                        <a:t>  бес</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 Бірінші</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6119937"/>
                  </a:ext>
                </a:extLst>
              </a:tr>
              <a:tr h="521008">
                <a:tc>
                  <a:txBody>
                    <a:bodyPr/>
                    <a:lstStyle/>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 Жүз</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 Елуінші</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02565262"/>
                  </a:ext>
                </a:extLst>
              </a:tr>
              <a:tr h="458265">
                <a:tc>
                  <a:txBody>
                    <a:bodyPr/>
                    <a:lstStyle/>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 Алпыс төрт</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 Екінші</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0580607"/>
                  </a:ext>
                </a:extLst>
              </a:tr>
              <a:tr h="436470">
                <a:tc>
                  <a:txBody>
                    <a:bodyPr/>
                    <a:lstStyle/>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 Мың</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 Алтыншы</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5550581"/>
                  </a:ext>
                </a:extLst>
              </a:tr>
              <a:tr h="347510">
                <a:tc>
                  <a:txBody>
                    <a:bodyPr/>
                    <a:lstStyle/>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 Жеті</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 Жиырмасыншы</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6983965"/>
                  </a:ext>
                </a:extLst>
              </a:tr>
            </a:tbl>
          </a:graphicData>
        </a:graphic>
      </p:graphicFrame>
      <p:sp>
        <p:nvSpPr>
          <p:cNvPr id="8" name="Прямоугольник 7"/>
          <p:cNvSpPr/>
          <p:nvPr/>
        </p:nvSpPr>
        <p:spPr>
          <a:xfrm>
            <a:off x="1475656" y="4356218"/>
            <a:ext cx="3290966" cy="342786"/>
          </a:xfrm>
          <a:prstGeom prst="rect">
            <a:avLst/>
          </a:prstGeom>
        </p:spPr>
        <p:txBody>
          <a:bodyPr wrap="none">
            <a:spAutoFit/>
          </a:bodyPr>
          <a:lstStyle/>
          <a:p>
            <a:pPr>
              <a:lnSpc>
                <a:spcPct val="107000"/>
              </a:lnSpc>
              <a:spcAft>
                <a:spcPts val="800"/>
              </a:spcAft>
            </a:pPr>
            <a:r>
              <a:rPr lang="kk-KZ" sz="1600" i="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-Реттік сан есім қалай жасалады?</a:t>
            </a:r>
            <a:endParaRPr lang="en-US" sz="16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Звук 3">
            <a:hlinkClick r:id="" action="ppaction://media"/>
            <a:extLst>
              <a:ext uri="{FF2B5EF4-FFF2-40B4-BE49-F238E27FC236}">
                <a16:creationId xmlns:a16="http://schemas.microsoft.com/office/drawing/2014/main" id="{940D41E2-5007-4109-97BA-D1AFC94E834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
        <p:nvSpPr>
          <p:cNvPr id="5" name="TextBox 4">
            <a:extLst>
              <a:ext uri="{FF2B5EF4-FFF2-40B4-BE49-F238E27FC236}">
                <a16:creationId xmlns:a16="http://schemas.microsoft.com/office/drawing/2014/main" id="{0EEF02A3-9E75-40F2-AF8F-F9A70FB1C846}"/>
              </a:ext>
            </a:extLst>
          </p:cNvPr>
          <p:cNvSpPr txBox="1"/>
          <p:nvPr/>
        </p:nvSpPr>
        <p:spPr>
          <a:xfrm>
            <a:off x="5436096" y="0"/>
            <a:ext cx="1294329" cy="400110"/>
          </a:xfrm>
          <a:prstGeom prst="rect">
            <a:avLst/>
          </a:prstGeom>
          <a:noFill/>
        </p:spPr>
        <p:txBody>
          <a:bodyPr wrap="none" rtlCol="0">
            <a:spAutoFit/>
          </a:bodyPr>
          <a:lstStyle/>
          <a:p>
            <a:pPr algn="ctr"/>
            <a:r>
              <a:rPr lang="kk-KZ" sz="2000" b="1" dirty="0">
                <a:solidFill>
                  <a:schemeClr val="bg1"/>
                </a:solidFill>
                <a:latin typeface="Times New Roman" panose="02020603050405020304" pitchFamily="18" charset="0"/>
                <a:cs typeface="Times New Roman" panose="02020603050405020304" pitchFamily="18" charset="0"/>
              </a:rPr>
              <a:t>Қайталау</a:t>
            </a:r>
            <a:endParaRPr lang="ru-RU" sz="2000" b="1" dirty="0">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00795965"/>
      </p:ext>
    </p:extLst>
  </p:cSld>
  <p:clrMapOvr>
    <a:masterClrMapping/>
  </p:clrMapOvr>
  <mc:AlternateContent xmlns:mc="http://schemas.openxmlformats.org/markup-compatibility/2006" xmlns:p14="http://schemas.microsoft.com/office/powerpoint/2010/main">
    <mc:Choice Requires="p14">
      <p:transition spd="slow" p14:dur="2000" advTm="68657"/>
    </mc:Choice>
    <mc:Fallback xmlns="">
      <p:transition spd="slow" advTm="68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Гифка прозрачный вопрос гиф картинка, скачать анимированный gif на GIFE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2772182"/>
            <a:ext cx="963937" cy="160656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644008" y="60443"/>
            <a:ext cx="3506024" cy="369332"/>
          </a:xfrm>
          <a:prstGeom prst="rect">
            <a:avLst/>
          </a:prstGeom>
        </p:spPr>
        <p:txBody>
          <a:bodyPr wrap="none">
            <a:spAutoFit/>
          </a:bodyPr>
          <a:lstStyle/>
          <a:p>
            <a:r>
              <a:rPr lang="kk-KZ" b="1" i="1" dirty="0">
                <a:solidFill>
                  <a:schemeClr val="bg1"/>
                </a:solidFill>
                <a:latin typeface="Times New Roman" panose="02020603050405020304" pitchFamily="18" charset="0"/>
                <a:ea typeface="Calibri" panose="020F0502020204030204" pitchFamily="34" charset="0"/>
              </a:rPr>
              <a:t>1-тапсырма. Оқулықпен жұмыс</a:t>
            </a:r>
            <a:endParaRPr lang="en-US" dirty="0">
              <a:solidFill>
                <a:schemeClr val="bg1"/>
              </a:solidFill>
            </a:endParaRPr>
          </a:p>
        </p:txBody>
      </p:sp>
      <p:sp>
        <p:nvSpPr>
          <p:cNvPr id="7" name="Прямоугольник 6"/>
          <p:cNvSpPr/>
          <p:nvPr/>
        </p:nvSpPr>
        <p:spPr>
          <a:xfrm>
            <a:off x="1187624" y="1267580"/>
            <a:ext cx="7128792" cy="1469120"/>
          </a:xfrm>
          <a:prstGeom prst="rect">
            <a:avLst/>
          </a:prstGeom>
        </p:spPr>
        <p:txBody>
          <a:bodyPr wrap="square">
            <a:spAutoFit/>
          </a:bodyPr>
          <a:lstStyle/>
          <a:p>
            <a:pPr algn="just">
              <a:lnSpc>
                <a:spcPct val="107000"/>
              </a:lnSpc>
              <a:spcAft>
                <a:spcPts val="800"/>
              </a:spcAft>
            </a:pPr>
            <a:r>
              <a:rPr lang="kk-KZ" i="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a:t>
            </a:r>
            <a:r>
              <a:rPr lang="kk-KZ" sz="2000" i="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Балалар, оқулықта «Ажалдан құтқарған асыл сөз» деген ертегі берілген. </a:t>
            </a:r>
            <a:endParaRPr lang="en-US" sz="2000" i="1"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r>
              <a:rPr lang="kk-KZ" sz="2000" i="1" dirty="0">
                <a:solidFill>
                  <a:srgbClr val="000099"/>
                </a:solidFill>
                <a:latin typeface="Times New Roman" panose="02020603050405020304" pitchFamily="18" charset="0"/>
                <a:ea typeface="Calibri" panose="020F0502020204030204" pitchFamily="34" charset="0"/>
              </a:rPr>
              <a:t>-Тақырыбы бойынша ертегінің мазмұнын болжайық.</a:t>
            </a:r>
          </a:p>
          <a:p>
            <a:r>
              <a:rPr lang="kk-KZ" i="1" dirty="0">
                <a:solidFill>
                  <a:srgbClr val="000099"/>
                </a:solidFill>
                <a:latin typeface="Times New Roman" panose="02020603050405020304" pitchFamily="18" charset="0"/>
              </a:rPr>
              <a:t>/86-бет, 43-жаттығу/</a:t>
            </a:r>
            <a:endParaRPr lang="en-US" i="1" dirty="0">
              <a:solidFill>
                <a:srgbClr val="000099"/>
              </a:solidFill>
            </a:endParaRPr>
          </a:p>
        </p:txBody>
      </p:sp>
      <p:sp>
        <p:nvSpPr>
          <p:cNvPr id="9" name="Прямоугольник 8"/>
          <p:cNvSpPr/>
          <p:nvPr/>
        </p:nvSpPr>
        <p:spPr>
          <a:xfrm>
            <a:off x="1187624" y="2819917"/>
            <a:ext cx="3015184" cy="388696"/>
          </a:xfrm>
          <a:prstGeom prst="rect">
            <a:avLst/>
          </a:prstGeom>
        </p:spPr>
        <p:txBody>
          <a:bodyPr wrap="none">
            <a:spAutoFit/>
          </a:bodyPr>
          <a:lstStyle/>
          <a:p>
            <a:pPr algn="just">
              <a:lnSpc>
                <a:spcPct val="107000"/>
              </a:lnSpc>
              <a:spcAft>
                <a:spcPts val="800"/>
              </a:spcAft>
            </a:pPr>
            <a:r>
              <a:rPr lang="kk-KZ" i="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-Ендеше мәтінді тыңдайық.</a:t>
            </a:r>
            <a:endParaRPr lang="en-US"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Звук 1">
            <a:hlinkClick r:id="" action="ppaction://media"/>
            <a:extLst>
              <a:ext uri="{FF2B5EF4-FFF2-40B4-BE49-F238E27FC236}">
                <a16:creationId xmlns:a16="http://schemas.microsoft.com/office/drawing/2014/main" id="{A1AE00F6-9D6A-4B1C-9E0B-2829342E2E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135819136"/>
      </p:ext>
    </p:extLst>
  </p:cSld>
  <p:clrMapOvr>
    <a:masterClrMapping/>
  </p:clrMapOvr>
  <mc:AlternateContent xmlns:mc="http://schemas.openxmlformats.org/markup-compatibility/2006" xmlns:p14="http://schemas.microsoft.com/office/powerpoint/2010/main">
    <mc:Choice Requires="p14">
      <p:transition spd="slow" p14:dur="2000" advTm="31071"/>
    </mc:Choice>
    <mc:Fallback xmlns="">
      <p:transition spd="slow" advTm="31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627534"/>
            <a:ext cx="8136904" cy="3970318"/>
          </a:xfrm>
          <a:prstGeom prst="rect">
            <a:avLst/>
          </a:prstGeom>
        </p:spPr>
        <p:txBody>
          <a:bodyPr wrap="square">
            <a:spAutoFit/>
          </a:bodyPr>
          <a:lstStyle/>
          <a:p>
            <a:pPr algn="just"/>
            <a:r>
              <a:rPr lang="kk-KZ" sz="12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kk-KZ" sz="14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Ажалдан құтқарған асыл сөз      </a:t>
            </a:r>
          </a:p>
          <a:p>
            <a:pPr algn="just"/>
            <a:r>
              <a:rPr lang="kk-KZ" sz="14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(Қысқартылып алынды) </a:t>
            </a:r>
            <a:endParaRPr lang="en-US" sz="14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gn="just"/>
            <a:r>
              <a:rPr lang="kk-KZ" sz="14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Ертеде бір хан әскерімен шеру тартып келе жатып, сусыз шөлге кездеседі. Олар шөлден қатты қиналып келе жатқанда, алдарында қой жайып жүрген бір қойшыны көреді. Хан қойшыны алдырып, амандаспастан: </a:t>
            </a:r>
            <a:endParaRPr lang="en-US" sz="14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gn="just"/>
            <a:r>
              <a:rPr lang="kk-KZ" sz="14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Су қайда? – дейді. </a:t>
            </a:r>
            <a:endParaRPr lang="en-US" sz="14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gn="just"/>
            <a:r>
              <a:rPr lang="kk-KZ" sz="14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Су дегенің көл ме? – дейді қойшы. </a:t>
            </a:r>
            <a:endParaRPr lang="en-US" sz="14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gn="just"/>
            <a:r>
              <a:rPr lang="kk-KZ" sz="14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Өзің қалай қисық сөйлейсің? Бізге ауызсу керек! – дейді айқайлап.</a:t>
            </a:r>
            <a:endParaRPr lang="en-US" sz="14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gn="just"/>
            <a:r>
              <a:rPr lang="kk-KZ" sz="14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Мен хан ішеді деп қасқиып жатқан бұлақ көргенім жоқ, – дейді қойшы. Хан қатты ашуланып: </a:t>
            </a:r>
            <a:endParaRPr lang="en-US" sz="14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gn="just"/>
            <a:r>
              <a:rPr lang="kk-KZ" sz="14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Неге судың жөнін айтып бермейсің?.. Қазір басыңды алғызайын. Ал мынаның басын! – деп, жендеттеріне әмір етеді. Қойшы: </a:t>
            </a:r>
            <a:endParaRPr lang="en-US" sz="14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gn="just"/>
            <a:r>
              <a:rPr lang="kk-KZ" sz="14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Тақсыр, хан, дат! – дейді. </a:t>
            </a:r>
            <a:endParaRPr lang="en-US" sz="14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gn="just"/>
            <a:r>
              <a:rPr lang="kk-KZ" sz="14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Датың болса айт! – дейді хан. </a:t>
            </a:r>
            <a:endParaRPr lang="en-US" sz="14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gn="just"/>
            <a:r>
              <a:rPr lang="kk-KZ" sz="1400" dirty="0">
                <a:solidFill>
                  <a:srgbClr val="000099"/>
                </a:solidFill>
                <a:latin typeface="Times New Roman" panose="02020603050405020304" pitchFamily="18" charset="0"/>
                <a:ea typeface="Calibri" panose="020F0502020204030204" pitchFamily="34" charset="0"/>
              </a:rPr>
              <a:t>– Мен қой бағып жүрген қойшымын. Менің басымды алғаныңызды елеп, сондай бір жауды жеңіпті деп, сіздің батырлығыңызды ешкім дәріптей ме? Қайта «қолында қаруы жоқ, қасында қорғаушысы жоқ қойшыны өлтіріпті» деп күледі ғой. Жауына әлі келмеген соң, кегін қол астындағы қойшыдан алыпты демей ме. Аламын десеңіз, міне басым, – деп қойшы тізерлеп отыра кетіпті. Хан сөзден жеңіліп, қойшыны босатыпты. Ал қойшы судың қайда екенін айтып беріпті. </a:t>
            </a:r>
            <a:endParaRPr lang="en-US" sz="1400" dirty="0">
              <a:solidFill>
                <a:srgbClr val="000099"/>
              </a:solidFill>
            </a:endParaRPr>
          </a:p>
        </p:txBody>
      </p:sp>
      <p:pic>
        <p:nvPicPr>
          <p:cNvPr id="4" name="Звук 3">
            <a:hlinkClick r:id="" action="ppaction://media"/>
            <a:extLst>
              <a:ext uri="{FF2B5EF4-FFF2-40B4-BE49-F238E27FC236}">
                <a16:creationId xmlns:a16="http://schemas.microsoft.com/office/drawing/2014/main" id="{960CF568-7F1E-482C-A48F-493B9D11D20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4521200"/>
            <a:ext cx="406400" cy="406400"/>
          </a:xfrm>
          <a:prstGeom prst="rect">
            <a:avLst/>
          </a:prstGeom>
        </p:spPr>
      </p:pic>
      <p:sp>
        <p:nvSpPr>
          <p:cNvPr id="5" name="TextBox 4">
            <a:extLst>
              <a:ext uri="{FF2B5EF4-FFF2-40B4-BE49-F238E27FC236}">
                <a16:creationId xmlns:a16="http://schemas.microsoft.com/office/drawing/2014/main" id="{08738C8D-AA8C-49EE-9A67-EB382FE0E93C}"/>
              </a:ext>
            </a:extLst>
          </p:cNvPr>
          <p:cNvSpPr txBox="1"/>
          <p:nvPr/>
        </p:nvSpPr>
        <p:spPr>
          <a:xfrm>
            <a:off x="5796136" y="0"/>
            <a:ext cx="1512168" cy="400110"/>
          </a:xfrm>
          <a:prstGeom prst="rect">
            <a:avLst/>
          </a:prstGeom>
          <a:noFill/>
        </p:spPr>
        <p:txBody>
          <a:bodyPr wrap="square" rtlCol="0">
            <a:spAutoFit/>
          </a:bodyPr>
          <a:lstStyle/>
          <a:p>
            <a:r>
              <a:rPr lang="kk-KZ" sz="2000" b="1" dirty="0">
                <a:solidFill>
                  <a:schemeClr val="bg1"/>
                </a:solidFill>
                <a:latin typeface="Times New Roman" panose="02020603050405020304" pitchFamily="18" charset="0"/>
                <a:cs typeface="Times New Roman" panose="02020603050405020304" pitchFamily="18" charset="0"/>
              </a:rPr>
              <a:t>Мәтін</a:t>
            </a:r>
            <a:endParaRPr lang="ru-RU" sz="2000" b="1" dirty="0">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66743310"/>
      </p:ext>
    </p:extLst>
  </p:cSld>
  <p:clrMapOvr>
    <a:masterClrMapping/>
  </p:clrMapOvr>
  <mc:AlternateContent xmlns:mc="http://schemas.openxmlformats.org/markup-compatibility/2006" xmlns:p14="http://schemas.microsoft.com/office/powerpoint/2010/main">
    <mc:Choice Requires="p14">
      <p:transition spd="slow" p14:dur="2000" advTm="117130"/>
    </mc:Choice>
    <mc:Fallback xmlns="">
      <p:transition spd="slow" advTm="117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83518"/>
            <a:ext cx="4572000" cy="2266261"/>
          </a:xfrm>
          <a:prstGeom prst="rect">
            <a:avLst/>
          </a:prstGeom>
        </p:spPr>
        <p:txBody>
          <a:bodyPr>
            <a:spAutoFit/>
          </a:bodyPr>
          <a:lstStyle/>
          <a:p>
            <a:pPr algn="just">
              <a:lnSpc>
                <a:spcPct val="107000"/>
              </a:lnSpc>
              <a:spcAft>
                <a:spcPts val="800"/>
              </a:spcAft>
            </a:pPr>
            <a:r>
              <a:rPr lang="kk-KZ"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Хан әскерімен бірге қайда тап болды? </a:t>
            </a:r>
            <a:endParaRPr lang="en-US"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kk-KZ" dirty="0">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KZ"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Хан қойшыдан не сұрады және ол неге ашуланды? </a:t>
            </a:r>
            <a:endParaRPr lang="en-US"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kk-KZ" dirty="0">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KZ"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Қойшы ханды сөзден не деп жеңді? </a:t>
            </a:r>
            <a:endParaRPr lang="en-US"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4780886" y="483518"/>
            <a:ext cx="338437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a:latin typeface="Times New Roman" panose="02020603050405020304" pitchFamily="18" charset="0"/>
                <a:cs typeface="Times New Roman" panose="02020603050405020304" pitchFamily="18" charset="0"/>
              </a:rPr>
              <a:t>Сусыз шөлге тап болды</a:t>
            </a:r>
            <a:endParaRPr lang="en-US" sz="2000" b="1"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5039544" y="1052275"/>
            <a:ext cx="338437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400" b="1" dirty="0">
                <a:latin typeface="Times New Roman" panose="02020603050405020304" pitchFamily="18" charset="0"/>
                <a:cs typeface="Times New Roman" panose="02020603050405020304" pitchFamily="18" charset="0"/>
              </a:rPr>
              <a:t>Хан қойшыдан су қайда деп сұрайды? Ал, қойшы қисық жауап береді. Хан сол себепті ашуланды.</a:t>
            </a:r>
            <a:endParaRPr lang="en-US" sz="1400" b="1"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378213" y="1939411"/>
            <a:ext cx="4189721" cy="1713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400" dirty="0">
                <a:solidFill>
                  <a:schemeClr val="bg1"/>
                </a:solidFill>
                <a:latin typeface="Times New Roman" panose="02020603050405020304" pitchFamily="18" charset="0"/>
                <a:ea typeface="Calibri" panose="020F0502020204030204" pitchFamily="34" charset="0"/>
              </a:rPr>
              <a:t>Мен қой бағып жүрген қойшымын. Менің басымды алғаныңызды елеп, сондай бір жауды жеңіпті деп, сіздің батырлығыңызды ешкім дәріптей ме? Қайта «қолында қаруы жоқ, қасында қорғаушысы жоқ қойшыны өлтіріпті» деп күледі ғой. Жауына әлі келмеген соң, кегін қол астындағы қойшыдан алыпты демей ме. Аламын десеңіз, міне басым, – деп қойшы тізерлеп отыра кетіпті</a:t>
            </a:r>
            <a:endParaRPr lang="en-US" sz="1400" b="1" dirty="0">
              <a:solidFill>
                <a:schemeClr val="bg1"/>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623464" y="3244045"/>
            <a:ext cx="3563886" cy="1384995"/>
          </a:xfrm>
          <a:prstGeom prst="rect">
            <a:avLst/>
          </a:prstGeom>
        </p:spPr>
        <p:txBody>
          <a:bodyPr wrap="square">
            <a:spAutoFit/>
          </a:bodyPr>
          <a:lstStyle/>
          <a:p>
            <a:r>
              <a:rPr lang="kk-KZ" sz="1400" b="1" i="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Дескрипторлар: </a:t>
            </a:r>
            <a:endParaRPr lang="en-US" sz="12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r>
              <a:rPr lang="kk-KZ" sz="1400" i="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-мәтін тақырыбы бойынша ертегі мазмұнын болжай алады;</a:t>
            </a:r>
            <a:endParaRPr lang="en-US" sz="12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r>
              <a:rPr lang="kk-KZ" sz="1400" i="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-сұрақтарға жауап береді;</a:t>
            </a:r>
            <a:endParaRPr lang="en-US" sz="12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r>
              <a:rPr lang="kk-KZ" sz="1400" i="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-өз ойларын білдіреді. </a:t>
            </a:r>
          </a:p>
          <a:p>
            <a:r>
              <a:rPr lang="kk-KZ" sz="1400" i="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ҚБ: Өте жақсы!</a:t>
            </a:r>
            <a:endParaRPr lang="en-US" sz="12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2BA89AA4-861E-41BF-9B26-E23BECA74EFD}"/>
              </a:ext>
            </a:extLst>
          </p:cNvPr>
          <p:cNvSpPr txBox="1"/>
          <p:nvPr/>
        </p:nvSpPr>
        <p:spPr>
          <a:xfrm>
            <a:off x="5004048" y="-10748"/>
            <a:ext cx="2448272" cy="400110"/>
          </a:xfrm>
          <a:prstGeom prst="rect">
            <a:avLst/>
          </a:prstGeom>
          <a:noFill/>
        </p:spPr>
        <p:txBody>
          <a:bodyPr wrap="square" rtlCol="0">
            <a:spAutoFit/>
          </a:bodyPr>
          <a:lstStyle/>
          <a:p>
            <a:pPr algn="ctr"/>
            <a:r>
              <a:rPr lang="kk-KZ" sz="2000" b="1" dirty="0">
                <a:solidFill>
                  <a:schemeClr val="bg1"/>
                </a:solidFill>
                <a:latin typeface="Times New Roman" panose="02020603050405020304" pitchFamily="18" charset="0"/>
                <a:cs typeface="Times New Roman" panose="02020603050405020304" pitchFamily="18" charset="0"/>
              </a:rPr>
              <a:t>Сұрақ</a:t>
            </a:r>
            <a:r>
              <a:rPr lang="ru-RU" sz="2000" b="1" dirty="0">
                <a:solidFill>
                  <a:schemeClr val="bg1"/>
                </a:solidFill>
                <a:latin typeface="Times New Roman" panose="02020603050405020304" pitchFamily="18" charset="0"/>
                <a:cs typeface="Times New Roman" panose="02020603050405020304" pitchFamily="18" charset="0"/>
              </a:rPr>
              <a:t>-</a:t>
            </a:r>
            <a:r>
              <a:rPr lang="kk-KZ" sz="2000" b="1" dirty="0">
                <a:solidFill>
                  <a:schemeClr val="bg1"/>
                </a:solidFill>
                <a:latin typeface="Times New Roman" panose="02020603050405020304" pitchFamily="18" charset="0"/>
                <a:cs typeface="Times New Roman" panose="02020603050405020304" pitchFamily="18" charset="0"/>
              </a:rPr>
              <a:t>жауап</a:t>
            </a:r>
            <a:endParaRPr lang="ru-RU" sz="2000" b="1" dirty="0">
              <a:solidFill>
                <a:schemeClr val="bg1"/>
              </a:solidFill>
              <a:latin typeface="Times New Roman" panose="02020603050405020304" pitchFamily="18" charset="0"/>
              <a:cs typeface="Times New Roman" panose="02020603050405020304" pitchFamily="18" charset="0"/>
            </a:endParaRPr>
          </a:p>
        </p:txBody>
      </p:sp>
      <p:pic>
        <p:nvPicPr>
          <p:cNvPr id="14" name="Звук 13">
            <a:hlinkClick r:id="" action="ppaction://media"/>
            <a:extLst>
              <a:ext uri="{FF2B5EF4-FFF2-40B4-BE49-F238E27FC236}">
                <a16:creationId xmlns:a16="http://schemas.microsoft.com/office/drawing/2014/main" id="{12A4129E-ECD5-4AC6-8031-3C56079EE72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605834347"/>
      </p:ext>
    </p:extLst>
  </p:cSld>
  <p:clrMapOvr>
    <a:masterClrMapping/>
  </p:clrMapOvr>
  <mc:AlternateContent xmlns:mc="http://schemas.openxmlformats.org/markup-compatibility/2006" xmlns:p14="http://schemas.microsoft.com/office/powerpoint/2010/main">
    <mc:Choice Requires="p14">
      <p:transition spd="slow" p14:dur="2000" advTm="100141"/>
    </mc:Choice>
    <mc:Fallback xmlns="">
      <p:transition spd="slow" advTm="100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4"/>
                </p:tgtEl>
              </p:cMediaNode>
            </p:audio>
          </p:childTnLst>
        </p:cTn>
      </p:par>
    </p:tnLst>
    <p:bldLst>
      <p:bldP spid="3" grpId="0" animBg="1"/>
      <p:bldP spid="4" grpId="0" animBg="1"/>
      <p:bldP spid="5"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3522" y="527237"/>
            <a:ext cx="4464496" cy="338554"/>
          </a:xfrm>
          <a:prstGeom prst="rect">
            <a:avLst/>
          </a:prstGeom>
          <a:noFill/>
        </p:spPr>
        <p:txBody>
          <a:bodyPr wrap="square" rtlCol="0">
            <a:spAutoFit/>
          </a:bodyPr>
          <a:lstStyle/>
          <a:p>
            <a:r>
              <a:rPr lang="kk-KZ" sz="1600" b="1" dirty="0">
                <a:solidFill>
                  <a:srgbClr val="000099"/>
                </a:solidFill>
                <a:latin typeface="Times New Roman" panose="02020603050405020304" pitchFamily="18" charset="0"/>
                <a:cs typeface="Times New Roman" panose="02020603050405020304" pitchFamily="18" charset="0"/>
              </a:rPr>
              <a:t>Дәптермен жұмыс</a:t>
            </a:r>
            <a:r>
              <a:rPr lang="kk-KZ" sz="1600" dirty="0">
                <a:solidFill>
                  <a:srgbClr val="000099"/>
                </a:solidFill>
                <a:latin typeface="Times New Roman" panose="02020603050405020304" pitchFamily="18" charset="0"/>
                <a:cs typeface="Times New Roman" panose="02020603050405020304" pitchFamily="18" charset="0"/>
              </a:rPr>
              <a:t>. Мәтінді көркем жаз</a:t>
            </a:r>
            <a:r>
              <a:rPr lang="kk-KZ" sz="1600" dirty="0"/>
              <a:t>. </a:t>
            </a:r>
            <a:endParaRPr lang="en-US" sz="1600" dirty="0"/>
          </a:p>
        </p:txBody>
      </p:sp>
      <p:sp>
        <p:nvSpPr>
          <p:cNvPr id="4" name="Загнутый угол 3"/>
          <p:cNvSpPr/>
          <p:nvPr/>
        </p:nvSpPr>
        <p:spPr>
          <a:xfrm>
            <a:off x="1181944" y="1115612"/>
            <a:ext cx="6768752" cy="1296144"/>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Прямоугольник 2"/>
          <p:cNvSpPr/>
          <p:nvPr/>
        </p:nvSpPr>
        <p:spPr>
          <a:xfrm>
            <a:off x="1659124" y="1302019"/>
            <a:ext cx="5814392"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kk-KZ" dirty="0">
                <a:latin typeface="Times New Roman" panose="02020603050405020304" pitchFamily="18" charset="0"/>
                <a:ea typeface="Calibri" panose="020F0502020204030204" pitchFamily="34" charset="0"/>
                <a:cs typeface="Times New Roman" panose="02020603050405020304" pitchFamily="18" charset="0"/>
              </a:rPr>
              <a:t>    </a:t>
            </a:r>
            <a:r>
              <a:rPr lang="kk-KZ"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Арал теңізі Каспийдің шығыс жағына орналасқан. Көлемі жағынан дүниежүзінде төртінші орын алады. Тереңдігі жиырма бес метрден аспайды. </a:t>
            </a:r>
            <a:endParaRPr lang="en-US" dirty="0">
              <a:solidFill>
                <a:srgbClr val="000099"/>
              </a:solidFill>
            </a:endParaRPr>
          </a:p>
        </p:txBody>
      </p:sp>
      <p:sp>
        <p:nvSpPr>
          <p:cNvPr id="5" name="Прямоугольник 4"/>
          <p:cNvSpPr/>
          <p:nvPr/>
        </p:nvSpPr>
        <p:spPr>
          <a:xfrm>
            <a:off x="1195442" y="2513676"/>
            <a:ext cx="6475815" cy="322845"/>
          </a:xfrm>
          <a:prstGeom prst="rect">
            <a:avLst/>
          </a:prstGeom>
        </p:spPr>
        <p:txBody>
          <a:bodyPr wrap="square">
            <a:spAutoFit/>
          </a:bodyPr>
          <a:lstStyle/>
          <a:p>
            <a:pPr algn="just">
              <a:lnSpc>
                <a:spcPct val="107000"/>
              </a:lnSpc>
              <a:spcAft>
                <a:spcPts val="800"/>
              </a:spcAft>
            </a:pPr>
            <a:r>
              <a:rPr lang="kk-KZ" sz="1400" dirty="0">
                <a:latin typeface="Times New Roman" panose="02020603050405020304" pitchFamily="18" charset="0"/>
                <a:ea typeface="Calibri" panose="020F0502020204030204" pitchFamily="34" charset="0"/>
                <a:cs typeface="Times New Roman" panose="02020603050405020304" pitchFamily="18" charset="0"/>
              </a:rPr>
              <a:t>• Сан есімдердің астын сыз. </a:t>
            </a:r>
            <a:r>
              <a:rPr lang="kk-KZ" sz="1400" dirty="0">
                <a:latin typeface="Times New Roman" panose="02020603050405020304" pitchFamily="18" charset="0"/>
                <a:ea typeface="Calibri" panose="020F0502020204030204" pitchFamily="34" charset="0"/>
              </a:rPr>
              <a:t>Сан есімнің қай түрі екенін ажырат. </a:t>
            </a:r>
            <a:endParaRPr lang="en-US" sz="1400" dirty="0"/>
          </a:p>
        </p:txBody>
      </p:sp>
      <p:cxnSp>
        <p:nvCxnSpPr>
          <p:cNvPr id="11" name="Прямая соединительная линия 10"/>
          <p:cNvCxnSpPr/>
          <p:nvPr/>
        </p:nvCxnSpPr>
        <p:spPr>
          <a:xfrm>
            <a:off x="5004049" y="1923678"/>
            <a:ext cx="936104" cy="0"/>
          </a:xfrm>
          <a:prstGeom prst="line">
            <a:avLst/>
          </a:prstGeom>
        </p:spPr>
        <p:style>
          <a:lnRef idx="3">
            <a:schemeClr val="dk1"/>
          </a:lnRef>
          <a:fillRef idx="0">
            <a:schemeClr val="dk1"/>
          </a:fillRef>
          <a:effectRef idx="2">
            <a:schemeClr val="dk1"/>
          </a:effectRef>
          <a:fontRef idx="minor">
            <a:schemeClr val="tx1"/>
          </a:fontRef>
        </p:style>
      </p:cxnSp>
      <p:cxnSp>
        <p:nvCxnSpPr>
          <p:cNvPr id="15" name="Прямая соединительная линия 14"/>
          <p:cNvCxnSpPr/>
          <p:nvPr/>
        </p:nvCxnSpPr>
        <p:spPr>
          <a:xfrm>
            <a:off x="2699792" y="2212854"/>
            <a:ext cx="1224136" cy="12495"/>
          </a:xfrm>
          <a:prstGeom prst="line">
            <a:avLst/>
          </a:prstGeom>
        </p:spPr>
        <p:style>
          <a:lnRef idx="3">
            <a:schemeClr val="dk1"/>
          </a:lnRef>
          <a:fillRef idx="0">
            <a:schemeClr val="dk1"/>
          </a:fillRef>
          <a:effectRef idx="2">
            <a:schemeClr val="dk1"/>
          </a:effectRef>
          <a:fontRef idx="minor">
            <a:schemeClr val="tx1"/>
          </a:fontRef>
        </p:style>
      </p:cxnSp>
      <p:sp>
        <p:nvSpPr>
          <p:cNvPr id="13" name="Прямоугольник 12"/>
          <p:cNvSpPr/>
          <p:nvPr/>
        </p:nvSpPr>
        <p:spPr>
          <a:xfrm>
            <a:off x="683568" y="2836521"/>
            <a:ext cx="1663853" cy="388696"/>
          </a:xfrm>
          <a:prstGeom prst="rect">
            <a:avLst/>
          </a:prstGeom>
        </p:spPr>
        <p:txBody>
          <a:bodyPr wrap="none">
            <a:spAutoFit/>
          </a:bodyPr>
          <a:lstStyle/>
          <a:p>
            <a:pPr>
              <a:lnSpc>
                <a:spcPct val="107000"/>
              </a:lnSpc>
              <a:spcAft>
                <a:spcPts val="800"/>
              </a:spcAft>
            </a:pPr>
            <a:r>
              <a:rPr lang="kk-KZ"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Өзіңді тексер!</a:t>
            </a:r>
            <a:endPar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Прямоугольник 13"/>
          <p:cNvSpPr/>
          <p:nvPr/>
        </p:nvSpPr>
        <p:spPr>
          <a:xfrm>
            <a:off x="2335299" y="2881155"/>
            <a:ext cx="5277780" cy="646331"/>
          </a:xfrm>
          <a:prstGeom prst="rect">
            <a:avLst/>
          </a:prstGeom>
        </p:spPr>
        <p:txBody>
          <a:bodyPr wrap="square">
            <a:spAutoFit/>
          </a:bodyPr>
          <a:lstStyle/>
          <a:p>
            <a:r>
              <a:rPr lang="kk-KZ" dirty="0">
                <a:solidFill>
                  <a:srgbClr val="000099"/>
                </a:solidFill>
                <a:latin typeface="Times New Roman" panose="02020603050405020304" pitchFamily="18" charset="0"/>
                <a:cs typeface="Times New Roman" panose="02020603050405020304" pitchFamily="18" charset="0"/>
              </a:rPr>
              <a:t>Сан есімдер: төртінші (нешінші?) реттік сан есім, жиырма бес (неше?) есептік сан есім</a:t>
            </a:r>
            <a:endParaRPr lang="en-US" dirty="0">
              <a:solidFill>
                <a:srgbClr val="000099"/>
              </a:solidFill>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643521" y="3527486"/>
            <a:ext cx="4486743" cy="1323439"/>
          </a:xfrm>
          <a:prstGeom prst="rect">
            <a:avLst/>
          </a:prstGeom>
        </p:spPr>
        <p:txBody>
          <a:bodyPr wrap="square">
            <a:spAutoFit/>
          </a:bodyPr>
          <a:lstStyle/>
          <a:p>
            <a:r>
              <a:rPr lang="kk-KZ" sz="16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Дескрипторлар:</a:t>
            </a:r>
            <a:endParaRPr lang="en-US" sz="16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r>
              <a:rPr lang="kk-KZ" sz="16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-мәтінді көркем жаза алады;</a:t>
            </a:r>
            <a:endParaRPr lang="en-US" sz="16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r>
              <a:rPr lang="kk-KZ" sz="16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-сан есімдерді таба алады;</a:t>
            </a:r>
            <a:endParaRPr lang="en-US" sz="16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r>
              <a:rPr lang="kk-KZ" sz="16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-сан есім түрлерін ажырата алады. </a:t>
            </a:r>
            <a:endParaRPr lang="en-US" sz="16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r>
              <a:rPr lang="kk-KZ" sz="1600" b="1" dirty="0">
                <a:solidFill>
                  <a:srgbClr val="000099"/>
                </a:solidFill>
                <a:latin typeface="Times New Roman" panose="02020603050405020304" pitchFamily="18" charset="0"/>
                <a:ea typeface="Calibri" panose="020F0502020204030204" pitchFamily="34" charset="0"/>
              </a:rPr>
              <a:t>ҚБ:</a:t>
            </a:r>
            <a:r>
              <a:rPr lang="kk-KZ" sz="1600" dirty="0">
                <a:solidFill>
                  <a:srgbClr val="000099"/>
                </a:solidFill>
                <a:latin typeface="Times New Roman" panose="02020603050405020304" pitchFamily="18" charset="0"/>
                <a:ea typeface="Calibri" panose="020F0502020204030204" pitchFamily="34" charset="0"/>
              </a:rPr>
              <a:t> Жарайсыңдар!</a:t>
            </a:r>
            <a:endParaRPr lang="en-US" sz="1600" dirty="0">
              <a:solidFill>
                <a:srgbClr val="000099"/>
              </a:solidFill>
            </a:endParaRPr>
          </a:p>
        </p:txBody>
      </p:sp>
      <p:sp>
        <p:nvSpPr>
          <p:cNvPr id="6" name="Прямоугольник 5">
            <a:extLst>
              <a:ext uri="{FF2B5EF4-FFF2-40B4-BE49-F238E27FC236}">
                <a16:creationId xmlns:a16="http://schemas.microsoft.com/office/drawing/2014/main" id="{1A992243-30DC-45EC-AF62-F644664311A3}"/>
              </a:ext>
            </a:extLst>
          </p:cNvPr>
          <p:cNvSpPr/>
          <p:nvPr/>
        </p:nvSpPr>
        <p:spPr>
          <a:xfrm>
            <a:off x="5004049" y="81086"/>
            <a:ext cx="3070164" cy="400110"/>
          </a:xfrm>
          <a:prstGeom prst="rect">
            <a:avLst/>
          </a:prstGeom>
        </p:spPr>
        <p:txBody>
          <a:bodyPr wrap="square">
            <a:spAutoFit/>
          </a:bodyPr>
          <a:lstStyle/>
          <a:p>
            <a:r>
              <a:rPr lang="kk-KZ" sz="2000" b="1" dirty="0">
                <a:solidFill>
                  <a:schemeClr val="bg1"/>
                </a:solidFill>
                <a:latin typeface="Times New Roman" panose="02020603050405020304" pitchFamily="18" charset="0"/>
                <a:cs typeface="Times New Roman" panose="02020603050405020304" pitchFamily="18" charset="0"/>
              </a:rPr>
              <a:t>2-тапсырма. Жазылым.</a:t>
            </a:r>
            <a:endParaRPr lang="ru-KZ" sz="2000" dirty="0">
              <a:solidFill>
                <a:schemeClr val="bg1"/>
              </a:solidFill>
            </a:endParaRPr>
          </a:p>
        </p:txBody>
      </p:sp>
      <p:pic>
        <p:nvPicPr>
          <p:cNvPr id="8" name="Звук 7">
            <a:hlinkClick r:id="" action="ppaction://media"/>
            <a:extLst>
              <a:ext uri="{FF2B5EF4-FFF2-40B4-BE49-F238E27FC236}">
                <a16:creationId xmlns:a16="http://schemas.microsoft.com/office/drawing/2014/main" id="{C9C846F3-DDE9-47C7-8399-3BB90DA429F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610128882"/>
      </p:ext>
    </p:extLst>
  </p:cSld>
  <p:clrMapOvr>
    <a:masterClrMapping/>
  </p:clrMapOvr>
  <mc:AlternateContent xmlns:mc="http://schemas.openxmlformats.org/markup-compatibility/2006" xmlns:p14="http://schemas.microsoft.com/office/powerpoint/2010/main">
    <mc:Choice Requires="p14">
      <p:transition spd="slow" p14:dur="2000" advTm="63078"/>
    </mc:Choice>
    <mc:Fallback xmlns="">
      <p:transition spd="slow" advTm="63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 calcmode="lin" valueType="num">
                                      <p:cBhvr additive="base">
                                        <p:cTn id="35"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6">
                                            <p:txEl>
                                              <p:pRg st="1" end="1"/>
                                            </p:txEl>
                                          </p:spTgt>
                                        </p:tgtEl>
                                        <p:attrNameLst>
                                          <p:attrName>style.visibility</p:attrName>
                                        </p:attrNameLst>
                                      </p:cBhvr>
                                      <p:to>
                                        <p:strVal val="visible"/>
                                      </p:to>
                                    </p:set>
                                    <p:anim calcmode="lin" valueType="num">
                                      <p:cBhvr additive="base">
                                        <p:cTn id="39"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6">
                                            <p:txEl>
                                              <p:pRg st="1" end="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xEl>
                                              <p:pRg st="2" end="2"/>
                                            </p:txEl>
                                          </p:spTgt>
                                        </p:tgtEl>
                                        <p:attrNameLst>
                                          <p:attrName>style.visibility</p:attrName>
                                        </p:attrNameLst>
                                      </p:cBhvr>
                                      <p:to>
                                        <p:strVal val="visible"/>
                                      </p:to>
                                    </p:set>
                                    <p:anim calcmode="lin" valueType="num">
                                      <p:cBhvr additive="base">
                                        <p:cTn id="4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
                                            <p:txEl>
                                              <p:pRg st="2" end="2"/>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
                                            <p:txEl>
                                              <p:pRg st="3" end="3"/>
                                            </p:txEl>
                                          </p:spTgt>
                                        </p:tgtEl>
                                        <p:attrNameLst>
                                          <p:attrName>style.visibility</p:attrName>
                                        </p:attrNameLst>
                                      </p:cBhvr>
                                      <p:to>
                                        <p:strVal val="visible"/>
                                      </p:to>
                                    </p:set>
                                    <p:anim calcmode="lin" valueType="num">
                                      <p:cBhvr additive="base">
                                        <p:cTn id="47"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6">
                                            <p:txEl>
                                              <p:pRg st="3" end="3"/>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6">
                                            <p:txEl>
                                              <p:pRg st="4" end="4"/>
                                            </p:txEl>
                                          </p:spTgt>
                                        </p:tgtEl>
                                        <p:attrNameLst>
                                          <p:attrName>style.visibility</p:attrName>
                                        </p:attrNameLst>
                                      </p:cBhvr>
                                      <p:to>
                                        <p:strVal val="visible"/>
                                      </p:to>
                                    </p:set>
                                    <p:anim calcmode="lin" valueType="num">
                                      <p:cBhvr additive="base">
                                        <p:cTn id="51"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8"/>
                </p:tgtEl>
              </p:cMediaNode>
            </p:audio>
          </p:childTnLst>
        </p:cTn>
      </p:par>
    </p:tnLst>
    <p:bldLst>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13879" y="-44072"/>
            <a:ext cx="4248472" cy="584775"/>
          </a:xfrm>
          <a:prstGeom prst="rect">
            <a:avLst/>
          </a:prstGeom>
          <a:noFill/>
        </p:spPr>
        <p:txBody>
          <a:bodyPr wrap="square" rtlCol="0">
            <a:spAutoFit/>
          </a:bodyPr>
          <a:lstStyle/>
          <a:p>
            <a:r>
              <a:rPr lang="kk-KZ" sz="1600" b="1" dirty="0">
                <a:solidFill>
                  <a:schemeClr val="bg1"/>
                </a:solidFill>
                <a:latin typeface="Times New Roman" panose="02020603050405020304" pitchFamily="18" charset="0"/>
                <a:cs typeface="Times New Roman" panose="02020603050405020304" pitchFamily="18" charset="0"/>
              </a:rPr>
              <a:t>3-тапсырма. «Жасырынған цифр» </a:t>
            </a:r>
          </a:p>
          <a:p>
            <a:r>
              <a:rPr lang="kk-KZ" sz="1600" b="1" dirty="0">
                <a:solidFill>
                  <a:schemeClr val="bg1"/>
                </a:solidFill>
                <a:latin typeface="Times New Roman" panose="02020603050405020304" pitchFamily="18" charset="0"/>
                <a:cs typeface="Times New Roman" panose="02020603050405020304" pitchFamily="18" charset="0"/>
              </a:rPr>
              <a:t>ойыны</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611560" y="678056"/>
            <a:ext cx="7344816" cy="342786"/>
          </a:xfrm>
          <a:prstGeom prst="rect">
            <a:avLst/>
          </a:prstGeom>
        </p:spPr>
        <p:txBody>
          <a:bodyPr wrap="square">
            <a:spAutoFit/>
          </a:bodyPr>
          <a:lstStyle/>
          <a:p>
            <a:pPr algn="just">
              <a:lnSpc>
                <a:spcPct val="107000"/>
              </a:lnSpc>
              <a:spcAft>
                <a:spcPts val="800"/>
              </a:spcAft>
            </a:pPr>
            <a:r>
              <a:rPr lang="kk-KZ" sz="16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Берілген сөздер қатарынан цифрды тауып, реттік сан есімге айналдырып жаз.</a:t>
            </a:r>
            <a:endParaRPr lang="en-US" sz="16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2123728" y="1275606"/>
            <a:ext cx="4572000" cy="646331"/>
          </a:xfrm>
          <a:prstGeom prst="rect">
            <a:avLst/>
          </a:prstGeom>
        </p:spPr>
        <p:txBody>
          <a:bodyPr>
            <a:spAutoFit/>
          </a:bodyPr>
          <a:lstStyle/>
          <a:p>
            <a:r>
              <a:rPr lang="kk-KZ" dirty="0">
                <a:latin typeface="Times New Roman" panose="02020603050405020304" pitchFamily="18" charset="0"/>
                <a:ea typeface="Calibri" panose="020F0502020204030204" pitchFamily="34" charset="0"/>
                <a:cs typeface="Times New Roman" panose="02020603050405020304" pitchFamily="18" charset="0"/>
              </a:rPr>
              <a:t> </a:t>
            </a:r>
            <a:r>
              <a:rPr lang="kk-KZ"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Қонақ, жетіқарақшы, шекілдеуік, күшік, желтоқсан, Жетісай, Екібастұз, бесін, тон.</a:t>
            </a:r>
            <a:endParaRPr lang="en-US" b="1" dirty="0">
              <a:solidFill>
                <a:srgbClr val="FF0000"/>
              </a:solidFill>
            </a:endParaRPr>
          </a:p>
        </p:txBody>
      </p:sp>
      <p:sp>
        <p:nvSpPr>
          <p:cNvPr id="12" name="TextBox 11"/>
          <p:cNvSpPr txBox="1"/>
          <p:nvPr/>
        </p:nvSpPr>
        <p:spPr>
          <a:xfrm>
            <a:off x="611560" y="2027365"/>
            <a:ext cx="8136904" cy="338554"/>
          </a:xfrm>
          <a:prstGeom prst="rect">
            <a:avLst/>
          </a:prstGeom>
          <a:noFill/>
        </p:spPr>
        <p:txBody>
          <a:bodyPr wrap="square" rtlCol="0">
            <a:spAutoFit/>
          </a:bodyPr>
          <a:lstStyle/>
          <a:p>
            <a:r>
              <a:rPr lang="kk-KZ" sz="1600" b="1" dirty="0">
                <a:solidFill>
                  <a:srgbClr val="000099"/>
                </a:solidFill>
                <a:latin typeface="Times New Roman" panose="02020603050405020304" pitchFamily="18" charset="0"/>
                <a:cs typeface="Times New Roman" panose="02020603050405020304" pitchFamily="18" charset="0"/>
              </a:rPr>
              <a:t>Өзіңді тексер!</a:t>
            </a:r>
            <a:endParaRPr lang="en-US" sz="1600" dirty="0">
              <a:solidFill>
                <a:srgbClr val="000099"/>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611560" y="2468435"/>
            <a:ext cx="8136904" cy="1015663"/>
          </a:xfrm>
          <a:prstGeom prst="rect">
            <a:avLst/>
          </a:prstGeom>
          <a:noFill/>
        </p:spPr>
        <p:txBody>
          <a:bodyPr wrap="square" rtlCol="0">
            <a:spAutoFit/>
          </a:bodyPr>
          <a:lstStyle/>
          <a:p>
            <a:r>
              <a:rPr lang="kk-KZ" sz="2000" dirty="0">
                <a:solidFill>
                  <a:srgbClr val="000099"/>
                </a:solidFill>
                <a:latin typeface="Times New Roman" panose="02020603050405020304" pitchFamily="18" charset="0"/>
                <a:cs typeface="Times New Roman" panose="02020603050405020304" pitchFamily="18" charset="0"/>
              </a:rPr>
              <a:t>Қ</a:t>
            </a:r>
            <a:r>
              <a:rPr lang="kk-KZ" sz="2000" dirty="0">
                <a:solidFill>
                  <a:srgbClr val="FF0000"/>
                </a:solidFill>
                <a:latin typeface="Times New Roman" panose="02020603050405020304" pitchFamily="18" charset="0"/>
                <a:cs typeface="Times New Roman" panose="02020603050405020304" pitchFamily="18" charset="0"/>
              </a:rPr>
              <a:t>он</a:t>
            </a:r>
            <a:r>
              <a:rPr lang="kk-KZ" sz="2000" dirty="0">
                <a:solidFill>
                  <a:srgbClr val="000099"/>
                </a:solidFill>
                <a:latin typeface="Times New Roman" panose="02020603050405020304" pitchFamily="18" charset="0"/>
                <a:cs typeface="Times New Roman" panose="02020603050405020304" pitchFamily="18" charset="0"/>
              </a:rPr>
              <a:t>ақ – оныншы, </a:t>
            </a:r>
            <a:r>
              <a:rPr lang="kk-KZ" sz="2000" dirty="0">
                <a:solidFill>
                  <a:srgbClr val="FF0000"/>
                </a:solidFill>
                <a:latin typeface="Times New Roman" panose="02020603050405020304" pitchFamily="18" charset="0"/>
                <a:cs typeface="Times New Roman" panose="02020603050405020304" pitchFamily="18" charset="0"/>
              </a:rPr>
              <a:t>жеті</a:t>
            </a:r>
            <a:r>
              <a:rPr lang="kk-KZ" sz="2000" dirty="0">
                <a:solidFill>
                  <a:srgbClr val="000099"/>
                </a:solidFill>
                <a:latin typeface="Times New Roman" panose="02020603050405020304" pitchFamily="18" charset="0"/>
                <a:cs typeface="Times New Roman" panose="02020603050405020304" pitchFamily="18" charset="0"/>
              </a:rPr>
              <a:t>қарақшы – жетінші, ш</a:t>
            </a:r>
            <a:r>
              <a:rPr lang="kk-KZ" sz="2000" dirty="0">
                <a:solidFill>
                  <a:srgbClr val="FF0000"/>
                </a:solidFill>
                <a:latin typeface="Times New Roman" panose="02020603050405020304" pitchFamily="18" charset="0"/>
                <a:cs typeface="Times New Roman" panose="02020603050405020304" pitchFamily="18" charset="0"/>
              </a:rPr>
              <a:t>екі</a:t>
            </a:r>
            <a:r>
              <a:rPr lang="kk-KZ" sz="2000" dirty="0">
                <a:solidFill>
                  <a:srgbClr val="000099"/>
                </a:solidFill>
                <a:latin typeface="Times New Roman" panose="02020603050405020304" pitchFamily="18" charset="0"/>
                <a:cs typeface="Times New Roman" panose="02020603050405020304" pitchFamily="18" charset="0"/>
              </a:rPr>
              <a:t>лдеуік – екінші, к</a:t>
            </a:r>
            <a:r>
              <a:rPr lang="kk-KZ" sz="2000" dirty="0">
                <a:solidFill>
                  <a:srgbClr val="FF0000"/>
                </a:solidFill>
                <a:latin typeface="Times New Roman" panose="02020603050405020304" pitchFamily="18" charset="0"/>
                <a:cs typeface="Times New Roman" panose="02020603050405020304" pitchFamily="18" charset="0"/>
              </a:rPr>
              <a:t>үш</a:t>
            </a:r>
            <a:r>
              <a:rPr lang="kk-KZ" sz="2000" dirty="0">
                <a:solidFill>
                  <a:srgbClr val="000099"/>
                </a:solidFill>
                <a:latin typeface="Times New Roman" panose="02020603050405020304" pitchFamily="18" charset="0"/>
                <a:cs typeface="Times New Roman" panose="02020603050405020304" pitchFamily="18" charset="0"/>
              </a:rPr>
              <a:t>ік – үшінші, жел</a:t>
            </a:r>
            <a:r>
              <a:rPr lang="kk-KZ" sz="2000" dirty="0">
                <a:solidFill>
                  <a:srgbClr val="FF0000"/>
                </a:solidFill>
                <a:latin typeface="Times New Roman" panose="02020603050405020304" pitchFamily="18" charset="0"/>
                <a:cs typeface="Times New Roman" panose="02020603050405020304" pitchFamily="18" charset="0"/>
              </a:rPr>
              <a:t>тоқсан</a:t>
            </a:r>
            <a:r>
              <a:rPr lang="kk-KZ" sz="2000" dirty="0">
                <a:solidFill>
                  <a:srgbClr val="000099"/>
                </a:solidFill>
                <a:latin typeface="Times New Roman" panose="02020603050405020304" pitchFamily="18" charset="0"/>
                <a:cs typeface="Times New Roman" panose="02020603050405020304" pitchFamily="18" charset="0"/>
              </a:rPr>
              <a:t> – тоқсаныншы, </a:t>
            </a:r>
            <a:r>
              <a:rPr lang="kk-KZ" sz="2000" dirty="0">
                <a:solidFill>
                  <a:srgbClr val="FF0000"/>
                </a:solidFill>
                <a:latin typeface="Times New Roman" panose="02020603050405020304" pitchFamily="18" charset="0"/>
                <a:cs typeface="Times New Roman" panose="02020603050405020304" pitchFamily="18" charset="0"/>
              </a:rPr>
              <a:t>Жеті</a:t>
            </a:r>
            <a:r>
              <a:rPr lang="kk-KZ" sz="2000" dirty="0">
                <a:solidFill>
                  <a:srgbClr val="000099"/>
                </a:solidFill>
                <a:latin typeface="Times New Roman" panose="02020603050405020304" pitchFamily="18" charset="0"/>
                <a:cs typeface="Times New Roman" panose="02020603050405020304" pitchFamily="18" charset="0"/>
              </a:rPr>
              <a:t>сай – жетінші, </a:t>
            </a:r>
            <a:r>
              <a:rPr lang="kk-KZ" sz="2000" dirty="0">
                <a:solidFill>
                  <a:srgbClr val="FF0000"/>
                </a:solidFill>
                <a:latin typeface="Times New Roman" panose="02020603050405020304" pitchFamily="18" charset="0"/>
                <a:cs typeface="Times New Roman" panose="02020603050405020304" pitchFamily="18" charset="0"/>
              </a:rPr>
              <a:t>Екі</a:t>
            </a:r>
            <a:r>
              <a:rPr lang="kk-KZ" sz="2000" dirty="0">
                <a:solidFill>
                  <a:srgbClr val="000099"/>
                </a:solidFill>
                <a:latin typeface="Times New Roman" panose="02020603050405020304" pitchFamily="18" charset="0"/>
                <a:cs typeface="Times New Roman" panose="02020603050405020304" pitchFamily="18" charset="0"/>
              </a:rPr>
              <a:t>бастұз – екінші, </a:t>
            </a:r>
            <a:r>
              <a:rPr lang="kk-KZ" sz="2000" dirty="0">
                <a:solidFill>
                  <a:srgbClr val="FF0000"/>
                </a:solidFill>
                <a:latin typeface="Times New Roman" panose="02020603050405020304" pitchFamily="18" charset="0"/>
                <a:cs typeface="Times New Roman" panose="02020603050405020304" pitchFamily="18" charset="0"/>
              </a:rPr>
              <a:t>бес</a:t>
            </a:r>
            <a:r>
              <a:rPr lang="kk-KZ" sz="2000" dirty="0">
                <a:solidFill>
                  <a:srgbClr val="000099"/>
                </a:solidFill>
                <a:latin typeface="Times New Roman" panose="02020603050405020304" pitchFamily="18" charset="0"/>
                <a:cs typeface="Times New Roman" panose="02020603050405020304" pitchFamily="18" charset="0"/>
              </a:rPr>
              <a:t>ін – бесінші, т</a:t>
            </a:r>
            <a:r>
              <a:rPr lang="kk-KZ" sz="2000" dirty="0">
                <a:solidFill>
                  <a:srgbClr val="FF0000"/>
                </a:solidFill>
                <a:latin typeface="Times New Roman" panose="02020603050405020304" pitchFamily="18" charset="0"/>
                <a:cs typeface="Times New Roman" panose="02020603050405020304" pitchFamily="18" charset="0"/>
              </a:rPr>
              <a:t>он</a:t>
            </a:r>
            <a:r>
              <a:rPr lang="kk-KZ" sz="2000" dirty="0">
                <a:solidFill>
                  <a:srgbClr val="000099"/>
                </a:solidFill>
                <a:latin typeface="Times New Roman" panose="02020603050405020304" pitchFamily="18" charset="0"/>
                <a:cs typeface="Times New Roman" panose="02020603050405020304" pitchFamily="18" charset="0"/>
              </a:rPr>
              <a:t> – оныншы.</a:t>
            </a:r>
            <a:endParaRPr lang="en-US" sz="2000" dirty="0">
              <a:solidFill>
                <a:srgbClr val="000099"/>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611560" y="3586614"/>
            <a:ext cx="4572000" cy="1169551"/>
          </a:xfrm>
          <a:prstGeom prst="rect">
            <a:avLst/>
          </a:prstGeom>
        </p:spPr>
        <p:txBody>
          <a:bodyPr>
            <a:spAutoFit/>
          </a:bodyPr>
          <a:lstStyle/>
          <a:p>
            <a:r>
              <a:rPr lang="kk-KZ" sz="1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Дескрипторлар:</a:t>
            </a:r>
            <a:endParaRPr lang="en-US" sz="1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r>
              <a:rPr lang="kk-KZ" sz="1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-сөздер қатарынан сан есімдерді таба алады;</a:t>
            </a:r>
            <a:endParaRPr lang="en-US" sz="1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r>
              <a:rPr lang="kk-KZ" sz="1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-есептік сан есімдерді реттік сан есімдерге айналдыра алады. </a:t>
            </a:r>
          </a:p>
          <a:p>
            <a:r>
              <a:rPr lang="kk-KZ" sz="1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ҚБ: Тамаша!</a:t>
            </a:r>
            <a:endParaRPr lang="en-US"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Звук 6">
            <a:hlinkClick r:id="" action="ppaction://media"/>
            <a:extLst>
              <a:ext uri="{FF2B5EF4-FFF2-40B4-BE49-F238E27FC236}">
                <a16:creationId xmlns:a16="http://schemas.microsoft.com/office/drawing/2014/main" id="{97B1F60E-9DC1-4845-9951-20FB6E3BAD6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486669642"/>
      </p:ext>
    </p:extLst>
  </p:cSld>
  <p:clrMapOvr>
    <a:masterClrMapping/>
  </p:clrMapOvr>
  <mc:AlternateContent xmlns:mc="http://schemas.openxmlformats.org/markup-compatibility/2006" xmlns:p14="http://schemas.microsoft.com/office/powerpoint/2010/main">
    <mc:Choice Requires="p14">
      <p:transition spd="slow" p14:dur="2000" advTm="44839"/>
    </mc:Choice>
    <mc:Fallback xmlns="">
      <p:transition spd="slow" advTm="44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7"/>
                </p:tgtEl>
              </p:cMediaNode>
            </p:audio>
          </p:childTnLst>
        </p:cTn>
      </p:par>
    </p:tnLst>
    <p:bldLst>
      <p:bldP spid="12" grpId="0"/>
      <p:bldP spid="1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826942" y="29242"/>
            <a:ext cx="4572000" cy="385362"/>
          </a:xfrm>
          <a:prstGeom prst="rect">
            <a:avLst/>
          </a:prstGeom>
        </p:spPr>
        <p:txBody>
          <a:bodyPr>
            <a:spAutoFit/>
          </a:bodyPr>
          <a:lstStyle/>
          <a:p>
            <a:pPr>
              <a:lnSpc>
                <a:spcPct val="115000"/>
              </a:lnSpc>
              <a:spcAft>
                <a:spcPts val="1000"/>
              </a:spcAft>
            </a:pPr>
            <a:r>
              <a:rPr lang="kk-KZ"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Шығармашылық үзіліс</a:t>
            </a:r>
            <a:r>
              <a:rPr lang="kk-KZ" sz="1600" i="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539551" y="608519"/>
            <a:ext cx="8050723" cy="923330"/>
          </a:xfrm>
          <a:prstGeom prst="rect">
            <a:avLst/>
          </a:prstGeom>
        </p:spPr>
        <p:txBody>
          <a:bodyPr wrap="square">
            <a:spAutoFit/>
          </a:bodyPr>
          <a:lstStyle/>
          <a:p>
            <a:pPr algn="just"/>
            <a:r>
              <a:rPr lang="kk-KZ" dirty="0">
                <a:solidFill>
                  <a:srgbClr val="000099"/>
                </a:solidFill>
                <a:latin typeface="Times New Roman" panose="02020603050405020304" pitchFamily="18" charset="0"/>
                <a:ea typeface="Calibri" panose="020F0502020204030204" pitchFamily="34" charset="0"/>
              </a:rPr>
              <a:t>    Бақалар үш рет секіру жарысында жүлделі орынға ие болды. Әр бақа үш рет секіргенде әрбір келесі секіру алдыңғысынан бір метрге қысқа болды. Сонда үш рет секіргенде, әр бақа неше метр қашықтыққа секірді? </a:t>
            </a:r>
            <a:endParaRPr lang="en-US" dirty="0">
              <a:solidFill>
                <a:srgbClr val="000099"/>
              </a:solidFill>
            </a:endParaRPr>
          </a:p>
        </p:txBody>
      </p:sp>
      <p:pic>
        <p:nvPicPr>
          <p:cNvPr id="7" name="Picture 2" descr="Frog Singing Sticker by Sabrina Mellado for iOS &amp; Android | GIPHY"/>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6" y="1531849"/>
            <a:ext cx="995827" cy="99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og Singing Sticker by Sabrina Mellado for iOS &amp; Android | GIPHY"/>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5" y="2505341"/>
            <a:ext cx="995827" cy="9958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og Singing Sticker by Sabrina Mellado for iOS &amp; Android | GIPHY"/>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450" y="3501168"/>
            <a:ext cx="995827" cy="99582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Прямая со стрелкой 11"/>
          <p:cNvCxnSpPr/>
          <p:nvPr/>
        </p:nvCxnSpPr>
        <p:spPr>
          <a:xfrm>
            <a:off x="1979712" y="2211710"/>
            <a:ext cx="4392488"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Прямая со стрелкой 13"/>
          <p:cNvCxnSpPr/>
          <p:nvPr/>
        </p:nvCxnSpPr>
        <p:spPr>
          <a:xfrm>
            <a:off x="1979712" y="3147814"/>
            <a:ext cx="4392488"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Прямая со стрелкой 14"/>
          <p:cNvCxnSpPr/>
          <p:nvPr/>
        </p:nvCxnSpPr>
        <p:spPr>
          <a:xfrm>
            <a:off x="1979712" y="4083918"/>
            <a:ext cx="4392488"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2052" name="Picture 4" descr="⬇ Скачать картинки Третье место, стоковые фото Третье место в хорошем  качестве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3357118"/>
            <a:ext cx="1283926" cy="12839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Изолированное медаль первого места золотое Иллюстрация штока - иллюстрации  насчитывающей ярлык, глянцевато: 11453827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2260" y="1219403"/>
            <a:ext cx="1308273" cy="13082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ᐈ Второе место: картинки и фото второе место, скачать изображения на  Depositphoto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4546" y="2434064"/>
            <a:ext cx="1079564" cy="1138380"/>
          </a:xfrm>
          <a:prstGeom prst="rect">
            <a:avLst/>
          </a:prstGeom>
          <a:noFill/>
          <a:extLst>
            <a:ext uri="{909E8E84-426E-40DD-AFC4-6F175D3DCCD1}">
              <a14:hiddenFill xmlns:a14="http://schemas.microsoft.com/office/drawing/2010/main">
                <a:solidFill>
                  <a:srgbClr val="FFFFFF"/>
                </a:solidFill>
              </a14:hiddenFill>
            </a:ext>
          </a:extLst>
        </p:spPr>
      </p:pic>
      <p:sp>
        <p:nvSpPr>
          <p:cNvPr id="13" name="Выгнутая вверх стрелка 12"/>
          <p:cNvSpPr/>
          <p:nvPr/>
        </p:nvSpPr>
        <p:spPr>
          <a:xfrm>
            <a:off x="1997460" y="1561131"/>
            <a:ext cx="1926468" cy="55960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Выгнутая вверх стрелка 19"/>
          <p:cNvSpPr/>
          <p:nvPr/>
        </p:nvSpPr>
        <p:spPr>
          <a:xfrm>
            <a:off x="3923928" y="1622824"/>
            <a:ext cx="1656184" cy="46549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Выгнутая вверх стрелка 20"/>
          <p:cNvSpPr/>
          <p:nvPr/>
        </p:nvSpPr>
        <p:spPr>
          <a:xfrm>
            <a:off x="5580112" y="1779662"/>
            <a:ext cx="1368152" cy="31241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2555776" y="1779662"/>
            <a:ext cx="580608" cy="369332"/>
          </a:xfrm>
          <a:prstGeom prst="rect">
            <a:avLst/>
          </a:prstGeom>
          <a:noFill/>
        </p:spPr>
        <p:txBody>
          <a:bodyPr wrap="none" rtlCol="0">
            <a:spAutoFit/>
          </a:bodyPr>
          <a:lstStyle/>
          <a:p>
            <a:r>
              <a:rPr lang="kk-KZ" b="1" i="1" dirty="0">
                <a:solidFill>
                  <a:srgbClr val="000099"/>
                </a:solidFill>
              </a:rPr>
              <a:t>7 м</a:t>
            </a:r>
            <a:endParaRPr lang="en-US" b="1" i="1" dirty="0">
              <a:solidFill>
                <a:srgbClr val="000099"/>
              </a:solidFill>
            </a:endParaRPr>
          </a:p>
        </p:txBody>
      </p:sp>
      <p:sp>
        <p:nvSpPr>
          <p:cNvPr id="23" name="Выгнутая вверх стрелка 22"/>
          <p:cNvSpPr/>
          <p:nvPr/>
        </p:nvSpPr>
        <p:spPr>
          <a:xfrm>
            <a:off x="1997460" y="2643758"/>
            <a:ext cx="1710444" cy="3967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Выгнутая вверх стрелка 23"/>
          <p:cNvSpPr/>
          <p:nvPr/>
        </p:nvSpPr>
        <p:spPr>
          <a:xfrm>
            <a:off x="3766500" y="2768179"/>
            <a:ext cx="1453572" cy="31122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Выгнутая вверх стрелка 24"/>
          <p:cNvSpPr/>
          <p:nvPr/>
        </p:nvSpPr>
        <p:spPr>
          <a:xfrm>
            <a:off x="5236348" y="2791823"/>
            <a:ext cx="1101231" cy="26393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Выгнутая вверх стрелка 25"/>
          <p:cNvSpPr/>
          <p:nvPr/>
        </p:nvSpPr>
        <p:spPr>
          <a:xfrm>
            <a:off x="1979712" y="3651870"/>
            <a:ext cx="1440160" cy="32469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Выгнутая вверх стрелка 26"/>
          <p:cNvSpPr/>
          <p:nvPr/>
        </p:nvSpPr>
        <p:spPr>
          <a:xfrm>
            <a:off x="3429740" y="3723878"/>
            <a:ext cx="1142260" cy="26589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Выгнутая вверх стрелка 27"/>
          <p:cNvSpPr/>
          <p:nvPr/>
        </p:nvSpPr>
        <p:spPr>
          <a:xfrm>
            <a:off x="4607496" y="3764728"/>
            <a:ext cx="1008112" cy="23435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p:cNvSpPr txBox="1"/>
          <p:nvPr/>
        </p:nvSpPr>
        <p:spPr>
          <a:xfrm>
            <a:off x="2543811" y="2774491"/>
            <a:ext cx="564578" cy="369332"/>
          </a:xfrm>
          <a:prstGeom prst="rect">
            <a:avLst/>
          </a:prstGeom>
          <a:noFill/>
        </p:spPr>
        <p:txBody>
          <a:bodyPr wrap="none" rtlCol="0">
            <a:spAutoFit/>
          </a:bodyPr>
          <a:lstStyle/>
          <a:p>
            <a:r>
              <a:rPr lang="kk-KZ" b="1" i="1" dirty="0">
                <a:solidFill>
                  <a:srgbClr val="000099"/>
                </a:solidFill>
              </a:rPr>
              <a:t>5 м</a:t>
            </a:r>
            <a:endParaRPr lang="en-US" b="1" i="1" dirty="0">
              <a:solidFill>
                <a:srgbClr val="000099"/>
              </a:solidFill>
            </a:endParaRPr>
          </a:p>
        </p:txBody>
      </p:sp>
      <p:sp>
        <p:nvSpPr>
          <p:cNvPr id="30" name="TextBox 29"/>
          <p:cNvSpPr txBox="1"/>
          <p:nvPr/>
        </p:nvSpPr>
        <p:spPr>
          <a:xfrm>
            <a:off x="2472333" y="3723878"/>
            <a:ext cx="564578" cy="369332"/>
          </a:xfrm>
          <a:prstGeom prst="rect">
            <a:avLst/>
          </a:prstGeom>
          <a:noFill/>
        </p:spPr>
        <p:txBody>
          <a:bodyPr wrap="none" rtlCol="0">
            <a:spAutoFit/>
          </a:bodyPr>
          <a:lstStyle/>
          <a:p>
            <a:r>
              <a:rPr lang="kk-KZ" b="1" i="1" dirty="0">
                <a:solidFill>
                  <a:srgbClr val="000099"/>
                </a:solidFill>
              </a:rPr>
              <a:t>4 м</a:t>
            </a:r>
            <a:endParaRPr lang="en-US" b="1" i="1" dirty="0">
              <a:solidFill>
                <a:srgbClr val="000099"/>
              </a:solidFill>
            </a:endParaRPr>
          </a:p>
        </p:txBody>
      </p:sp>
      <p:sp>
        <p:nvSpPr>
          <p:cNvPr id="31" name="TextBox 30"/>
          <p:cNvSpPr txBox="1"/>
          <p:nvPr/>
        </p:nvSpPr>
        <p:spPr>
          <a:xfrm>
            <a:off x="4273478" y="1808171"/>
            <a:ext cx="564578" cy="369332"/>
          </a:xfrm>
          <a:prstGeom prst="rect">
            <a:avLst/>
          </a:prstGeom>
          <a:noFill/>
        </p:spPr>
        <p:txBody>
          <a:bodyPr wrap="none" rtlCol="0">
            <a:spAutoFit/>
          </a:bodyPr>
          <a:lstStyle/>
          <a:p>
            <a:r>
              <a:rPr lang="kk-KZ" b="1" i="1" dirty="0">
                <a:solidFill>
                  <a:srgbClr val="000099"/>
                </a:solidFill>
              </a:rPr>
              <a:t>6 м</a:t>
            </a:r>
            <a:endParaRPr lang="en-US" b="1" i="1" dirty="0">
              <a:solidFill>
                <a:srgbClr val="000099"/>
              </a:solidFill>
            </a:endParaRPr>
          </a:p>
        </p:txBody>
      </p:sp>
      <p:sp>
        <p:nvSpPr>
          <p:cNvPr id="32" name="TextBox 31"/>
          <p:cNvSpPr txBox="1"/>
          <p:nvPr/>
        </p:nvSpPr>
        <p:spPr>
          <a:xfrm>
            <a:off x="5881425" y="1815234"/>
            <a:ext cx="564578" cy="369332"/>
          </a:xfrm>
          <a:prstGeom prst="rect">
            <a:avLst/>
          </a:prstGeom>
          <a:noFill/>
        </p:spPr>
        <p:txBody>
          <a:bodyPr wrap="none" rtlCol="0">
            <a:spAutoFit/>
          </a:bodyPr>
          <a:lstStyle/>
          <a:p>
            <a:r>
              <a:rPr lang="kk-KZ" b="1" i="1" dirty="0">
                <a:solidFill>
                  <a:srgbClr val="000099"/>
                </a:solidFill>
              </a:rPr>
              <a:t>5 м</a:t>
            </a:r>
            <a:endParaRPr lang="en-US" b="1" i="1" dirty="0">
              <a:solidFill>
                <a:srgbClr val="000099"/>
              </a:solidFill>
            </a:endParaRPr>
          </a:p>
        </p:txBody>
      </p:sp>
      <p:sp>
        <p:nvSpPr>
          <p:cNvPr id="33" name="TextBox 32"/>
          <p:cNvSpPr txBox="1"/>
          <p:nvPr/>
        </p:nvSpPr>
        <p:spPr>
          <a:xfrm>
            <a:off x="7895854" y="1834958"/>
            <a:ext cx="694421" cy="369332"/>
          </a:xfrm>
          <a:prstGeom prst="rect">
            <a:avLst/>
          </a:prstGeom>
          <a:noFill/>
        </p:spPr>
        <p:txBody>
          <a:bodyPr wrap="none" rtlCol="0">
            <a:spAutoFit/>
          </a:bodyPr>
          <a:lstStyle/>
          <a:p>
            <a:r>
              <a:rPr lang="kk-KZ" b="1" i="1" dirty="0">
                <a:solidFill>
                  <a:srgbClr val="000099"/>
                </a:solidFill>
              </a:rPr>
              <a:t>18 м</a:t>
            </a:r>
            <a:endParaRPr lang="en-US" b="1" i="1" dirty="0">
              <a:solidFill>
                <a:srgbClr val="000099"/>
              </a:solidFill>
            </a:endParaRPr>
          </a:p>
        </p:txBody>
      </p:sp>
      <p:sp>
        <p:nvSpPr>
          <p:cNvPr id="34" name="TextBox 33"/>
          <p:cNvSpPr txBox="1"/>
          <p:nvPr/>
        </p:nvSpPr>
        <p:spPr>
          <a:xfrm>
            <a:off x="4189275" y="2769191"/>
            <a:ext cx="564578" cy="369332"/>
          </a:xfrm>
          <a:prstGeom prst="rect">
            <a:avLst/>
          </a:prstGeom>
          <a:noFill/>
        </p:spPr>
        <p:txBody>
          <a:bodyPr wrap="none" rtlCol="0">
            <a:spAutoFit/>
          </a:bodyPr>
          <a:lstStyle/>
          <a:p>
            <a:r>
              <a:rPr lang="kk-KZ" b="1" i="1" dirty="0">
                <a:solidFill>
                  <a:srgbClr val="000099"/>
                </a:solidFill>
              </a:rPr>
              <a:t>4 м</a:t>
            </a:r>
            <a:endParaRPr lang="en-US" b="1" i="1" dirty="0">
              <a:solidFill>
                <a:srgbClr val="000099"/>
              </a:solidFill>
            </a:endParaRPr>
          </a:p>
        </p:txBody>
      </p:sp>
      <p:sp>
        <p:nvSpPr>
          <p:cNvPr id="35" name="TextBox 34"/>
          <p:cNvSpPr txBox="1"/>
          <p:nvPr/>
        </p:nvSpPr>
        <p:spPr>
          <a:xfrm>
            <a:off x="5504674" y="2770667"/>
            <a:ext cx="564578" cy="369332"/>
          </a:xfrm>
          <a:prstGeom prst="rect">
            <a:avLst/>
          </a:prstGeom>
          <a:noFill/>
        </p:spPr>
        <p:txBody>
          <a:bodyPr wrap="none" rtlCol="0">
            <a:spAutoFit/>
          </a:bodyPr>
          <a:lstStyle/>
          <a:p>
            <a:r>
              <a:rPr lang="kk-KZ" b="1" i="1" dirty="0">
                <a:solidFill>
                  <a:srgbClr val="000099"/>
                </a:solidFill>
              </a:rPr>
              <a:t>3 м</a:t>
            </a:r>
            <a:endParaRPr lang="en-US" b="1" i="1" dirty="0">
              <a:solidFill>
                <a:srgbClr val="000099"/>
              </a:solidFill>
            </a:endParaRPr>
          </a:p>
        </p:txBody>
      </p:sp>
      <p:sp>
        <p:nvSpPr>
          <p:cNvPr id="36" name="TextBox 35"/>
          <p:cNvSpPr txBox="1"/>
          <p:nvPr/>
        </p:nvSpPr>
        <p:spPr>
          <a:xfrm>
            <a:off x="7960775" y="2757450"/>
            <a:ext cx="694421" cy="369332"/>
          </a:xfrm>
          <a:prstGeom prst="rect">
            <a:avLst/>
          </a:prstGeom>
          <a:noFill/>
        </p:spPr>
        <p:txBody>
          <a:bodyPr wrap="none" rtlCol="0">
            <a:spAutoFit/>
          </a:bodyPr>
          <a:lstStyle/>
          <a:p>
            <a:r>
              <a:rPr lang="kk-KZ" b="1" i="1" dirty="0">
                <a:solidFill>
                  <a:srgbClr val="000099"/>
                </a:solidFill>
              </a:rPr>
              <a:t>12 м</a:t>
            </a:r>
            <a:endParaRPr lang="en-US" b="1" i="1" dirty="0">
              <a:solidFill>
                <a:srgbClr val="000099"/>
              </a:solidFill>
            </a:endParaRPr>
          </a:p>
        </p:txBody>
      </p:sp>
      <p:sp>
        <p:nvSpPr>
          <p:cNvPr id="37" name="TextBox 36"/>
          <p:cNvSpPr txBox="1"/>
          <p:nvPr/>
        </p:nvSpPr>
        <p:spPr>
          <a:xfrm>
            <a:off x="3686300" y="3705294"/>
            <a:ext cx="564578" cy="369332"/>
          </a:xfrm>
          <a:prstGeom prst="rect">
            <a:avLst/>
          </a:prstGeom>
          <a:noFill/>
        </p:spPr>
        <p:txBody>
          <a:bodyPr wrap="none" rtlCol="0">
            <a:spAutoFit/>
          </a:bodyPr>
          <a:lstStyle/>
          <a:p>
            <a:r>
              <a:rPr lang="kk-KZ" b="1" i="1" dirty="0">
                <a:solidFill>
                  <a:srgbClr val="000099"/>
                </a:solidFill>
              </a:rPr>
              <a:t>3 м</a:t>
            </a:r>
            <a:endParaRPr lang="en-US" b="1" i="1" dirty="0">
              <a:solidFill>
                <a:srgbClr val="000099"/>
              </a:solidFill>
            </a:endParaRPr>
          </a:p>
        </p:txBody>
      </p:sp>
      <p:sp>
        <p:nvSpPr>
          <p:cNvPr id="38" name="TextBox 37"/>
          <p:cNvSpPr txBox="1"/>
          <p:nvPr/>
        </p:nvSpPr>
        <p:spPr>
          <a:xfrm>
            <a:off x="4826942" y="3705294"/>
            <a:ext cx="564578" cy="369332"/>
          </a:xfrm>
          <a:prstGeom prst="rect">
            <a:avLst/>
          </a:prstGeom>
          <a:noFill/>
        </p:spPr>
        <p:txBody>
          <a:bodyPr wrap="none" rtlCol="0">
            <a:spAutoFit/>
          </a:bodyPr>
          <a:lstStyle/>
          <a:p>
            <a:r>
              <a:rPr lang="kk-KZ" b="1" i="1" dirty="0">
                <a:solidFill>
                  <a:srgbClr val="000099"/>
                </a:solidFill>
              </a:rPr>
              <a:t>2 м</a:t>
            </a:r>
            <a:endParaRPr lang="en-US" b="1" i="1" dirty="0">
              <a:solidFill>
                <a:srgbClr val="000099"/>
              </a:solidFill>
            </a:endParaRPr>
          </a:p>
        </p:txBody>
      </p:sp>
      <p:sp>
        <p:nvSpPr>
          <p:cNvPr id="39" name="TextBox 38"/>
          <p:cNvSpPr txBox="1"/>
          <p:nvPr/>
        </p:nvSpPr>
        <p:spPr>
          <a:xfrm>
            <a:off x="7960775" y="3737412"/>
            <a:ext cx="564578" cy="369332"/>
          </a:xfrm>
          <a:prstGeom prst="rect">
            <a:avLst/>
          </a:prstGeom>
          <a:noFill/>
        </p:spPr>
        <p:txBody>
          <a:bodyPr wrap="none" rtlCol="0">
            <a:spAutoFit/>
          </a:bodyPr>
          <a:lstStyle/>
          <a:p>
            <a:r>
              <a:rPr lang="kk-KZ" b="1" i="1" dirty="0">
                <a:solidFill>
                  <a:srgbClr val="000099"/>
                </a:solidFill>
              </a:rPr>
              <a:t>9 м</a:t>
            </a:r>
            <a:endParaRPr lang="en-US" b="1" i="1" dirty="0">
              <a:solidFill>
                <a:srgbClr val="000099"/>
              </a:solidFill>
            </a:endParaRPr>
          </a:p>
        </p:txBody>
      </p:sp>
      <p:pic>
        <p:nvPicPr>
          <p:cNvPr id="6" name="Звук 5">
            <a:hlinkClick r:id="" action="ppaction://media"/>
            <a:extLst>
              <a:ext uri="{FF2B5EF4-FFF2-40B4-BE49-F238E27FC236}">
                <a16:creationId xmlns:a16="http://schemas.microsoft.com/office/drawing/2014/main" id="{5315A6BA-044F-475C-8011-A9F9D48A4E8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771276201"/>
      </p:ext>
    </p:extLst>
  </p:cSld>
  <p:clrMapOvr>
    <a:masterClrMapping/>
  </p:clrMapOvr>
  <mc:AlternateContent xmlns:mc="http://schemas.openxmlformats.org/markup-compatibility/2006" xmlns:p14="http://schemas.microsoft.com/office/powerpoint/2010/main">
    <mc:Choice Requires="p14">
      <p:transition spd="slow" p14:dur="2000" advTm="50897"/>
    </mc:Choice>
    <mc:Fallback xmlns="">
      <p:transition spd="slow" advTm="50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anim calcmode="lin" valueType="num">
                                      <p:cBhvr>
                                        <p:cTn id="40" dur="1000" fill="hold"/>
                                        <p:tgtEl>
                                          <p:spTgt spid="35"/>
                                        </p:tgtEl>
                                        <p:attrNameLst>
                                          <p:attrName>ppt_x</p:attrName>
                                        </p:attrNameLst>
                                      </p:cBhvr>
                                      <p:tavLst>
                                        <p:tav tm="0">
                                          <p:val>
                                            <p:strVal val="#ppt_x"/>
                                          </p:val>
                                        </p:tav>
                                        <p:tav tm="100000">
                                          <p:val>
                                            <p:strVal val="#ppt_x"/>
                                          </p:val>
                                        </p:tav>
                                      </p:tavLst>
                                    </p:anim>
                                    <p:anim calcmode="lin" valueType="num">
                                      <p:cBhvr>
                                        <p:cTn id="4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1000"/>
                                        <p:tgtEl>
                                          <p:spTgt spid="37"/>
                                        </p:tgtEl>
                                      </p:cBhvr>
                                    </p:animEffect>
                                    <p:anim calcmode="lin" valueType="num">
                                      <p:cBhvr>
                                        <p:cTn id="54" dur="1000" fill="hold"/>
                                        <p:tgtEl>
                                          <p:spTgt spid="37"/>
                                        </p:tgtEl>
                                        <p:attrNameLst>
                                          <p:attrName>ppt_x</p:attrName>
                                        </p:attrNameLst>
                                      </p:cBhvr>
                                      <p:tavLst>
                                        <p:tav tm="0">
                                          <p:val>
                                            <p:strVal val="#ppt_x"/>
                                          </p:val>
                                        </p:tav>
                                        <p:tav tm="100000">
                                          <p:val>
                                            <p:strVal val="#ppt_x"/>
                                          </p:val>
                                        </p:tav>
                                      </p:tavLst>
                                    </p:anim>
                                    <p:anim calcmode="lin" valueType="num">
                                      <p:cBhvr>
                                        <p:cTn id="5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000"/>
                                        <p:tgtEl>
                                          <p:spTgt spid="38"/>
                                        </p:tgtEl>
                                      </p:cBhvr>
                                    </p:animEffect>
                                    <p:anim calcmode="lin" valueType="num">
                                      <p:cBhvr>
                                        <p:cTn id="61" dur="1000" fill="hold"/>
                                        <p:tgtEl>
                                          <p:spTgt spid="38"/>
                                        </p:tgtEl>
                                        <p:attrNameLst>
                                          <p:attrName>ppt_x</p:attrName>
                                        </p:attrNameLst>
                                      </p:cBhvr>
                                      <p:tavLst>
                                        <p:tav tm="0">
                                          <p:val>
                                            <p:strVal val="#ppt_x"/>
                                          </p:val>
                                        </p:tav>
                                        <p:tav tm="100000">
                                          <p:val>
                                            <p:strVal val="#ppt_x"/>
                                          </p:val>
                                        </p:tav>
                                      </p:tavLst>
                                    </p:anim>
                                    <p:anim calcmode="lin" valueType="num">
                                      <p:cBhvr>
                                        <p:cTn id="6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1000"/>
                                        <p:tgtEl>
                                          <p:spTgt spid="39"/>
                                        </p:tgtEl>
                                      </p:cBhvr>
                                    </p:animEffect>
                                    <p:anim calcmode="lin" valueType="num">
                                      <p:cBhvr>
                                        <p:cTn id="68" dur="1000" fill="hold"/>
                                        <p:tgtEl>
                                          <p:spTgt spid="39"/>
                                        </p:tgtEl>
                                        <p:attrNameLst>
                                          <p:attrName>ppt_x</p:attrName>
                                        </p:attrNameLst>
                                      </p:cBhvr>
                                      <p:tavLst>
                                        <p:tav tm="0">
                                          <p:val>
                                            <p:strVal val="#ppt_x"/>
                                          </p:val>
                                        </p:tav>
                                        <p:tav tm="100000">
                                          <p:val>
                                            <p:strVal val="#ppt_x"/>
                                          </p:val>
                                        </p:tav>
                                      </p:tavLst>
                                    </p:anim>
                                    <p:anim calcmode="lin" valueType="num">
                                      <p:cBhvr>
                                        <p:cTn id="6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6"/>
                </p:tgtEl>
              </p:cMediaNode>
            </p:audio>
          </p:childTnLst>
        </p:cTn>
      </p:par>
    </p:tnLst>
    <p:bldLst>
      <p:bldP spid="31" grpId="0"/>
      <p:bldP spid="32" grpId="0"/>
      <p:bldP spid="33" grpId="0"/>
      <p:bldP spid="34" grpId="0"/>
      <p:bldP spid="35" grpId="0"/>
      <p:bldP spid="36" grpId="0"/>
      <p:bldP spid="37" grpId="0"/>
      <p:bldP spid="38" grpId="0"/>
      <p:bldP spid="3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TIMING" val="|33.5|1.3"/>
</p:tagLst>
</file>

<file path=ppt/tags/tag3.xml><?xml version="1.0" encoding="utf-8"?>
<p:tagLst xmlns:a="http://schemas.openxmlformats.org/drawingml/2006/main" xmlns:r="http://schemas.openxmlformats.org/officeDocument/2006/relationships" xmlns:p="http://schemas.openxmlformats.org/presentationml/2006/main">
  <p:tag name="TIMING" val="|1.4"/>
</p:tagLst>
</file>

<file path=ppt/tags/tag4.xml><?xml version="1.0" encoding="utf-8"?>
<p:tagLst xmlns:a="http://schemas.openxmlformats.org/drawingml/2006/main" xmlns:r="http://schemas.openxmlformats.org/officeDocument/2006/relationships" xmlns:p="http://schemas.openxmlformats.org/presentationml/2006/main">
  <p:tag name="TIMING" val="|14.8|17.1|25.2|39"/>
</p:tagLst>
</file>

<file path=ppt/tags/tag5.xml><?xml version="1.0" encoding="utf-8"?>
<p:tagLst xmlns:a="http://schemas.openxmlformats.org/drawingml/2006/main" xmlns:r="http://schemas.openxmlformats.org/officeDocument/2006/relationships" xmlns:p="http://schemas.openxmlformats.org/presentationml/2006/main">
  <p:tag name="TIMING" val="|34.8|1.5|1.6|20.7"/>
</p:tagLst>
</file>

<file path=ppt/tags/tag6.xml><?xml version="1.0" encoding="utf-8"?>
<p:tagLst xmlns:a="http://schemas.openxmlformats.org/drawingml/2006/main" xmlns:r="http://schemas.openxmlformats.org/officeDocument/2006/relationships" xmlns:p="http://schemas.openxmlformats.org/presentationml/2006/main">
  <p:tag name="TIMING" val="|35.2"/>
</p:tagLst>
</file>

<file path=ppt/tags/tag7.xml><?xml version="1.0" encoding="utf-8"?>
<p:tagLst xmlns:a="http://schemas.openxmlformats.org/drawingml/2006/main" xmlns:r="http://schemas.openxmlformats.org/officeDocument/2006/relationships" xmlns:p="http://schemas.openxmlformats.org/presentationml/2006/main">
  <p:tag name="TIMING" val="|33.5|0.9|1.4|2.6|0.9|0.7|1|2.3|1.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стин">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Остин">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Остин">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1156</TotalTime>
  <Words>756</Words>
  <Application>Microsoft Office PowerPoint</Application>
  <PresentationFormat>Экран (16:9)</PresentationFormat>
  <Paragraphs>106</Paragraphs>
  <Slides>11</Slides>
  <Notes>0</Notes>
  <HiddenSlides>0</HiddenSlides>
  <MMClips>11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11</vt:i4>
      </vt:variant>
    </vt:vector>
  </HeadingPairs>
  <TitlesOfParts>
    <vt:vector size="16" baseType="lpstr">
      <vt:lpstr>Calibri</vt:lpstr>
      <vt:lpstr>Century Gothic</vt:lpstr>
      <vt:lpstr>Times New Roman</vt:lpstr>
      <vt:lpstr>Wingdings 2</vt:lpstr>
      <vt:lpstr>Остин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КГУ-77</cp:lastModifiedBy>
  <cp:revision>91</cp:revision>
  <dcterms:created xsi:type="dcterms:W3CDTF">2020-10-21T10:07:47Z</dcterms:created>
  <dcterms:modified xsi:type="dcterms:W3CDTF">2021-04-03T07:18:47Z</dcterms:modified>
</cp:coreProperties>
</file>