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70" r:id="rId9"/>
    <p:sldId id="267" r:id="rId10"/>
    <p:sldId id="265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E5388-9CEF-4733-ABAF-25E1D17B98CE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DFAB4-124A-4030-8D05-14DD19EB0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68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FAB4-124A-4030-8D05-14DD19EB0C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51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FAB4-124A-4030-8D05-14DD19EB0C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6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95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41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48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59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31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1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53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72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10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2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A929AB6-6850-4DB1-A105-93709419D24F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026BDF5-A0EB-4896-8471-C7D81B981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84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220" y="1251283"/>
            <a:ext cx="11306105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3-сынып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Қазақ тілі</a:t>
            </a:r>
            <a:endParaRPr lang="kk-KZ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Бөлім: Сәулет өнері туралы не білемін?</a:t>
            </a:r>
          </a:p>
          <a:p>
            <a:pPr algn="ctr"/>
            <a:r>
              <a:rPr lang="kk-KZ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16-сабақ</a:t>
            </a:r>
          </a:p>
          <a:p>
            <a:pPr algn="ctr"/>
            <a:r>
              <a:rPr lang="kk-KZ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Тақырыбы: Бастауыш</a:t>
            </a:r>
          </a:p>
          <a:p>
            <a:pPr algn="ctr"/>
            <a:endParaRPr lang="kk-KZ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blob:https://web.whatsapp.com/ec0d4caf-68b8-4604-8a12-0f584990e60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ec0d4caf-68b8-4604-8a12-0f584990e605"/>
          <p:cNvSpPr>
            <a:spLocks noChangeAspect="1" noChangeArrowheads="1"/>
          </p:cNvSpPr>
          <p:nvPr/>
        </p:nvSpPr>
        <p:spPr bwMode="auto">
          <a:xfrm>
            <a:off x="629221" y="160338"/>
            <a:ext cx="294449" cy="2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blob:https://web.whatsapp.com/ec0d4caf-68b8-4604-8a12-0f584990e60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http://energy-school1.ucoz.ru/_si/0/44169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77" y="3341884"/>
            <a:ext cx="1962590" cy="159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5065CC4-8E73-474F-B49E-EA25A512C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6"/>
    </mc:Choice>
    <mc:Fallback>
      <p:transition spd="slow" advTm="9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8516" y="1877516"/>
            <a:ext cx="112233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Қимыл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іс-әрекеттің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иесін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білдіретін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сөзді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дейді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кім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кімдер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не?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нелер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Ауылдан</a:t>
            </a: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әкем</a:t>
            </a: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келді</a:t>
            </a: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Кім? </a:t>
            </a:r>
            <a:r>
              <a:rPr lang="kk-KZ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әкем.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energy-school1.ucoz.ru/_si/0/44169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309" y="474064"/>
            <a:ext cx="1594623" cy="129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58524A2-4F2A-4090-824C-7F2FF574F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7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96"/>
    </mc:Choice>
    <mc:Fallback>
      <p:transition spd="slow" advTm="3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21213" r="4209" b="54747"/>
          <a:stretch/>
        </p:blipFill>
        <p:spPr>
          <a:xfrm>
            <a:off x="3163302" y="2344292"/>
            <a:ext cx="6725855" cy="41470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411" y="366675"/>
            <a:ext cx="115489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6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 тапсырмасы</a:t>
            </a:r>
            <a:endParaRPr lang="kk-KZ" sz="3600" b="1" i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100-бет</a:t>
            </a:r>
            <a:r>
              <a:rPr lang="kk-KZ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kk-KZ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7-жаттығу </a:t>
            </a:r>
          </a:p>
          <a:p>
            <a:pPr algn="ctr"/>
            <a:r>
              <a:rPr lang="kk-KZ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Суретке қарап, әңгіме құрап жаз, бастауыштарды тап.</a:t>
            </a:r>
            <a:endParaRPr lang="ru-RU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energy-school1.ucoz.ru/_si/0/441690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0925" y="260412"/>
            <a:ext cx="1818554" cy="12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E43AA4D-B49C-4312-AA2D-A6AA8EDE5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3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9"/>
    </mc:Choice>
    <mc:Fallback>
      <p:transition spd="slow" advTm="2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8748" y="317860"/>
            <a:ext cx="5323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Бүгін білдім:</a:t>
            </a:r>
            <a:r>
              <a:rPr lang="kk-KZ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www.clipartmax.com/png/full/44-445478_free-vector-color-pencils-clip-art-color-clip-ar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63" b="53038"/>
          <a:stretch/>
        </p:blipFill>
        <p:spPr bwMode="auto">
          <a:xfrm>
            <a:off x="688308" y="4458024"/>
            <a:ext cx="1513205" cy="136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clipartmax.com/png/full/44-445478_free-vector-color-pencils-clip-art-color-clip-ar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1" r="24761" b="51209"/>
          <a:stretch/>
        </p:blipFill>
        <p:spPr bwMode="auto">
          <a:xfrm>
            <a:off x="749903" y="2779531"/>
            <a:ext cx="1451610" cy="14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clipartmax.com/png/full/44-445478_free-vector-color-pencils-clip-art-color-clip-ar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4" b="53038"/>
          <a:stretch/>
        </p:blipFill>
        <p:spPr bwMode="auto">
          <a:xfrm>
            <a:off x="681338" y="909229"/>
            <a:ext cx="1193198" cy="136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6794" y="1344537"/>
            <a:ext cx="9615206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- </a:t>
            </a:r>
            <a:r>
              <a:rPr lang="kk-KZ" sz="3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Сөйлемнің тұрлаулы мүшесі бастауыш болатынын білдім.</a:t>
            </a:r>
            <a:r>
              <a:rPr lang="kk-KZ" sz="36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0" cap="none" spc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2892" y="2990195"/>
            <a:ext cx="1876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86145" y="2922258"/>
            <a:ext cx="827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 </a:t>
            </a:r>
            <a:r>
              <a:rPr lang="kk-KZ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Бастауыштың сұрақтарын қоя білемін.</a:t>
            </a:r>
            <a:r>
              <a:rPr lang="kk-KZ" sz="36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86145" y="4681342"/>
            <a:ext cx="8021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 </a:t>
            </a:r>
            <a:r>
              <a:rPr lang="kk-KZ" sz="36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Сөйлемнен бастауышты таба аламын.</a:t>
            </a:r>
            <a:endParaRPr lang="ru-RU" sz="36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6D17B322-54E0-46F9-93DB-5FFA6C90A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2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1"/>
    </mc:Choice>
    <mc:Fallback>
      <p:transition spd="slow" advTm="20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8633" y="1177290"/>
            <a:ext cx="10711727" cy="353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  мақсаты:</a:t>
            </a:r>
          </a:p>
          <a:p>
            <a:pPr algn="ctr"/>
            <a:endParaRPr lang="kk-KZ" sz="2800" b="1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</a:t>
            </a:r>
            <a:r>
              <a:rPr lang="kk-KZ" sz="3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әтін мазмұны бойынша сұрақтар құрастыру;</a:t>
            </a:r>
            <a:endParaRPr lang="ru-KZ" sz="3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</a:t>
            </a:r>
            <a:r>
              <a:rPr lang="kk-KZ" sz="3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әтін мазмұны бойынша сұрақтарға жауап беру;</a:t>
            </a:r>
            <a:endParaRPr lang="ru-KZ" sz="3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</a:t>
            </a:r>
            <a:r>
              <a:rPr lang="kk-KZ" sz="3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өйлемнің тұрлаулы мүшесі-бастауышты ажырату.</a:t>
            </a:r>
            <a:endParaRPr lang="ru-KZ" sz="3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5890848-F3B3-4009-9A57-FB6EFC1ACA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81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2"/>
    </mc:Choice>
    <mc:Fallback>
      <p:transition spd="slow" advTm="14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9568" y="441124"/>
            <a:ext cx="100824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8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Берілген ребусты шешу</a:t>
            </a:r>
            <a:r>
              <a:rPr lang="en-US" sz="28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арқылы мақалды құра.</a:t>
            </a:r>
            <a:endParaRPr lang="ru-RU" sz="2800" b="1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55842" y="764843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    ,,</a:t>
            </a:r>
            <a:endParaRPr lang="ru-RU" sz="54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76317" y="768876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     ,</a:t>
            </a:r>
            <a:endParaRPr lang="ru-RU" sz="54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51772" y="777638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ru-RU" sz="54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363" y="5704414"/>
            <a:ext cx="75764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000" b="1" i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Өнерлі – өрге жүзеді.</a:t>
            </a:r>
            <a:endParaRPr lang="ru-RU" sz="4000" b="1" i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4000" r="14931" b="4534"/>
          <a:stretch/>
        </p:blipFill>
        <p:spPr>
          <a:xfrm>
            <a:off x="4693214" y="3602549"/>
            <a:ext cx="1368557" cy="1547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22" y="3516463"/>
            <a:ext cx="1609149" cy="16297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5039" r="6958" b="2028"/>
          <a:stretch/>
        </p:blipFill>
        <p:spPr>
          <a:xfrm>
            <a:off x="3397027" y="1548259"/>
            <a:ext cx="1129088" cy="14737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r="9065" b="10079"/>
          <a:stretch/>
        </p:blipFill>
        <p:spPr>
          <a:xfrm>
            <a:off x="5606873" y="1502100"/>
            <a:ext cx="1671842" cy="15315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54" y="1627304"/>
            <a:ext cx="1394690" cy="13946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6495" r="4286" b="9011"/>
          <a:stretch/>
        </p:blipFill>
        <p:spPr>
          <a:xfrm>
            <a:off x="600224" y="1525415"/>
            <a:ext cx="2432305" cy="160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Минус 15"/>
          <p:cNvSpPr/>
          <p:nvPr/>
        </p:nvSpPr>
        <p:spPr>
          <a:xfrm>
            <a:off x="7302818" y="2015926"/>
            <a:ext cx="925288" cy="42958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1509" r="3828"/>
          <a:stretch/>
        </p:blipFill>
        <p:spPr>
          <a:xfrm>
            <a:off x="8318620" y="1379921"/>
            <a:ext cx="1563345" cy="164207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575849" y="812738"/>
            <a:ext cx="6261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     </a:t>
            </a:r>
            <a:endParaRPr lang="ru-RU" sz="54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832642" y="808705"/>
            <a:ext cx="5342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ru-RU" sz="54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327670" y="2874353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  ,,,</a:t>
            </a:r>
            <a:endParaRPr lang="ru-RU" sz="54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2687" y="55315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кім?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81623" y="5531557"/>
            <a:ext cx="1466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істейді?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42966" y="553155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қайда?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4000" r="3689" b="4134"/>
          <a:stretch/>
        </p:blipFill>
        <p:spPr>
          <a:xfrm>
            <a:off x="6475483" y="3722571"/>
            <a:ext cx="1433975" cy="14236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 r="19157" b="6854"/>
          <a:stretch/>
        </p:blipFill>
        <p:spPr>
          <a:xfrm>
            <a:off x="8564713" y="3644270"/>
            <a:ext cx="1014989" cy="146428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9659179" y="291636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,,,,</a:t>
            </a:r>
            <a:endParaRPr lang="ru-RU" sz="54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73179" y="2893504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ru-RU" sz="54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1411" y="6031672"/>
            <a:ext cx="553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 енді мақалдағы әрбір сөзге сұрақ қояйық.</a:t>
            </a:r>
          </a:p>
          <a:p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Звук 21">
            <a:hlinkClick r:id="" action="ppaction://media"/>
            <a:extLst>
              <a:ext uri="{FF2B5EF4-FFF2-40B4-BE49-F238E27FC236}">
                <a16:creationId xmlns:a16="http://schemas.microsoft.com/office/drawing/2014/main" id="{1C90BF16-6902-4D27-9C52-DDC635D4A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73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92"/>
    </mc:Choice>
    <mc:Fallback>
      <p:transition spd="slow" advTm="6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6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8423" y="313317"/>
            <a:ext cx="43107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Сөйлем мүшелері</a:t>
            </a:r>
          </a:p>
        </p:txBody>
      </p:sp>
      <p:sp>
        <p:nvSpPr>
          <p:cNvPr id="5" name="Стрелка вправо 4"/>
          <p:cNvSpPr/>
          <p:nvPr/>
        </p:nvSpPr>
        <p:spPr>
          <a:xfrm rot="3276418">
            <a:off x="7588798" y="1069105"/>
            <a:ext cx="1640050" cy="1267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7036260">
            <a:off x="2912167" y="1000008"/>
            <a:ext cx="1588591" cy="1258191"/>
          </a:xfrm>
          <a:prstGeom prst="rightArrow">
            <a:avLst>
              <a:gd name="adj1" fmla="val 50000"/>
              <a:gd name="adj2" fmla="val 47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08752" y="4669825"/>
            <a:ext cx="23453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4482" y="4644982"/>
            <a:ext cx="26586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Баяндауыш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9514" y="2457693"/>
            <a:ext cx="42515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Тұрлаулы мүшелер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00963" y="2522605"/>
            <a:ext cx="43803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Тұрлаусыз мүшелер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7036260">
            <a:off x="1099889" y="3296033"/>
            <a:ext cx="1588591" cy="1181783"/>
          </a:xfrm>
          <a:prstGeom prst="rightArrow">
            <a:avLst>
              <a:gd name="adj1" fmla="val 50000"/>
              <a:gd name="adj2" fmla="val 47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3231592">
            <a:off x="3549727" y="3285307"/>
            <a:ext cx="1588591" cy="1258191"/>
          </a:xfrm>
          <a:prstGeom prst="rightArrow">
            <a:avLst>
              <a:gd name="adj1" fmla="val 50000"/>
              <a:gd name="adj2" fmla="val 47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FE0FDE0-4F89-45B4-B697-0D68FA7AB8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573468"/>
      </p:ext>
    </p:extLst>
  </p:cSld>
  <p:clrMapOvr>
    <a:masterClrMapping/>
  </p:clrMapOvr>
  <p:transition spd="slow" advTm="19071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1009-WA0060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118" y="435219"/>
            <a:ext cx="8563467" cy="61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4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750" advTm="40000"/>
    </mc:Choice>
    <mc:Fallback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15" y="651352"/>
            <a:ext cx="9610345" cy="5858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9" t="62782" r="62045" b="4820"/>
          <a:stretch/>
        </p:blipFill>
        <p:spPr>
          <a:xfrm>
            <a:off x="4466649" y="4014724"/>
            <a:ext cx="916446" cy="23868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9" t="62782" r="62397" b="4820"/>
          <a:stretch/>
        </p:blipFill>
        <p:spPr>
          <a:xfrm flipH="1">
            <a:off x="5277247" y="4014725"/>
            <a:ext cx="748140" cy="23868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61439" y="3716325"/>
            <a:ext cx="9226349" cy="27392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kk-KZ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kk-K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Киіз үй – тарихымыздағы ең алғашқы сәулеттік құрылыс. Көшіп-қонуға ыңғайлы. Киіз үйдің жалпы салмағы жиһаздарымен қосқанда 300-400 келіге жуық.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	Кереге, уық, шаңырақ, сықырлауық – киіз үйдің негізгі бөлшектері. Кереге киіз үйдің негізгі қаңқасы болып есептеледі. Ол талдан, қайыңнан жасалады.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8174" y="239744"/>
            <a:ext cx="8743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2-тапсырма. Мәтінмен жұмыс. Мәтінді оқы.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81E3726-973A-4A3B-8BF9-66EC34EF5B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28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8"/>
    </mc:Choice>
    <mc:Fallback>
      <p:transition spd="slow" advTm="1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601" y="526287"/>
            <a:ext cx="96915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Сұрақ-жауап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Ата-бабамыз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неліктен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үйді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пайдаланған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AutoNum type="arabicPeriod"/>
            </a:pP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үйдің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бөлшектеріне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нелер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жатады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Кереге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неден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жасалады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6" descr="https://www.festivalclaca.cat/imgfv/m/14-145784_clip-art-question-marks-clipart-question-mark-animat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9" y="617727"/>
            <a:ext cx="1557240" cy="25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06475" y="4218456"/>
            <a:ext cx="94577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k-KZ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Көшіп-қонуға ыңғайлы болғандықтан.</a:t>
            </a:r>
          </a:p>
          <a:p>
            <a:r>
              <a:rPr lang="kk-KZ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Кереге, уық, шаңырақ, сықырлауық. </a:t>
            </a:r>
          </a:p>
          <a:p>
            <a:r>
              <a:rPr lang="kk-KZ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Кереге талдан, қайыңнан жасалады.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BBC0D348-F32D-41E8-B700-8EE2F437E0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85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81"/>
    </mc:Choice>
    <mc:Fallback>
      <p:transition spd="slow" advTm="5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412" y="322596"/>
            <a:ext cx="11210794" cy="59708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kk-KZ" sz="3200" b="1" cap="none" spc="0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 сөйлемді көшіріп жазып, сөйлемнен бастауышты тауып астын бір сызықпен сыз.</a:t>
            </a:r>
          </a:p>
          <a:p>
            <a:pPr algn="ctr"/>
            <a:endParaRPr lang="kk-KZ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Киіз үй</a:t>
            </a:r>
          </a:p>
          <a:p>
            <a:pPr lvl="0" algn="just"/>
            <a:r>
              <a:rPr lang="kk-K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Киіз үй – тарихымыздағы ең алғашқы сәулеттік құрылыс. Көшіп-қонуға ыңғайлы. Киіз үйдің жалпы салмағы жиһаздарымен қосқанда 300-400 келіге жуық.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kk-K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	Кереге, уық, шаңырақ, сықырлауық – киіз үйдің негізгі бөлшектері. Кереге киіз үйдің негізгі қаңқасы болып есептеледі. Ол талдан, қайыңнан жасалады.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BF009D1-1CA7-4DEC-A363-916DA80311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35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6"/>
    </mc:Choice>
    <mc:Fallback>
      <p:transition spd="slow" advTm="1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67350" y="501135"/>
            <a:ext cx="946111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Оқулықпен</a:t>
            </a:r>
            <a:r>
              <a:rPr lang="ru-RU" sz="3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3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99-бет, 6-жаттығу. </a:t>
            </a:r>
            <a:r>
              <a:rPr lang="ru-RU" sz="3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Сөйлемдерді</a:t>
            </a:r>
            <a:r>
              <a:rPr lang="ru-RU" sz="3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көшіріп</a:t>
            </a:r>
            <a:r>
              <a:rPr lang="ru-RU" sz="3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жаз</a:t>
            </a:r>
            <a:r>
              <a:rPr lang="ru-RU" sz="3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1091" y="2235388"/>
            <a:ext cx="99916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тігілді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Атам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төрге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жайғасты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далада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ойнады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2747" y="4627537"/>
            <a:ext cx="997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Қарамен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сөздердің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астын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сыз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оларға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сұрақ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Бұл сөздер қимыл иесі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тұрғанын дәлелде.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energy-school1.ucoz.ru/_si/0/441690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701" y="356153"/>
            <a:ext cx="1848937" cy="150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1922" y="2071074"/>
            <a:ext cx="67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5252" y="2153027"/>
            <a:ext cx="939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кім?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7638" y="2744242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кімдер?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A1A12410-79EE-41CC-BE08-3CC3203649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65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53"/>
    </mc:Choice>
    <mc:Fallback>
      <p:transition spd="slow" advTm="4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6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6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6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|4.7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2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3.9|9.5|5.9|8.7|10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7.4|1.2|1.3|0.9|0.7|4"/>
</p:tagLst>
</file>

<file path=ppt/theme/theme1.xml><?xml version="1.0" encoding="utf-8"?>
<a:theme xmlns:a="http://schemas.openxmlformats.org/drawingml/2006/main" name="Бази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215</TotalTime>
  <Words>378</Words>
  <Application>Microsoft Office PowerPoint</Application>
  <PresentationFormat>Широкоэкранный</PresentationFormat>
  <Paragraphs>67</Paragraphs>
  <Slides>12</Slides>
  <Notes>2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Calibri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Дана</cp:lastModifiedBy>
  <cp:revision>22</cp:revision>
  <dcterms:modified xsi:type="dcterms:W3CDTF">2020-11-11T06:58:45Z</dcterms:modified>
</cp:coreProperties>
</file>