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18" autoAdjust="0"/>
  </p:normalViewPr>
  <p:slideViewPr>
    <p:cSldViewPr>
      <p:cViewPr varScale="1">
        <p:scale>
          <a:sx n="87" d="100"/>
          <a:sy n="87" d="100"/>
        </p:scale>
        <p:origin x="822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73355" y="182881"/>
            <a:ext cx="8793480" cy="4783454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661782"/>
            <a:ext cx="7475220" cy="219456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54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2902226"/>
            <a:ext cx="6575895" cy="1041124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rgbClr val="FFFFFF"/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280035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354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241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71500"/>
            <a:ext cx="1743075" cy="40576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571500"/>
            <a:ext cx="5572125" cy="40576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997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313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880181"/>
            <a:ext cx="7475220" cy="219456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54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3115890"/>
            <a:ext cx="6576822" cy="1022855"/>
          </a:xfrm>
        </p:spPr>
        <p:txBody>
          <a:bodyPr anchor="t">
            <a:normAutofit/>
          </a:bodyPr>
          <a:lstStyle>
            <a:lvl1pPr marL="0" indent="0" algn="ctr">
              <a:buNone/>
              <a:defRPr sz="165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3015306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287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1543049"/>
            <a:ext cx="3566160" cy="301752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1543050"/>
            <a:ext cx="3566160" cy="301752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23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1501133"/>
            <a:ext cx="3566160" cy="58293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041112"/>
            <a:ext cx="3566160" cy="25374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499274"/>
            <a:ext cx="3566160" cy="58293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039492"/>
            <a:ext cx="3566160" cy="25374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30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21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7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822960"/>
            <a:ext cx="2948940" cy="130302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19" y="822960"/>
            <a:ext cx="3909060" cy="349758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125980"/>
            <a:ext cx="2948940" cy="22631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47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822960"/>
            <a:ext cx="2948940" cy="130302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59936" y="802385"/>
            <a:ext cx="4574286" cy="360045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125980"/>
            <a:ext cx="2948940" cy="216027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075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73355" y="182881"/>
            <a:ext cx="8793480" cy="47834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457200"/>
            <a:ext cx="7406640" cy="1017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1543050"/>
            <a:ext cx="7404653" cy="3028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99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50"/>
        </a:spcBef>
        <a:buClr>
          <a:schemeClr val="accent1"/>
        </a:buClr>
        <a:buSzPct val="80000"/>
        <a:buFont typeface="Corbel" pitchFamily="34" charset="0"/>
        <a:buChar char="•"/>
        <a:defRPr sz="165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5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35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media13.m4a"/><Relationship Id="rId7" Type="http://schemas.openxmlformats.org/officeDocument/2006/relationships/image" Target="../media/image21.jpeg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11" Type="http://schemas.openxmlformats.org/officeDocument/2006/relationships/image" Target="../media/image1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4.m4a"/><Relationship Id="rId7" Type="http://schemas.openxmlformats.org/officeDocument/2006/relationships/image" Target="../media/image11.jpeg"/><Relationship Id="rId12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7624" y="1059582"/>
            <a:ext cx="69127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3-сынып</a:t>
            </a:r>
          </a:p>
          <a:p>
            <a:pPr algn="ctr"/>
            <a:r>
              <a:rPr lang="kk-KZ" sz="28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Пән: </a:t>
            </a:r>
            <a:r>
              <a:rPr lang="kk-KZ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</a:t>
            </a:r>
          </a:p>
          <a:p>
            <a:pPr algn="ctr"/>
            <a:r>
              <a:rPr lang="kk-KZ" sz="28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Бөлім:</a:t>
            </a:r>
            <a:r>
              <a:rPr lang="kk-KZ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Сәулет өнері туралы не білемін?</a:t>
            </a:r>
          </a:p>
          <a:p>
            <a:pPr algn="ctr"/>
            <a:r>
              <a:rPr lang="kk-KZ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15-сабақ</a:t>
            </a:r>
          </a:p>
          <a:p>
            <a:pPr algn="ctr"/>
            <a:r>
              <a:rPr lang="kk-KZ" sz="28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тақырыбы:</a:t>
            </a:r>
            <a:r>
              <a:rPr lang="kk-KZ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Сөйлем мүшелері</a:t>
            </a:r>
          </a:p>
        </p:txBody>
      </p:sp>
      <p:sp>
        <p:nvSpPr>
          <p:cNvPr id="6" name="AutoShape 2" descr="blob:https://web.whatsapp.com/58665629-3f8b-437d-a86f-b6b27d817510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03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6"/>
    </mc:Choice>
    <mc:Fallback>
      <p:transition spd="slow" advTm="7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67261" y="266225"/>
            <a:ext cx="280831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Есіңде сақта!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Загнутый угол 2"/>
          <p:cNvSpPr/>
          <p:nvPr/>
        </p:nvSpPr>
        <p:spPr>
          <a:xfrm>
            <a:off x="293238" y="1131590"/>
            <a:ext cx="2592288" cy="1483132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k-KZ" i="1" dirty="0"/>
          </a:p>
          <a:p>
            <a:pPr algn="ctr"/>
            <a:endParaRPr lang="kk-KZ" i="1" dirty="0"/>
          </a:p>
          <a:p>
            <a:pPr algn="ctr"/>
            <a:endParaRPr lang="kk-KZ" i="1" dirty="0"/>
          </a:p>
          <a:p>
            <a:pPr algn="ctr"/>
            <a:r>
              <a:rPr lang="kk-KZ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Сөйлемдегі сөздер мағыналық жағынан бір-бірімен байланыста болады.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4" name="Загнутый угол 3"/>
          <p:cNvSpPr/>
          <p:nvPr/>
        </p:nvSpPr>
        <p:spPr>
          <a:xfrm>
            <a:off x="3274924" y="1107056"/>
            <a:ext cx="2592288" cy="1483132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k-KZ" i="1" dirty="0"/>
          </a:p>
          <a:p>
            <a:pPr algn="ctr"/>
            <a:r>
              <a:rPr lang="kk-KZ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Сөйлем аяқталған ойды білдіреді.</a:t>
            </a:r>
            <a:endParaRPr lang="ru-RU" sz="20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Загнутый угол 4"/>
          <p:cNvSpPr/>
          <p:nvPr/>
        </p:nvSpPr>
        <p:spPr>
          <a:xfrm>
            <a:off x="6150885" y="1099874"/>
            <a:ext cx="2699877" cy="1483132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k-KZ" i="1" dirty="0"/>
          </a:p>
          <a:p>
            <a:endParaRPr lang="kk-KZ" sz="20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Сөйлемде бірінші </a:t>
            </a:r>
          </a:p>
          <a:p>
            <a:r>
              <a:rPr lang="kk-KZ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сөз бас әріптен басталып жазылады.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6" name="Загнутый угол 5"/>
          <p:cNvSpPr/>
          <p:nvPr/>
        </p:nvSpPr>
        <p:spPr>
          <a:xfrm>
            <a:off x="1187624" y="2901592"/>
            <a:ext cx="2592288" cy="1902405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k-KZ" i="1" dirty="0"/>
          </a:p>
          <a:p>
            <a:r>
              <a:rPr lang="kk-KZ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Сөйлем соңына не «.» , не «?», не «!» белгісі қойылады.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нутый угол 7"/>
          <p:cNvSpPr/>
          <p:nvPr/>
        </p:nvSpPr>
        <p:spPr>
          <a:xfrm>
            <a:off x="5004049" y="2901592"/>
            <a:ext cx="3240360" cy="1902406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k-KZ" i="1" dirty="0"/>
          </a:p>
          <a:p>
            <a:r>
              <a:rPr lang="kk-KZ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Адамдар баспана </a:t>
            </a:r>
            <a:r>
              <a:rPr lang="kk-KZ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салды. </a:t>
            </a:r>
            <a:r>
              <a:rPr lang="kk-KZ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kk-KZ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аспаналар </a:t>
            </a:r>
            <a:r>
              <a:rPr lang="kk-KZ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бір-біріне ұқсас </a:t>
            </a:r>
            <a:r>
              <a:rPr lang="kk-KZ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болды. </a:t>
            </a:r>
            <a:r>
              <a:rPr lang="kk-KZ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kk-KZ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ейін </a:t>
            </a:r>
            <a:r>
              <a:rPr lang="kk-KZ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тұрғын үйден басқа да құрылыстар салына бастады.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452EE6-406A-4D47-A617-909DA1C4B92F}"/>
              </a:ext>
            </a:extLst>
          </p:cNvPr>
          <p:cNvSpPr txBox="1"/>
          <p:nvPr/>
        </p:nvSpPr>
        <p:spPr>
          <a:xfrm>
            <a:off x="926842" y="141300"/>
            <a:ext cx="67415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</a:t>
            </a:r>
            <a:r>
              <a:rPr kumimoji="0" lang="kk-KZ" sz="24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Сөйлем туралы білетініңді еске түсір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8477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07"/>
    </mc:Choice>
    <mc:Fallback>
      <p:transition spd="slow" advTm="52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195486"/>
            <a:ext cx="59766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Ереже!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771550"/>
            <a:ext cx="8136904" cy="16370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 құрамындағы нақты сұраққа жауап беріп тұрған толық мағыналы сөздерді сөйлем мүшелері дейміз.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9713" y="2984634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 театрға барды. 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4747" y="2634012"/>
            <a:ext cx="1455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кімдер?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50652" y="2634012"/>
            <a:ext cx="1418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қайда?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2634012"/>
            <a:ext cx="168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істеді?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918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50"/>
    </mc:Choice>
    <mc:Fallback>
      <p:transition spd="slow" advTm="25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7674" y="483517"/>
            <a:ext cx="73786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3-тапсырма. Суретпен жұмыс.</a:t>
            </a:r>
          </a:p>
          <a:p>
            <a:r>
              <a:rPr lang="kk-KZ" sz="24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Суреттегі атауларды қатыстырып, сөйлемдер құра. </a:t>
            </a:r>
            <a:endParaRPr lang="en-US" sz="24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3419983"/>
            <a:ext cx="764683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Құраған сөйлемдеріңде неше сөйлем мүшесі бар? </a:t>
            </a:r>
            <a:endParaRPr lang="en-US" sz="20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Оларға қандай сұрақтар қойдың?</a:t>
            </a:r>
            <a:endParaRPr lang="en-US" sz="20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4083918"/>
            <a:ext cx="842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Дескрипторлар:</a:t>
            </a:r>
          </a:p>
          <a:p>
            <a:r>
              <a:rPr lang="kk-KZ" sz="1800" i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kk-KZ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сурет бойынша сөйлемдер құрайды;</a:t>
            </a:r>
            <a:endParaRPr lang="ru-KZ" sz="1800" dirty="0">
              <a:solidFill>
                <a:srgbClr val="0000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-сөйлем мүшелерін сұрақтар қою арқылы анықтайды.</a:t>
            </a:r>
            <a:endParaRPr lang="ru-KZ" sz="1800" dirty="0">
              <a:solidFill>
                <a:srgbClr val="0000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26" name="Picture 2" descr="Бәйтерек» монументін жөндеу жұмыстары жуырда бітеді - &quot;ЕлАна&quot; әлеуметтік,  қоғамдық-танымдық сайт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94" y="1338080"/>
            <a:ext cx="2664296" cy="205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Медеу мұз айдыны - Қазақстан және әлемдегі соңғы жаңалықтар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513" y="1356095"/>
            <a:ext cx="2849623" cy="205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Театр имени М. Ауэзова | Kassir.k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981" y="1356095"/>
            <a:ext cx="2448272" cy="206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74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27"/>
    </mc:Choice>
    <mc:Fallback>
      <p:transition spd="slow" advTm="19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1" y="267494"/>
            <a:ext cx="21557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Өзіңді тексер!</a:t>
            </a:r>
            <a:endParaRPr lang="ru-RU" sz="24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" name="Picture 2" descr="Бәйтерек» монументін жөндеу жұмыстары жуырда бітеді - &quot;ЕлАна&quot; әлеуметтік,  қоғамдық-танымдық сайт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94" y="843558"/>
            <a:ext cx="2664296" cy="205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Медеу мұз айдыны - Қазақстан және әлемдегі соңғы жаңалықтар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513" y="861573"/>
            <a:ext cx="2849623" cy="205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Театр имени М. Ауэзова | Kassir.k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981" y="861573"/>
            <a:ext cx="2448272" cy="206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7891" y="2947228"/>
            <a:ext cx="28496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Нұр-Сұлтан қаласының ортасында Бәйтерек мұнарасы орналасқан.</a:t>
            </a:r>
            <a:endParaRPr lang="en-US" sz="2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3887" y="2975487"/>
            <a:ext cx="271159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Балалар Медеу мұз айдынына барды.</a:t>
            </a:r>
            <a:endParaRPr lang="en-US" sz="2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75479" y="2975487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Алматы қаласында </a:t>
            </a:r>
          </a:p>
          <a:p>
            <a:r>
              <a:rPr lang="kk-KZ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әдемі ғимараттар </a:t>
            </a:r>
          </a:p>
          <a:p>
            <a:r>
              <a:rPr lang="kk-KZ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салынған.</a:t>
            </a:r>
            <a:endParaRPr lang="en-US" sz="2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7623" y="4299942"/>
            <a:ext cx="2711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Қалыптастырушы бағалау: </a:t>
            </a:r>
            <a:r>
              <a:rPr lang="kk-KZ" dirty="0"/>
              <a:t> </a:t>
            </a:r>
            <a:endParaRPr lang="ru-RU" dirty="0"/>
          </a:p>
        </p:txBody>
      </p:sp>
      <p:pic>
        <p:nvPicPr>
          <p:cNvPr id="10" name="Picture 2" descr="Смайлик, словно человек живой – радуется он и плачет, | OK.R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77" y="4112496"/>
            <a:ext cx="1025505" cy="74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3257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33"/>
    </mc:Choice>
    <mc:Fallback>
      <p:transition spd="slow" advTm="27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987574"/>
            <a:ext cx="2558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 не білдім?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851670"/>
            <a:ext cx="8280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 мүшелері туралы білдім.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Сөйлемдерді жүйелі құрай алдым.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Мұғалімнің көмегімен жіберілген қателерді түзедім.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599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84"/>
    </mc:Choice>
    <mc:Fallback>
      <p:transition spd="slow" advTm="20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275606"/>
            <a:ext cx="7741075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тапсырмасы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400" b="1" i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Оқулықтағы 4-жаттығуды орындау</a:t>
            </a:r>
            <a:endParaRPr lang="ru-RU" sz="2400" b="1" dirty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7665" y="2283718"/>
            <a:ext cx="69847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Дескрипторлар: </a:t>
            </a:r>
          </a:p>
          <a:p>
            <a:r>
              <a:rPr lang="kk-KZ" sz="20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-жақшадағы сөздерді сөйлем мазмұнына қарай өзгертеді;</a:t>
            </a:r>
            <a:endParaRPr lang="en-US" sz="20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-мәтінді қатесіз көшіріп жазады;</a:t>
            </a:r>
            <a:r>
              <a:rPr lang="kk-KZ" sz="2000" i="1" dirty="0"/>
              <a:t> </a:t>
            </a:r>
          </a:p>
          <a:p>
            <a:r>
              <a:rPr lang="kk-KZ" sz="2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-екінші сөйлемде неше сөйлем мүшесі бар екенін табады.</a:t>
            </a:r>
            <a:endParaRPr lang="en-US" sz="20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1400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3458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92"/>
    </mc:Choice>
    <mc:Fallback>
      <p:transition spd="slow" advTm="17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81540"/>
            <a:ext cx="14590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Сөз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0618" y="-26365"/>
            <a:ext cx="415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Рисунок, раскраска для детей ПЛАТЬЕ. Мультик - Раскраска. Учим цвета. Стихи  для детей - YouTub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2" r="21991"/>
          <a:stretch/>
        </p:blipFill>
        <p:spPr bwMode="auto">
          <a:xfrm>
            <a:off x="3248128" y="740168"/>
            <a:ext cx="1451338" cy="127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60876" y="-176889"/>
            <a:ext cx="415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99466" y="-176886"/>
            <a:ext cx="415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киска векторные изображения, графика и иллюстрации - 123R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605677"/>
            <a:ext cx="1548379" cy="154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48790" y="-164554"/>
            <a:ext cx="415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4814" y="-164554"/>
            <a:ext cx="415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80838" y="-164554"/>
            <a:ext cx="415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6862" y="-164554"/>
            <a:ext cx="415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Картинка оранжевая машинка ❤ для срисовки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" t="17271" r="3647" b="26279"/>
          <a:stretch/>
        </p:blipFill>
        <p:spPr bwMode="auto">
          <a:xfrm>
            <a:off x="377365" y="2059517"/>
            <a:ext cx="1896898" cy="113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027437" y="1299413"/>
            <a:ext cx="456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4294" y="1299413"/>
            <a:ext cx="415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2615" y="1305744"/>
            <a:ext cx="415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6342" y="1299413"/>
            <a:ext cx="415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32366" y="1299413"/>
            <a:ext cx="415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" name="Picture 10" descr="Печать вице-президента федерального правительства США, президента Хауса,  герб, этикетка, логотип png | Klipart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267" y="2044774"/>
            <a:ext cx="792088" cy="128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642620" y="1164107"/>
            <a:ext cx="321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8" name="Picture 14" descr="мультфильм, плоский дизайн, ведро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526" y="2071909"/>
            <a:ext cx="1312694" cy="131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460838" y="2840810"/>
            <a:ext cx="415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2" name="Picture 18" descr="Детская мебель Kettler Basic Cool Top - «Какой должна быть правильная парта  для ребёнка» | Отзывы покупателей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43" y="1989040"/>
            <a:ext cx="1451935" cy="145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460758" y="1275606"/>
            <a:ext cx="415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60232" y="1275606"/>
            <a:ext cx="415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188950" y="1275606"/>
            <a:ext cx="415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32966" y="1275606"/>
            <a:ext cx="415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" name="Picture 20" descr="мультфильм Следы png | PNGEg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0" t="89251" r="810" b="250"/>
          <a:stretch/>
        </p:blipFill>
        <p:spPr bwMode="auto">
          <a:xfrm>
            <a:off x="2548819" y="3770966"/>
            <a:ext cx="2973388" cy="51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D97DA4-B0F8-43BB-9ED3-104A57238CDA}"/>
              </a:ext>
            </a:extLst>
          </p:cNvPr>
          <p:cNvSpPr txBox="1"/>
          <p:nvPr/>
        </p:nvSpPr>
        <p:spPr>
          <a:xfrm>
            <a:off x="2482615" y="132381"/>
            <a:ext cx="3808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Суретті ребусті шешу</a:t>
            </a:r>
            <a:endParaRPr lang="ru-KZ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65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96"/>
    </mc:Choice>
    <mc:Fallback>
      <p:transition spd="slow" advTm="69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7815" y="627534"/>
            <a:ext cx="6703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Сабақтың тақырыбы: </a:t>
            </a:r>
            <a:r>
              <a:rPr lang="kk-KZ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Сөйлем мүшелері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1419622"/>
            <a:ext cx="5616624" cy="27363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Оқу мақсаты: </a:t>
            </a:r>
          </a:p>
          <a:p>
            <a:r>
              <a:rPr lang="kk-KZ" sz="2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-мұғалімнің көмегімен жіберілген қателерді түзету;</a:t>
            </a:r>
            <a:endParaRPr lang="ru-RU" sz="28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-сөйлем мүшелері туралы түсіну.</a:t>
            </a:r>
            <a:endParaRPr lang="ru-RU" sz="28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681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55"/>
    </mc:Choice>
    <mc:Fallback>
      <p:transition spd="slow" advTm="19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67494"/>
            <a:ext cx="4223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 – тапсырма. Мәтінді тыңда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Äärmine varjualune metsas - Kasulikke näpunäiteid - 2020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Äärmine varjualune metsas - Kasulikke näpunäiteid - 2020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Äärmine varjualune metsas - Kasulikke näpunäiteid - 2020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12" y="757824"/>
            <a:ext cx="1658882" cy="159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Ежелгі адамдардың тұрғын. Ол ерте адамның үйінде көрінгенімен? Ежелгі  адамдар сияқты үйлерін салды? олардың үйлері ежелгі халқын қорғау үшін  қалай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318" y="757825"/>
            <a:ext cx="2052994" cy="158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Le abitazioni di persone antiche. Sembrava la casa dei primi uomini? Come  l'antico popolo costruito case? Come proteggere le loro case antiche  persone?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757824"/>
            <a:ext cx="1909829" cy="158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Үлкен тастардың құрылымдары. Мальтадағы мегалитикалық храмдар: тарихтағы ең  көне мегалиттер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874" y="757824"/>
            <a:ext cx="2016224" cy="159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Новый стадион «Тоттенхэма». Когда будет открытие? - Чемпионат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59" y="2715764"/>
            <a:ext cx="2264609" cy="150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История театра в России — Википедия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15763"/>
            <a:ext cx="2261378" cy="150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На Ставрополье требуют оградить школьников от книг Есенина и Набокова - РИА  Новости, 20.11.20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34147"/>
            <a:ext cx="2438485" cy="149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6188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22"/>
    </mc:Choice>
    <mc:Fallback>
      <p:transition spd="slow" advTm="68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40333"/>
            <a:ext cx="8568952" cy="33843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kk-KZ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/>
            <a:r>
              <a:rPr lang="kk-KZ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kk-KZ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Бұрынғы заманда баспаналар бір-біріне өте ұқсас еді. Әдетте олар бұтақтардан, қамыстан, кейінірек сазбалшықтан тұрғызылды.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	Уақыт өте келе құрылыс салу ісі де өзгерді. Бай адамдар сәулетті сарайларда тұрғысы келді. Ондай сарайларды тұрғызу үшін шеберлік пен терең білім қажет болды.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	Тұрғын үйлерден басқа да құрылыстар-ғибадатхана*, стадион, театр, кітапханалар салына бастады.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	Мұндай кешендер құрылысын ойлап тапқан адамды сәулетші деп, ал олардың туындыларын сәулет өнері деп атайды.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	Сәулет өнері-адамдардың әдемі және ыңғайлы өмір сүруіне арналған өнер.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88659" y="3685536"/>
            <a:ext cx="8460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-Мәтін мазмұнына тірек болатын сөздерді тап.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b="1" i="1" dirty="0">
                <a:solidFill>
                  <a:srgbClr val="365F9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тексер!</a:t>
            </a:r>
            <a:endParaRPr lang="ru-KZ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kk-KZ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Сәулет, баспана, ғимараттар, құрылыстар, сәулетші, өнер.</a:t>
            </a:r>
            <a:endParaRPr lang="ru-KZ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kk-KZ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ҚБ: </a:t>
            </a:r>
            <a:r>
              <a:rPr lang="kk-KZ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Жарайсыңдар!</a:t>
            </a:r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D6BE68-DEE5-4A3B-B501-64F7BF141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6642" y="3828252"/>
            <a:ext cx="1652159" cy="1091279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1538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63"/>
    </mc:Choice>
    <mc:Fallback>
      <p:transition spd="slow" advTm="32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98446"/>
            <a:ext cx="7560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sz="24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-Мәтін мазмұны  бойынша бір-біріңе сұрақ қойыңдар.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987CE8-34F0-4C7A-806E-C5F231236CAB}"/>
              </a:ext>
            </a:extLst>
          </p:cNvPr>
          <p:cNvSpPr txBox="1"/>
          <p:nvPr/>
        </p:nvSpPr>
        <p:spPr>
          <a:xfrm>
            <a:off x="323528" y="1113902"/>
            <a:ext cx="8424936" cy="3893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b="1" i="1" dirty="0">
                <a:solidFill>
                  <a:srgbClr val="365F9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тексер!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i="1" dirty="0">
                <a:solidFill>
                  <a:srgbClr val="365F9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Мүмкін болатын сұрақтар:</a:t>
            </a:r>
            <a:endParaRPr lang="ru-K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kk-KZ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Бұрынғы заманда баспаналар нелерден салынды?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-Сәулетті сарайларды салу үшін не қажет болды?</a:t>
            </a:r>
            <a:endParaRPr lang="kk-KZ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-Сәулет өнері дегеніміз не?</a:t>
            </a:r>
          </a:p>
          <a:p>
            <a:pPr lvl="0"/>
            <a:r>
              <a:rPr lang="kk-KZ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Дескрипторлар: </a:t>
            </a:r>
          </a:p>
          <a:p>
            <a:pPr lvl="0"/>
            <a:r>
              <a:rPr lang="kk-KZ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kk-KZ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 мазмұны бойынша тірек сөздерді табады;</a:t>
            </a:r>
            <a:endParaRPr lang="ru-KZ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kk-KZ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-мәтін мазмұны бойынша сұрақтар құрастырады.</a:t>
            </a:r>
            <a:endParaRPr lang="kk-KZ" sz="20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ҚБ: </a:t>
            </a:r>
            <a:r>
              <a:rPr lang="kk-KZ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Жарайсыңдар!</a:t>
            </a:r>
            <a:endParaRPr lang="ru-K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474DBE-9500-4D62-86C4-43D144457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3932345"/>
            <a:ext cx="1390008" cy="1012024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2622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92"/>
    </mc:Choice>
    <mc:Fallback>
      <p:transition spd="slow" advTm="41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55526"/>
            <a:ext cx="8136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Жазылым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-Сәулетші деген кім? Мәтін сөздерін пайдаланып жауап </a:t>
            </a:r>
          </a:p>
          <a:p>
            <a:r>
              <a:rPr lang="kk-KZ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жазып көр.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3888" y="1923678"/>
            <a:ext cx="2304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Өзіңді тексер!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2571749"/>
            <a:ext cx="8136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kk-KZ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Тұрғын үй, зәулім ғимараттар, әртүрлі кешендердің құрылысын ойлап табатын адамды (маманды) сәулетші деп атайды.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4F7E0C-8AA4-4823-BB00-A1C463AF9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1924" y="3723878"/>
            <a:ext cx="1652159" cy="1091279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1004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37"/>
    </mc:Choice>
    <mc:Fallback>
      <p:transition spd="slow" advTm="36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286" y="1260820"/>
            <a:ext cx="7817383" cy="13109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kk-KZ" i="1" dirty="0"/>
              <a:t> 	</a:t>
            </a:r>
            <a:r>
              <a:rPr lang="kk-KZ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Адамдар баспана салды баспаналар бір-біріне ұқсас болды кейін тұрғын үйден басқа да құрылыстар салына бастады.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3031165"/>
            <a:ext cx="7113807" cy="851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Дескриптор:</a:t>
            </a:r>
            <a:r>
              <a:rPr lang="kk-KZ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тыныс белгілерін қойып, мәтінді қатесіз жазады.</a:t>
            </a:r>
            <a:endParaRPr lang="ru-K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dirty="0"/>
              <a:t>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B7A283-BD47-4CCF-BBA2-53EC33097617}"/>
              </a:ext>
            </a:extLst>
          </p:cNvPr>
          <p:cNvSpPr txBox="1"/>
          <p:nvPr/>
        </p:nvSpPr>
        <p:spPr>
          <a:xfrm>
            <a:off x="179512" y="354532"/>
            <a:ext cx="8856984" cy="423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2-тапсырма.</a:t>
            </a:r>
            <a:r>
              <a:rPr kumimoji="0" lang="kk-KZ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Оқулық 97-бет. Сөйлемдердің тыныс белгісін дұрыс қойып жаз.</a:t>
            </a:r>
            <a:endParaRPr kumimoji="0" lang="ru-K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1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93"/>
    </mc:Choice>
    <mc:Fallback>
      <p:transition spd="slow" advTm="18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965775"/>
            <a:ext cx="2304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Өзіңді тексер!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79662"/>
            <a:ext cx="8496943" cy="13109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i="1" dirty="0"/>
              <a:t> </a:t>
            </a:r>
          </a:p>
          <a:p>
            <a:pPr algn="just"/>
            <a:r>
              <a:rPr lang="kk-KZ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kk-KZ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Адамдар баспана салды. Баспаналар бір-біріне ұқсас болды. Кейін тұрғын үйден басқа да құрылыстар салына бастады.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731" y="4155926"/>
            <a:ext cx="2648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Қалыптастырушы бағалау: </a:t>
            </a:r>
            <a:r>
              <a:rPr lang="kk-KZ" dirty="0"/>
              <a:t> </a:t>
            </a:r>
            <a:endParaRPr lang="ru-RU" dirty="0"/>
          </a:p>
        </p:txBody>
      </p:sp>
      <p:pic>
        <p:nvPicPr>
          <p:cNvPr id="5" name="Picture 2" descr="ᐈ Слайлик фото, фотография смайлик | скачать на Depositphotos®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345" y="3881479"/>
            <a:ext cx="1394772" cy="9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344B6A-2938-4827-9E6D-32AFEBD95885}"/>
              </a:ext>
            </a:extLst>
          </p:cNvPr>
          <p:cNvSpPr txBox="1"/>
          <p:nvPr/>
        </p:nvSpPr>
        <p:spPr>
          <a:xfrm>
            <a:off x="251520" y="267494"/>
            <a:ext cx="8784976" cy="423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2-тапсырма.</a:t>
            </a:r>
            <a:r>
              <a:rPr lang="kk-KZ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Оқулық 97-бет. Сөйлемдердің тыныс белгісін дұрыс қойып жаз.</a:t>
            </a:r>
            <a:endParaRPr lang="ru-K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A98D09-2F39-4CE9-9550-D5152E1BFFC4}"/>
              </a:ext>
            </a:extLst>
          </p:cNvPr>
          <p:cNvSpPr txBox="1"/>
          <p:nvPr/>
        </p:nvSpPr>
        <p:spPr>
          <a:xfrm>
            <a:off x="590731" y="3300093"/>
            <a:ext cx="80137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-Алғашқы сөйлемде неше сөз бар? Осы сөйлемдегі әр сөзге сұрақ қой</a:t>
            </a:r>
            <a:r>
              <a:rPr kumimoji="0" lang="kk-KZ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7574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85"/>
    </mc:Choice>
    <mc:Fallback>
      <p:transition spd="slow" advTm="36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4|4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.8|4.2|7|13.1|3.1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6|5.1|3.3|11.2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5|5.3|6.7|1.1|5.7|5.1|4.6|1.1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2|1.1|13|3|1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9|3.7|13.8|8.9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6|2.1|8.4|5.5|6.1|9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9.2|5.3|2.5|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.4|6|5.5|5"/>
</p:tagLst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232</TotalTime>
  <Words>428</Words>
  <Application>Microsoft Office PowerPoint</Application>
  <PresentationFormat>Экран (16:9)</PresentationFormat>
  <Paragraphs>113</Paragraphs>
  <Slides>15</Slides>
  <Notes>0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Calibri</vt:lpstr>
      <vt:lpstr>Corbel</vt:lpstr>
      <vt:lpstr>Times New Roman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КГУ Бастауыш 305</dc:creator>
  <cp:lastModifiedBy>User</cp:lastModifiedBy>
  <cp:revision>25</cp:revision>
  <dcterms:created xsi:type="dcterms:W3CDTF">2020-11-05T11:40:54Z</dcterms:created>
  <dcterms:modified xsi:type="dcterms:W3CDTF">2020-11-09T19:22:56Z</dcterms:modified>
</cp:coreProperties>
</file>