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3" r:id="rId3"/>
    <p:sldId id="264" r:id="rId4"/>
    <p:sldId id="262" r:id="rId5"/>
    <p:sldId id="273" r:id="rId6"/>
    <p:sldId id="265" r:id="rId7"/>
    <p:sldId id="266" r:id="rId8"/>
    <p:sldId id="267" r:id="rId9"/>
    <p:sldId id="275" r:id="rId10"/>
    <p:sldId id="270" r:id="rId11"/>
    <p:sldId id="274" r:id="rId12"/>
    <p:sldId id="272" r:id="rId13"/>
  </p:sldIdLst>
  <p:sldSz cx="9144000" cy="6858000" type="screen4x3"/>
  <p:notesSz cx="6858000" cy="9144000"/>
  <p:custDataLst>
    <p:tags r:id="rId1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74A"/>
    <a:srgbClr val="3399FF"/>
    <a:srgbClr val="666699"/>
    <a:srgbClr val="E5907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autoAdjust="0"/>
    <p:restoredTop sz="84583" autoAdjust="0"/>
  </p:normalViewPr>
  <p:slideViewPr>
    <p:cSldViewPr>
      <p:cViewPr>
        <p:scale>
          <a:sx n="62" d="100"/>
          <a:sy n="62" d="100"/>
        </p:scale>
        <p:origin x="-33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355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pPr/>
              <a:t>05.08.2020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pPr/>
              <a:t>‹#›</a:t>
            </a:fld>
            <a:endParaRPr lang="ru-RU"/>
          </a:p>
        </p:txBody>
      </p:sp>
    </p:spTree>
    <p:extLst>
      <p:ext uri="{BB962C8B-B14F-4D97-AF65-F5344CB8AC3E}">
        <p14:creationId xmlns=""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pPr/>
              <a:t>05.08.2020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pPr/>
              <a:t>‹#›</a:t>
            </a:fld>
            <a:endParaRPr lang="ru-RU"/>
          </a:p>
        </p:txBody>
      </p:sp>
    </p:spTree>
    <p:extLst>
      <p:ext uri="{BB962C8B-B14F-4D97-AF65-F5344CB8AC3E}">
        <p14:creationId xmlns=""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smtClean="0"/>
              <a:t>Бесплатно и без регистрации.</a:t>
            </a:r>
          </a:p>
          <a:p>
            <a:endParaRPr lang="ru-RU"/>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74341FE-AE5C-47F1-8FD8-47C4A673A802}" type="slidenum">
              <a:rPr lang="ru-RU" smtClean="0"/>
              <a:pPr/>
              <a:t>2</a:t>
            </a:fld>
            <a:endParaRPr lang="ru-RU"/>
          </a:p>
        </p:txBody>
      </p:sp>
    </p:spTree>
    <p:extLst>
      <p:ext uri="{BB962C8B-B14F-4D97-AF65-F5344CB8AC3E}">
        <p14:creationId xmlns="" xmlns:p14="http://schemas.microsoft.com/office/powerpoint/2010/main" val="1580846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420888"/>
            <a:ext cx="7020272" cy="1368152"/>
          </a:xfrm>
        </p:spPr>
        <p:txBody>
          <a:bodyPr/>
          <a:lstStyle>
            <a:lvl1pPr>
              <a:defRPr b="1">
                <a:solidFill>
                  <a:schemeClr val="accent2">
                    <a:lumMod val="75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05.08.2020</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5156427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05.08.2020</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1078804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05.08.2020</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983695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57200" y="6520259"/>
            <a:ext cx="2133600" cy="365125"/>
          </a:xfrm>
        </p:spPr>
        <p:txBody>
          <a:bodyPr/>
          <a:lstStyle>
            <a:lvl1pPr>
              <a:defRPr>
                <a:solidFill>
                  <a:schemeClr val="accent2">
                    <a:lumMod val="50000"/>
                  </a:schemeClr>
                </a:solidFill>
              </a:defRPr>
            </a:lvl1pPr>
          </a:lstStyle>
          <a:p>
            <a:fld id="{A5E48A96-E1BB-4C8F-80B2-32A47A48A9D5}" type="datetimeFigureOut">
              <a:rPr lang="ru-RU" smtClean="0"/>
              <a:pPr/>
              <a:t>05.08.2020</a:t>
            </a:fld>
            <a:endParaRPr lang="ru-RU"/>
          </a:p>
        </p:txBody>
      </p:sp>
      <p:sp>
        <p:nvSpPr>
          <p:cNvPr id="5" name="Нижний колонтитул 4"/>
          <p:cNvSpPr>
            <a:spLocks noGrp="1"/>
          </p:cNvSpPr>
          <p:nvPr>
            <p:ph type="ftr" sz="quarter" idx="11"/>
          </p:nvPr>
        </p:nvSpPr>
        <p:spPr>
          <a:xfrm>
            <a:off x="3124200" y="6520259"/>
            <a:ext cx="2895600" cy="365125"/>
          </a:xfrm>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a:xfrm>
            <a:off x="6553200" y="6520259"/>
            <a:ext cx="2133600" cy="365125"/>
          </a:xfrm>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2">
                  <a:lumMod val="50000"/>
                </a:schemeClr>
              </a:solidFill>
            </a:endParaRPr>
          </a:p>
        </p:txBody>
      </p:sp>
      <p:sp>
        <p:nvSpPr>
          <p:cNvPr id="14" name="Текст 2"/>
          <p:cNvSpPr>
            <a:spLocks noGrp="1"/>
          </p:cNvSpPr>
          <p:nvPr>
            <p:ph idx="1"/>
          </p:nvPr>
        </p:nvSpPr>
        <p:spPr>
          <a:xfrm>
            <a:off x="1763688" y="1988840"/>
            <a:ext cx="7200800" cy="4032448"/>
          </a:xfrm>
          <a:prstGeom prst="rect">
            <a:avLst/>
          </a:prstGeom>
        </p:spPr>
        <p:txBody>
          <a:bodyPr vert="horz" lIns="91440" tIns="45720" rIns="91440" bIns="45720" rtlCol="0">
            <a:normAutofit/>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Заголовок 1"/>
          <p:cNvSpPr>
            <a:spLocks noGrp="1"/>
          </p:cNvSpPr>
          <p:nvPr>
            <p:ph type="title"/>
          </p:nvPr>
        </p:nvSpPr>
        <p:spPr>
          <a:xfrm>
            <a:off x="107504" y="228168"/>
            <a:ext cx="8928992" cy="1150897"/>
          </a:xfrm>
          <a:prstGeom prst="rect">
            <a:avLst/>
          </a:prstGeom>
        </p:spPr>
        <p:txBody>
          <a:bodyPr vert="horz" lIns="91440" tIns="45720" rIns="91440" bIns="45720" rtlCol="0" anchor="ctr">
            <a:normAutofit/>
          </a:bodyPr>
          <a:lstStyle>
            <a:lvl1pPr>
              <a:defRPr>
                <a:solidFill>
                  <a:schemeClr val="accent2">
                    <a:lumMod val="20000"/>
                    <a:lumOff val="80000"/>
                  </a:schemeClr>
                </a:solidFill>
              </a:defRPr>
            </a:lvl1pPr>
          </a:lstStyle>
          <a:p>
            <a:r>
              <a:rPr lang="ru-RU" dirty="0" smtClean="0"/>
              <a:t>Образец заголовка</a:t>
            </a:r>
            <a:endParaRPr lang="ru-RU" dirty="0"/>
          </a:p>
        </p:txBody>
      </p:sp>
    </p:spTree>
    <p:extLst>
      <p:ext uri="{BB962C8B-B14F-4D97-AF65-F5344CB8AC3E}">
        <p14:creationId xmlns="" xmlns:p14="http://schemas.microsoft.com/office/powerpoint/2010/main" val="1543014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20000"/>
                    <a:lumOff val="80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9"/>
            <a:ext cx="4320480" cy="2448272"/>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05.08.2020</a:t>
            </a:fld>
            <a:endParaRPr lang="ru-RU"/>
          </a:p>
        </p:txBody>
      </p:sp>
      <p:sp>
        <p:nvSpPr>
          <p:cNvPr id="6" name="Нижний колонтитул 5"/>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3891339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05.08.2020</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026654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05.08.2020</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16599334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05.08.2020</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172457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05.08.2020</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615951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05.08.2020</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345489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05.08.2020</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758605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28168"/>
            <a:ext cx="8928992" cy="115089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79512" y="1988840"/>
            <a:ext cx="8784976" cy="4176464"/>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chemeClr val="accent2">
                    <a:lumMod val="75000"/>
                  </a:schemeClr>
                </a:solidFill>
              </a:defRPr>
            </a:lvl1pPr>
          </a:lstStyle>
          <a:p>
            <a:fld id="{A5E48A96-E1BB-4C8F-80B2-32A47A48A9D5}" type="datetimeFigureOut">
              <a:rPr lang="ru-RU" smtClean="0"/>
              <a:pPr/>
              <a:t>05.08.2020</a:t>
            </a:fld>
            <a:endParaRPr lang="ru-RU"/>
          </a:p>
        </p:txBody>
      </p:sp>
      <p:sp>
        <p:nvSpPr>
          <p:cNvPr id="5" name="Нижний колонтитул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accent2">
                    <a:lumMod val="75000"/>
                  </a:schemeClr>
                </a:solidFill>
              </a:defRPr>
            </a:lvl1pPr>
          </a:lstStyle>
          <a:p>
            <a:endParaRPr lang="ru-RU"/>
          </a:p>
        </p:txBody>
      </p:sp>
      <p:sp>
        <p:nvSpPr>
          <p:cNvPr id="6" name="Номер слайда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2420888"/>
            <a:ext cx="7416824" cy="1152128"/>
          </a:xfrm>
        </p:spPr>
        <p:txBody>
          <a:bodyPr>
            <a:noAutofit/>
          </a:bodyPr>
          <a:lstStyle/>
          <a:p>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3200" dirty="0" smtClean="0">
                <a:ln>
                  <a:solidFill>
                    <a:srgbClr val="FFC000"/>
                  </a:solidFill>
                </a:ln>
                <a:solidFill>
                  <a:srgbClr val="FFC000"/>
                </a:solidFill>
                <a:latin typeface="Times New Roman" pitchFamily="18" charset="0"/>
                <a:cs typeface="Times New Roman" pitchFamily="18" charset="0"/>
              </a:rPr>
              <a:t>Жақсыдан үйрен, жаманнан жирен. </a:t>
            </a:r>
            <a:br>
              <a:rPr lang="kk-KZ" sz="3200" dirty="0" smtClean="0">
                <a:ln>
                  <a:solidFill>
                    <a:srgbClr val="FFC000"/>
                  </a:solidFill>
                </a:ln>
                <a:solidFill>
                  <a:srgbClr val="FFC000"/>
                </a:solidFill>
                <a:latin typeface="Times New Roman" pitchFamily="18" charset="0"/>
                <a:cs typeface="Times New Roman" pitchFamily="18" charset="0"/>
              </a:rPr>
            </a:br>
            <a:r>
              <a:rPr lang="kk-KZ" sz="2000" dirty="0" smtClean="0">
                <a:latin typeface="Times New Roman" pitchFamily="18" charset="0"/>
                <a:cs typeface="Times New Roman" pitchFamily="18" charset="0"/>
              </a:rPr>
              <a:t/>
            </a:r>
            <a:br>
              <a:rPr lang="kk-KZ" sz="2000"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5" name="Заголовок 1"/>
          <p:cNvSpPr txBox="1">
            <a:spLocks/>
          </p:cNvSpPr>
          <p:nvPr/>
        </p:nvSpPr>
        <p:spPr>
          <a:xfrm>
            <a:off x="1547664" y="3717032"/>
            <a:ext cx="7344816" cy="1368152"/>
          </a:xfrm>
          <a:prstGeom prst="rect">
            <a:avLst/>
          </a:prstGeom>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spcBef>
                <a:spcPct val="0"/>
              </a:spcBef>
              <a:defRPr/>
            </a:pPr>
            <a:r>
              <a:rPr lang="kk-KZ"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Сөйлеу мәдениетіне үйренемін </a:t>
            </a:r>
            <a:endParaRPr kumimoji="0" lang="ru-RU" sz="54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857870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1556792"/>
            <a:ext cx="8640960" cy="504056"/>
          </a:xfrm>
        </p:spPr>
        <p:txBody>
          <a:bodyPr>
            <a:normAutofit fontScale="25000" lnSpcReduction="20000"/>
          </a:bodyPr>
          <a:lstStyle/>
          <a:p>
            <a:pPr lvl="0">
              <a:buNone/>
            </a:pPr>
            <a:r>
              <a:rPr lang="kk-KZ" sz="11200" dirty="0" smtClean="0">
                <a:ln>
                  <a:solidFill>
                    <a:srgbClr val="00B050"/>
                  </a:solidFill>
                </a:ln>
                <a:solidFill>
                  <a:srgbClr val="00B050"/>
                </a:solidFill>
              </a:rPr>
              <a:t> </a:t>
            </a:r>
            <a:r>
              <a:rPr lang="kk-KZ" sz="8000" dirty="0" smtClean="0">
                <a:ln>
                  <a:solidFill>
                    <a:srgbClr val="00B050"/>
                  </a:solidFill>
                </a:ln>
                <a:solidFill>
                  <a:srgbClr val="00B050"/>
                </a:solidFill>
              </a:rPr>
              <a:t>Өлеңдегі негізгі ойды анықта</a:t>
            </a:r>
            <a:r>
              <a:rPr lang="kk-KZ" sz="8000" dirty="0" smtClean="0">
                <a:ln>
                  <a:solidFill>
                    <a:srgbClr val="00B050"/>
                  </a:solidFill>
                </a:ln>
                <a:solidFill>
                  <a:srgbClr val="00B050"/>
                </a:solidFill>
              </a:rPr>
              <a:t>. </a:t>
            </a:r>
            <a:r>
              <a:rPr lang="ru-RU" sz="8000" dirty="0" smtClean="0">
                <a:ln>
                  <a:solidFill>
                    <a:srgbClr val="00B050"/>
                  </a:solidFill>
                </a:ln>
                <a:solidFill>
                  <a:srgbClr val="00B050"/>
                </a:solidFill>
              </a:rPr>
              <a:t> </a:t>
            </a:r>
            <a:endParaRPr lang="ru-RU" sz="7200" dirty="0" smtClean="0">
              <a:ln>
                <a:solidFill>
                  <a:srgbClr val="00B050"/>
                </a:solidFill>
              </a:ln>
              <a:solidFill>
                <a:srgbClr val="00B050"/>
              </a:solidFill>
            </a:endParaRPr>
          </a:p>
          <a:p>
            <a:pPr>
              <a:buNone/>
            </a:pPr>
            <a:endParaRPr lang="ru-RU" sz="11200" dirty="0" smtClean="0">
              <a:solidFill>
                <a:srgbClr val="00B050"/>
              </a:solidFill>
            </a:endParaRPr>
          </a:p>
          <a:p>
            <a:endParaRPr lang="ru-RU" dirty="0" smtClean="0">
              <a:ln>
                <a:solidFill>
                  <a:srgbClr val="00B050"/>
                </a:solidFill>
              </a:ln>
              <a:solidFill>
                <a:srgbClr val="00B050"/>
              </a:solidFill>
            </a:endParaRPr>
          </a:p>
          <a:p>
            <a:pPr>
              <a:buNone/>
            </a:pPr>
            <a:endParaRPr lang="ru-RU" dirty="0">
              <a:ln>
                <a:solidFill>
                  <a:srgbClr val="00B050"/>
                </a:solidFill>
              </a:ln>
              <a:solidFill>
                <a:srgbClr val="00B050"/>
              </a:solidFill>
            </a:endParaRPr>
          </a:p>
        </p:txBody>
      </p:sp>
      <p:sp>
        <p:nvSpPr>
          <p:cNvPr id="3" name="Заголовок 2"/>
          <p:cNvSpPr>
            <a:spLocks noGrp="1"/>
          </p:cNvSpPr>
          <p:nvPr>
            <p:ph type="title"/>
          </p:nvPr>
        </p:nvSpPr>
        <p:spPr>
          <a:xfrm>
            <a:off x="107504" y="228169"/>
            <a:ext cx="8928992" cy="824568"/>
          </a:xfrm>
        </p:spPr>
        <p:txBody>
          <a:bodyPr>
            <a:normAutofit fontScale="90000"/>
          </a:bodyPr>
          <a:lstStyle/>
          <a:p>
            <a:pPr algn="l"/>
            <a:r>
              <a:rPr lang="kk-KZ" sz="2800" dirty="0" smtClean="0">
                <a:ln>
                  <a:solidFill>
                    <a:schemeClr val="bg1"/>
                  </a:solidFill>
                </a:ln>
                <a:solidFill>
                  <a:schemeClr val="bg1"/>
                </a:solidFill>
              </a:rPr>
              <a:t>Шығармашылық жұмыс</a:t>
            </a:r>
            <a:r>
              <a:rPr lang="ru-RU" sz="2800" dirty="0" smtClean="0"/>
              <a:t/>
            </a:r>
            <a:br>
              <a:rPr lang="ru-RU" sz="2800" dirty="0" smtClean="0"/>
            </a:br>
            <a:endParaRPr lang="ru-RU" dirty="0">
              <a:ln>
                <a:solidFill>
                  <a:schemeClr val="bg1"/>
                </a:solidFill>
              </a:ln>
              <a:solidFill>
                <a:schemeClr val="bg1"/>
              </a:solidFill>
            </a:endParaRPr>
          </a:p>
        </p:txBody>
      </p:sp>
      <p:sp>
        <p:nvSpPr>
          <p:cNvPr id="4" name="Содержимое 1"/>
          <p:cNvSpPr txBox="1">
            <a:spLocks/>
          </p:cNvSpPr>
          <p:nvPr/>
        </p:nvSpPr>
        <p:spPr>
          <a:xfrm>
            <a:off x="4211960" y="2636912"/>
            <a:ext cx="4608512" cy="39604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3200" b="0" i="0" u="none" strike="noStrike" kern="1200" cap="none" spc="0" normalizeH="0" baseline="0" noProof="0" dirty="0">
              <a:ln>
                <a:solidFill>
                  <a:srgbClr val="00B050"/>
                </a:solidFill>
              </a:ln>
              <a:solidFill>
                <a:srgbClr val="00B050"/>
              </a:solidFill>
              <a:effectLst/>
              <a:uLnTx/>
              <a:uFillTx/>
              <a:latin typeface="+mn-lt"/>
              <a:ea typeface="+mn-ea"/>
              <a:cs typeface="+mn-cs"/>
            </a:endParaRPr>
          </a:p>
        </p:txBody>
      </p:sp>
      <p:sp>
        <p:nvSpPr>
          <p:cNvPr id="8" name="Содержимое 1"/>
          <p:cNvSpPr txBox="1">
            <a:spLocks/>
          </p:cNvSpPr>
          <p:nvPr/>
        </p:nvSpPr>
        <p:spPr>
          <a:xfrm>
            <a:off x="755576" y="3284984"/>
            <a:ext cx="7992888" cy="10801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ru-RU" sz="3200" b="0" i="0" u="none" strike="noStrike" kern="1200" cap="none" spc="0" normalizeH="0" baseline="0" noProof="0" dirty="0">
              <a:ln>
                <a:solidFill>
                  <a:srgbClr val="00B050"/>
                </a:solidFill>
              </a:ln>
              <a:solidFill>
                <a:srgbClr val="00B050"/>
              </a:solidFill>
              <a:effectLst/>
              <a:uLnTx/>
              <a:uFillTx/>
              <a:latin typeface="+mn-lt"/>
              <a:ea typeface="+mn-ea"/>
              <a:cs typeface="+mn-cs"/>
            </a:endParaRPr>
          </a:p>
        </p:txBody>
      </p:sp>
      <p:pic>
        <p:nvPicPr>
          <p:cNvPr id="25605" name="Picture 5"/>
          <p:cNvPicPr>
            <a:picLocks noChangeAspect="1" noChangeArrowheads="1"/>
          </p:cNvPicPr>
          <p:nvPr/>
        </p:nvPicPr>
        <p:blipFill>
          <a:blip r:embed="rId2" cstate="print"/>
          <a:srcRect/>
          <a:stretch>
            <a:fillRect/>
          </a:stretch>
        </p:blipFill>
        <p:spPr bwMode="auto">
          <a:xfrm>
            <a:off x="20629784" y="0"/>
            <a:ext cx="3754216" cy="15240000"/>
          </a:xfrm>
          <a:prstGeom prst="rect">
            <a:avLst/>
          </a:prstGeom>
          <a:noFill/>
          <a:ln w="9525">
            <a:noFill/>
            <a:miter lim="800000"/>
            <a:headEnd/>
            <a:tailEnd/>
          </a:ln>
          <a:effectLst/>
        </p:spPr>
      </p:pic>
      <p:pic>
        <p:nvPicPr>
          <p:cNvPr id="6" name="Picture 2" descr="C:\Users\Roboschool3\Desktop\868600561e4e3ce0.jpg"/>
          <p:cNvPicPr>
            <a:picLocks noChangeAspect="1" noChangeArrowheads="1"/>
          </p:cNvPicPr>
          <p:nvPr/>
        </p:nvPicPr>
        <p:blipFill>
          <a:blip r:embed="rId3" cstate="print"/>
          <a:srcRect/>
          <a:stretch>
            <a:fillRect/>
          </a:stretch>
        </p:blipFill>
        <p:spPr bwMode="auto">
          <a:xfrm>
            <a:off x="1619672" y="2060848"/>
            <a:ext cx="2516796" cy="3083074"/>
          </a:xfrm>
          <a:prstGeom prst="ellipse">
            <a:avLst/>
          </a:prstGeom>
          <a:ln>
            <a:noFill/>
          </a:ln>
          <a:effectLst>
            <a:softEdge rad="112500"/>
          </a:effectLst>
        </p:spPr>
      </p:pic>
      <p:sp>
        <p:nvSpPr>
          <p:cNvPr id="7" name="Rectangle 3"/>
          <p:cNvSpPr>
            <a:spLocks noChangeArrowheads="1"/>
          </p:cNvSpPr>
          <p:nvPr/>
        </p:nvSpPr>
        <p:spPr bwMode="auto">
          <a:xfrm>
            <a:off x="4714876" y="2071678"/>
            <a:ext cx="3960440" cy="441659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pPr>
            <a:r>
              <a:rPr lang="ru-RU" b="1" dirty="0" smtClean="0"/>
              <a:t>… Бес </a:t>
            </a:r>
            <a:r>
              <a:rPr lang="ru-RU" b="1" dirty="0" err="1" smtClean="0"/>
              <a:t>нәрседен қашық </a:t>
            </a:r>
            <a:r>
              <a:rPr lang="ru-RU" b="1" dirty="0" smtClean="0"/>
              <a:t>бол,</a:t>
            </a:r>
            <a:br>
              <a:rPr lang="ru-RU" b="1" dirty="0" smtClean="0"/>
            </a:br>
            <a:r>
              <a:rPr lang="ru-RU" b="1" dirty="0" smtClean="0"/>
              <a:t>Бес </a:t>
            </a:r>
            <a:r>
              <a:rPr lang="ru-RU" b="1" dirty="0" err="1" smtClean="0"/>
              <a:t>нәрсеге асық </a:t>
            </a:r>
            <a:r>
              <a:rPr lang="ru-RU" b="1" dirty="0" smtClean="0"/>
              <a:t>бол,</a:t>
            </a:r>
            <a:br>
              <a:rPr lang="ru-RU" b="1" dirty="0" smtClean="0"/>
            </a:br>
            <a:r>
              <a:rPr lang="ru-RU" b="1" dirty="0" smtClean="0"/>
              <a:t>Адам </a:t>
            </a:r>
            <a:r>
              <a:rPr lang="ru-RU" b="1" dirty="0" err="1" smtClean="0"/>
              <a:t>болам</a:t>
            </a:r>
            <a:r>
              <a:rPr lang="ru-RU" b="1" dirty="0" smtClean="0"/>
              <a:t> </a:t>
            </a:r>
            <a:r>
              <a:rPr lang="ru-RU" b="1" dirty="0" err="1" smtClean="0"/>
              <a:t>десеңіз</a:t>
            </a:r>
            <a:r>
              <a:rPr lang="ru-RU" b="1" dirty="0" smtClean="0"/>
              <a:t>.</a:t>
            </a:r>
            <a:br>
              <a:rPr lang="ru-RU" b="1" dirty="0" smtClean="0"/>
            </a:br>
            <a:r>
              <a:rPr lang="ru-RU" b="1" dirty="0" err="1" smtClean="0"/>
              <a:t>Тілеуің, өмірің алдыңда,</a:t>
            </a:r>
            <a:r>
              <a:rPr lang="ru-RU" b="1" dirty="0" smtClean="0"/>
              <a:t/>
            </a:r>
            <a:br>
              <a:rPr lang="ru-RU" b="1" dirty="0" smtClean="0"/>
            </a:br>
            <a:r>
              <a:rPr lang="ru-RU" b="1" dirty="0" err="1" smtClean="0"/>
              <a:t>Оған қайғы жесеңіз.</a:t>
            </a:r>
            <a:r>
              <a:rPr lang="ru-RU" b="1" dirty="0" smtClean="0"/>
              <a:t/>
            </a:r>
            <a:br>
              <a:rPr lang="ru-RU" b="1" dirty="0" smtClean="0"/>
            </a:br>
            <a:r>
              <a:rPr lang="ru-RU" b="1" dirty="0" err="1" smtClean="0"/>
              <a:t>Өсек, өтірік, мақтаншақ,</a:t>
            </a:r>
            <a:r>
              <a:rPr lang="ru-RU" b="1" dirty="0" smtClean="0"/>
              <a:t/>
            </a:r>
            <a:br>
              <a:rPr lang="ru-RU" b="1" dirty="0" smtClean="0"/>
            </a:br>
            <a:r>
              <a:rPr lang="ru-RU" b="1" dirty="0" err="1" smtClean="0"/>
              <a:t>Еріншек</a:t>
            </a:r>
            <a:r>
              <a:rPr lang="ru-RU" b="1" dirty="0" smtClean="0"/>
              <a:t>, </a:t>
            </a:r>
            <a:r>
              <a:rPr lang="ru-RU" b="1" dirty="0" err="1" smtClean="0"/>
              <a:t>бекер</a:t>
            </a:r>
            <a:r>
              <a:rPr lang="ru-RU" b="1" dirty="0" smtClean="0"/>
              <a:t> мал </a:t>
            </a:r>
            <a:r>
              <a:rPr lang="ru-RU" b="1" dirty="0" err="1" smtClean="0"/>
              <a:t>шашпақ </a:t>
            </a:r>
            <a:r>
              <a:rPr lang="ru-RU" b="1" dirty="0" smtClean="0"/>
              <a:t>–</a:t>
            </a:r>
            <a:br>
              <a:rPr lang="ru-RU" b="1" dirty="0" smtClean="0"/>
            </a:br>
            <a:r>
              <a:rPr lang="ru-RU" b="1" dirty="0" smtClean="0"/>
              <a:t>Бес </a:t>
            </a:r>
            <a:r>
              <a:rPr lang="ru-RU" b="1" dirty="0" err="1" smtClean="0"/>
              <a:t>дұшпаның</a:t>
            </a:r>
            <a:r>
              <a:rPr lang="ru-RU" b="1" dirty="0" smtClean="0"/>
              <a:t>, </a:t>
            </a:r>
            <a:r>
              <a:rPr lang="ru-RU" b="1" dirty="0" err="1" smtClean="0"/>
              <a:t>білсеңіз</a:t>
            </a:r>
            <a:r>
              <a:rPr lang="ru-RU" b="1" dirty="0" smtClean="0"/>
              <a:t>.</a:t>
            </a:r>
            <a:br>
              <a:rPr lang="ru-RU" b="1" dirty="0" smtClean="0"/>
            </a:br>
            <a:r>
              <a:rPr lang="ru-RU" b="1" dirty="0" err="1" smtClean="0"/>
              <a:t>Талап</a:t>
            </a:r>
            <a:r>
              <a:rPr lang="ru-RU" b="1" dirty="0" smtClean="0"/>
              <a:t>, </a:t>
            </a:r>
            <a:r>
              <a:rPr lang="ru-RU" b="1" dirty="0" err="1" smtClean="0"/>
              <a:t>еңбек, терең </a:t>
            </a:r>
            <a:r>
              <a:rPr lang="ru-RU" b="1" dirty="0" smtClean="0"/>
              <a:t>ой,</a:t>
            </a:r>
            <a:br>
              <a:rPr lang="ru-RU" b="1" dirty="0" smtClean="0"/>
            </a:br>
            <a:r>
              <a:rPr lang="ru-RU" b="1" dirty="0" err="1" smtClean="0"/>
              <a:t>Қанағат, рақым, ойлап</a:t>
            </a:r>
            <a:r>
              <a:rPr lang="ru-RU" b="1" dirty="0" smtClean="0"/>
              <a:t> </a:t>
            </a:r>
            <a:r>
              <a:rPr lang="ru-RU" b="1" dirty="0" err="1" smtClean="0"/>
              <a:t>қой </a:t>
            </a:r>
            <a:r>
              <a:rPr lang="ru-RU" b="1" dirty="0" smtClean="0"/>
              <a:t>–</a:t>
            </a:r>
            <a:br>
              <a:rPr lang="ru-RU" b="1" dirty="0" smtClean="0"/>
            </a:br>
            <a:r>
              <a:rPr lang="ru-RU" b="1" dirty="0" smtClean="0"/>
              <a:t>Бес </a:t>
            </a:r>
            <a:r>
              <a:rPr lang="ru-RU" b="1" dirty="0" err="1" smtClean="0"/>
              <a:t>асыл</a:t>
            </a:r>
            <a:r>
              <a:rPr lang="ru-RU" b="1" dirty="0" smtClean="0"/>
              <a:t> </a:t>
            </a:r>
            <a:r>
              <a:rPr lang="ru-RU" b="1" dirty="0" err="1" smtClean="0"/>
              <a:t>іс</a:t>
            </a:r>
            <a:r>
              <a:rPr lang="ru-RU" b="1" dirty="0" smtClean="0"/>
              <a:t>, </a:t>
            </a:r>
            <a:r>
              <a:rPr lang="ru-RU" b="1" dirty="0" err="1" smtClean="0"/>
              <a:t>көнсеңіз</a:t>
            </a:r>
            <a:r>
              <a:rPr lang="ru-RU" b="1" dirty="0" smtClean="0"/>
              <a:t>.</a:t>
            </a:r>
            <a:br>
              <a:rPr lang="ru-RU" b="1" dirty="0" smtClean="0"/>
            </a:br>
            <a:r>
              <a:rPr lang="ru-RU" b="1" dirty="0" err="1" smtClean="0"/>
              <a:t>Жамандық көрсең нәфрәтлі,</a:t>
            </a:r>
            <a:r>
              <a:rPr lang="ru-RU" b="1" dirty="0" smtClean="0"/>
              <a:t/>
            </a:r>
            <a:br>
              <a:rPr lang="ru-RU" b="1" dirty="0" smtClean="0"/>
            </a:br>
            <a:r>
              <a:rPr lang="ru-RU" b="1" dirty="0" err="1" smtClean="0"/>
              <a:t>Суытып</a:t>
            </a:r>
            <a:r>
              <a:rPr lang="ru-RU" b="1" dirty="0" smtClean="0"/>
              <a:t> </a:t>
            </a:r>
            <a:r>
              <a:rPr lang="ru-RU" b="1" dirty="0" err="1" smtClean="0"/>
              <a:t>көңіл тыйсаңыз.</a:t>
            </a:r>
            <a:r>
              <a:rPr lang="ru-RU" b="1" dirty="0" smtClean="0"/>
              <a:t/>
            </a:r>
            <a:br>
              <a:rPr lang="ru-RU" b="1" dirty="0" smtClean="0"/>
            </a:br>
            <a:r>
              <a:rPr lang="ru-RU" b="1" dirty="0" err="1" smtClean="0"/>
              <a:t>Жақсылық көрсең ғибрәтлі,</a:t>
            </a:r>
            <a:r>
              <a:rPr lang="ru-RU" b="1" dirty="0" smtClean="0"/>
              <a:t/>
            </a:r>
            <a:br>
              <a:rPr lang="ru-RU" b="1" dirty="0" smtClean="0"/>
            </a:br>
            <a:r>
              <a:rPr lang="ru-RU" b="1" dirty="0" smtClean="0"/>
              <a:t>Оны </a:t>
            </a:r>
            <a:r>
              <a:rPr lang="ru-RU" b="1" dirty="0" err="1" smtClean="0"/>
              <a:t>ойға жисаңыз</a:t>
            </a:r>
            <a:r>
              <a:rPr lang="ru-RU" b="1" dirty="0" smtClean="0"/>
              <a:t>.</a:t>
            </a:r>
            <a:endParaRPr kumimoji="0" lang="kk-KZ"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555776" y="1484784"/>
            <a:ext cx="6336704" cy="3528392"/>
          </a:xfrm>
        </p:spPr>
        <p:txBody>
          <a:bodyPr>
            <a:normAutofit/>
          </a:bodyPr>
          <a:lstStyle/>
          <a:p>
            <a:pPr lvl="0"/>
            <a:r>
              <a:rPr lang="kk-KZ" sz="3600" dirty="0" smtClean="0"/>
              <a:t>Өлеңді </a:t>
            </a:r>
            <a:r>
              <a:rPr lang="kk-KZ" sz="3600" dirty="0" smtClean="0"/>
              <a:t>түсініп </a:t>
            </a:r>
            <a:r>
              <a:rPr lang="kk-KZ" sz="3600" dirty="0" smtClean="0"/>
              <a:t>оқып, “Рақмет”сөзінің </a:t>
            </a:r>
            <a:r>
              <a:rPr lang="kk-KZ" sz="3600" dirty="0" smtClean="0"/>
              <a:t>қолданылуы жайында өз </a:t>
            </a:r>
            <a:r>
              <a:rPr lang="kk-KZ" sz="3600" dirty="0" smtClean="0"/>
              <a:t>ойыңды жаздың;</a:t>
            </a:r>
          </a:p>
          <a:p>
            <a:pPr lvl="0"/>
            <a:r>
              <a:rPr lang="kk-KZ" sz="3600" dirty="0" smtClean="0"/>
              <a:t>Суретке ат </a:t>
            </a:r>
            <a:r>
              <a:rPr lang="kk-KZ" sz="3600" dirty="0" smtClean="0"/>
              <a:t>қойып, негізгі </a:t>
            </a:r>
            <a:r>
              <a:rPr lang="kk-KZ" sz="3600" dirty="0" smtClean="0"/>
              <a:t>ойды анықтай отырып, </a:t>
            </a:r>
            <a:r>
              <a:rPr lang="kk-KZ" sz="3600" dirty="0" smtClean="0"/>
              <a:t>мәтінді жүйелі жаза білдің;</a:t>
            </a:r>
            <a:endParaRPr lang="ru-RU" sz="3600" dirty="0" smtClean="0"/>
          </a:p>
          <a:p>
            <a:pPr lvl="0"/>
            <a:endParaRPr lang="ru-RU" sz="3600" dirty="0" smtClean="0"/>
          </a:p>
        </p:txBody>
      </p:sp>
      <p:sp>
        <p:nvSpPr>
          <p:cNvPr id="4" name="Заголовок 3"/>
          <p:cNvSpPr>
            <a:spLocks noGrp="1"/>
          </p:cNvSpPr>
          <p:nvPr>
            <p:ph type="title"/>
          </p:nvPr>
        </p:nvSpPr>
        <p:spPr/>
        <p:txBody>
          <a:bodyPr/>
          <a:lstStyle/>
          <a:p>
            <a:pPr algn="l"/>
            <a:r>
              <a:rPr lang="kk-KZ" dirty="0" smtClean="0">
                <a:ln>
                  <a:solidFill>
                    <a:schemeClr val="bg1"/>
                  </a:solidFill>
                </a:ln>
                <a:solidFill>
                  <a:schemeClr val="bg1"/>
                </a:solidFill>
              </a:rPr>
              <a:t>Бүгін сабақта: </a:t>
            </a:r>
            <a:endParaRPr lang="ru-RU" dirty="0">
              <a:ln>
                <a:solidFill>
                  <a:schemeClr val="bg1"/>
                </a:solidFill>
              </a:ln>
              <a:solidFill>
                <a:schemeClr val="bg1"/>
              </a:solidFill>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4" name="Содержимое 3"/>
          <p:cNvSpPr>
            <a:spLocks noGrp="1"/>
          </p:cNvSpPr>
          <p:nvPr>
            <p:ph idx="1"/>
          </p:nvPr>
        </p:nvSpPr>
        <p:spPr/>
        <p:txBody>
          <a:bodyPr/>
          <a:lstStyle/>
          <a:p>
            <a:endParaRPr lang="ru-RU"/>
          </a:p>
        </p:txBody>
      </p:sp>
      <p:pic>
        <p:nvPicPr>
          <p:cNvPr id="2049" name="Picture 1" descr="C:\Users\Roboschool3\Desktop\img_user_file_57174f35ed9a8_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l"/>
            <a:r>
              <a:rPr lang="ru-RU" b="1" dirty="0" smtClean="0">
                <a:ln>
                  <a:solidFill>
                    <a:schemeClr val="bg1"/>
                  </a:solidFill>
                </a:ln>
                <a:solidFill>
                  <a:schemeClr val="bg1"/>
                </a:solidFill>
              </a:rPr>
              <a:t>Сен </a:t>
            </a:r>
            <a:endParaRPr lang="ru-RU" b="1" dirty="0">
              <a:ln>
                <a:solidFill>
                  <a:schemeClr val="bg1"/>
                </a:solidFill>
              </a:ln>
              <a:solidFill>
                <a:schemeClr val="bg1"/>
              </a:solidFill>
            </a:endParaRPr>
          </a:p>
        </p:txBody>
      </p:sp>
      <p:sp>
        <p:nvSpPr>
          <p:cNvPr id="28" name="Rectangle 257"/>
          <p:cNvSpPr>
            <a:spLocks noChangeArrowheads="1"/>
          </p:cNvSpPr>
          <p:nvPr/>
        </p:nvSpPr>
        <p:spPr bwMode="gray">
          <a:xfrm rot="3419336">
            <a:off x="1296827" y="1999336"/>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29" name="Text Box 258"/>
          <p:cNvSpPr txBox="1">
            <a:spLocks noChangeArrowheads="1"/>
          </p:cNvSpPr>
          <p:nvPr/>
        </p:nvSpPr>
        <p:spPr bwMode="gray">
          <a:xfrm>
            <a:off x="2267744" y="1772816"/>
            <a:ext cx="6264696" cy="1384995"/>
          </a:xfrm>
          <a:prstGeom prst="rect">
            <a:avLst/>
          </a:prstGeom>
          <a:noFill/>
          <a:ln w="9525" algn="ctr">
            <a:noFill/>
            <a:miter lim="800000"/>
            <a:headEnd/>
            <a:tailEnd/>
          </a:ln>
          <a:effectLst/>
        </p:spPr>
        <p:txBody>
          <a:bodyPr wrap="square">
            <a:spAutoFit/>
          </a:bodyPr>
          <a:lstStyle/>
          <a:p>
            <a:r>
              <a:rPr lang="kk-KZ" sz="2800" dirty="0" smtClean="0">
                <a:ln>
                  <a:solidFill>
                    <a:schemeClr val="accent5">
                      <a:lumMod val="75000"/>
                    </a:schemeClr>
                  </a:solidFill>
                </a:ln>
                <a:solidFill>
                  <a:schemeClr val="accent5">
                    <a:lumMod val="75000"/>
                  </a:schemeClr>
                </a:solidFill>
              </a:rPr>
              <a:t>Мәтіндегі негізгі ойды анықтап, ат қоясың;</a:t>
            </a:r>
            <a:endParaRPr lang="ru-RU" sz="2800" dirty="0" smtClean="0">
              <a:ln>
                <a:solidFill>
                  <a:schemeClr val="accent5">
                    <a:lumMod val="75000"/>
                  </a:schemeClr>
                </a:solidFill>
              </a:ln>
              <a:solidFill>
                <a:schemeClr val="accent5">
                  <a:lumMod val="75000"/>
                </a:schemeClr>
              </a:solidFill>
            </a:endParaRPr>
          </a:p>
          <a:p>
            <a:pPr lvl="0"/>
            <a:endParaRPr lang="ru-RU" sz="2800" dirty="0">
              <a:ln>
                <a:solidFill>
                  <a:schemeClr val="accent5">
                    <a:lumMod val="75000"/>
                  </a:schemeClr>
                </a:solidFill>
              </a:ln>
              <a:solidFill>
                <a:schemeClr val="accent5">
                  <a:lumMod val="75000"/>
                </a:schemeClr>
              </a:solidFill>
            </a:endParaRPr>
          </a:p>
        </p:txBody>
      </p:sp>
      <p:sp>
        <p:nvSpPr>
          <p:cNvPr id="33" name="Text Box 262"/>
          <p:cNvSpPr txBox="1">
            <a:spLocks noChangeArrowheads="1"/>
          </p:cNvSpPr>
          <p:nvPr/>
        </p:nvSpPr>
        <p:spPr bwMode="gray">
          <a:xfrm>
            <a:off x="3155833" y="2520358"/>
            <a:ext cx="184731" cy="461665"/>
          </a:xfrm>
          <a:prstGeom prst="rect">
            <a:avLst/>
          </a:prstGeom>
          <a:noFill/>
          <a:ln w="9525" algn="ctr">
            <a:noFill/>
            <a:miter lim="800000"/>
            <a:headEnd/>
            <a:tailEnd/>
          </a:ln>
          <a:effectLst/>
        </p:spPr>
        <p:txBody>
          <a:bodyPr wrap="none">
            <a:spAutoFit/>
          </a:bodyPr>
          <a:lstStyle/>
          <a:p>
            <a:pPr algn="ctr" eaLnBrk="0" hangingPunct="0"/>
            <a:endParaRPr lang="en-US" sz="2400" b="1" dirty="0">
              <a:solidFill>
                <a:srgbClr val="FFFFFF"/>
              </a:solidFill>
              <a:latin typeface="Arial" charset="0"/>
            </a:endParaRPr>
          </a:p>
        </p:txBody>
      </p:sp>
      <p:sp>
        <p:nvSpPr>
          <p:cNvPr id="38" name="Rectangle 267"/>
          <p:cNvSpPr>
            <a:spLocks noChangeArrowheads="1"/>
          </p:cNvSpPr>
          <p:nvPr/>
        </p:nvSpPr>
        <p:spPr bwMode="ltGray">
          <a:xfrm rot="3419336">
            <a:off x="2016908" y="3799536"/>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43" name="Text Box 272"/>
          <p:cNvSpPr txBox="1">
            <a:spLocks noChangeArrowheads="1"/>
          </p:cNvSpPr>
          <p:nvPr/>
        </p:nvSpPr>
        <p:spPr bwMode="gray">
          <a:xfrm>
            <a:off x="2843808" y="3501008"/>
            <a:ext cx="5976664" cy="954107"/>
          </a:xfrm>
          <a:prstGeom prst="rect">
            <a:avLst/>
          </a:prstGeom>
          <a:noFill/>
          <a:ln w="9525" algn="ctr">
            <a:noFill/>
            <a:miter lim="800000"/>
            <a:headEnd/>
            <a:tailEnd/>
          </a:ln>
          <a:effectLst/>
        </p:spPr>
        <p:txBody>
          <a:bodyPr wrap="square">
            <a:spAutoFit/>
          </a:bodyPr>
          <a:lstStyle/>
          <a:p>
            <a:pPr lvl="0"/>
            <a:r>
              <a:rPr lang="kk-KZ" sz="2800" dirty="0" smtClean="0">
                <a:ln>
                  <a:solidFill>
                    <a:schemeClr val="accent5">
                      <a:lumMod val="75000"/>
                    </a:schemeClr>
                  </a:solidFill>
                </a:ln>
                <a:solidFill>
                  <a:schemeClr val="accent5">
                    <a:lumMod val="75000"/>
                  </a:schemeClr>
                </a:solidFill>
              </a:rPr>
              <a:t>Каллиграфиялық нормаларды сақтап жазуға дағдыланасың.</a:t>
            </a:r>
            <a:endParaRPr lang="ru-RU" sz="2800" dirty="0">
              <a:ln>
                <a:solidFill>
                  <a:schemeClr val="accent5">
                    <a:lumMod val="75000"/>
                  </a:schemeClr>
                </a:solidFill>
              </a:ln>
              <a:solidFill>
                <a:schemeClr val="accent5">
                  <a:lumMod val="75000"/>
                </a:schemeClr>
              </a:solidFill>
            </a:endParaRPr>
          </a:p>
        </p:txBody>
      </p:sp>
    </p:spTree>
    <p:extLst>
      <p:ext uri="{BB962C8B-B14F-4D97-AF65-F5344CB8AC3E}">
        <p14:creationId xmlns="" xmlns:p14="http://schemas.microsoft.com/office/powerpoint/2010/main" val="1343024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l"/>
            <a:r>
              <a:rPr lang="kk-KZ" b="1" dirty="0" smtClean="0"/>
              <a:t/>
            </a:r>
            <a:br>
              <a:rPr lang="kk-KZ" b="1" dirty="0" smtClean="0"/>
            </a:br>
            <a:r>
              <a:rPr lang="kk-KZ" b="1" dirty="0" smtClean="0"/>
              <a:t/>
            </a:r>
            <a:br>
              <a:rPr lang="kk-KZ" b="1" dirty="0" smtClean="0"/>
            </a:br>
            <a:r>
              <a:rPr lang="kk-KZ" b="1" dirty="0" smtClean="0"/>
              <a:t/>
            </a:r>
            <a:br>
              <a:rPr lang="kk-KZ" b="1" dirty="0" smtClean="0"/>
            </a:br>
            <a:r>
              <a:rPr lang="kk-KZ" sz="3600" b="1" dirty="0" smtClean="0">
                <a:ln>
                  <a:solidFill>
                    <a:schemeClr val="bg1"/>
                  </a:solidFill>
                </a:ln>
                <a:solidFill>
                  <a:schemeClr val="bg1"/>
                </a:solidFill>
              </a:rPr>
              <a:t>1-тапсырма.</a:t>
            </a:r>
            <a:r>
              <a:rPr lang="kk-KZ" sz="3600" dirty="0" smtClean="0">
                <a:ln>
                  <a:solidFill>
                    <a:schemeClr val="bg1"/>
                  </a:solidFill>
                </a:ln>
                <a:solidFill>
                  <a:schemeClr val="bg1"/>
                </a:solidFill>
              </a:rPr>
              <a:t> (Оқулық 64 бет, 53 – жаттығу)</a:t>
            </a:r>
            <a:r>
              <a:rPr lang="ru-RU" sz="3200" dirty="0" smtClean="0"/>
              <a:t/>
            </a:r>
            <a:br>
              <a:rPr lang="ru-RU" sz="3200" dirty="0" smtClean="0"/>
            </a:br>
            <a:r>
              <a:rPr lang="ru-RU" sz="3200" dirty="0" smtClean="0"/>
              <a:t/>
            </a:r>
            <a:br>
              <a:rPr lang="ru-RU" sz="3200" dirty="0" smtClean="0"/>
            </a:br>
            <a:r>
              <a:rPr lang="ru-RU" sz="3600" dirty="0" smtClean="0">
                <a:ln>
                  <a:solidFill>
                    <a:schemeClr val="bg1"/>
                  </a:solidFill>
                </a:ln>
                <a:solidFill>
                  <a:schemeClr val="bg1"/>
                </a:solidFill>
              </a:rPr>
              <a:t/>
            </a:r>
            <a:br>
              <a:rPr lang="ru-RU" sz="3600" dirty="0" smtClean="0">
                <a:ln>
                  <a:solidFill>
                    <a:schemeClr val="bg1"/>
                  </a:solidFill>
                </a:ln>
                <a:solidFill>
                  <a:schemeClr val="bg1"/>
                </a:solidFill>
              </a:rPr>
            </a:br>
            <a:r>
              <a:rPr lang="ru-RU" dirty="0" smtClean="0"/>
              <a:t/>
            </a:r>
            <a:br>
              <a:rPr lang="ru-RU" dirty="0" smtClean="0"/>
            </a:br>
            <a:endParaRPr lang="ru-RU" dirty="0"/>
          </a:p>
        </p:txBody>
      </p:sp>
      <p:sp>
        <p:nvSpPr>
          <p:cNvPr id="6" name="Объект 4"/>
          <p:cNvSpPr txBox="1">
            <a:spLocks/>
          </p:cNvSpPr>
          <p:nvPr/>
        </p:nvSpPr>
        <p:spPr>
          <a:xfrm>
            <a:off x="251520" y="1484784"/>
            <a:ext cx="2160240" cy="648072"/>
          </a:xfrm>
          <a:prstGeom prst="rect">
            <a:avLst/>
          </a:prstGeom>
        </p:spPr>
        <p:txBody>
          <a:bodyPr vert="horz" lIns="91440" tIns="45720" rIns="91440" bIns="45720" rtlCol="0">
            <a:normAutofit/>
          </a:bodyPr>
          <a:lstStyle/>
          <a:p>
            <a:r>
              <a:rPr lang="kk-KZ" sz="2800" i="1" dirty="0" smtClean="0">
                <a:ln>
                  <a:solidFill>
                    <a:srgbClr val="00B050"/>
                  </a:solidFill>
                </a:ln>
                <a:solidFill>
                  <a:srgbClr val="00B050"/>
                </a:solidFill>
              </a:rPr>
              <a:t>Өлеңді оқы.</a:t>
            </a:r>
            <a:endParaRPr lang="ru-RU" sz="2800" dirty="0" smtClean="0">
              <a:ln>
                <a:solidFill>
                  <a:srgbClr val="00B050"/>
                </a:solidFill>
              </a:ln>
              <a:solidFill>
                <a:srgbClr val="00B050"/>
              </a:solidFil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11200" b="0" i="0" u="none" strike="noStrike" kern="1200" cap="none" spc="0" normalizeH="0" baseline="0" noProof="0" dirty="0">
              <a:ln>
                <a:solidFill>
                  <a:srgbClr val="00B050"/>
                </a:solidFill>
              </a:ln>
              <a:solidFill>
                <a:srgbClr val="00B050"/>
              </a:solidFill>
              <a:effectLst/>
              <a:uLnTx/>
              <a:uFillTx/>
              <a:latin typeface="+mn-lt"/>
              <a:ea typeface="+mn-ea"/>
              <a:cs typeface="+mn-cs"/>
            </a:endParaRPr>
          </a:p>
        </p:txBody>
      </p:sp>
      <p:sp>
        <p:nvSpPr>
          <p:cNvPr id="5" name="Овальная выноска 4"/>
          <p:cNvSpPr/>
          <p:nvPr/>
        </p:nvSpPr>
        <p:spPr>
          <a:xfrm>
            <a:off x="2699792" y="1556792"/>
            <a:ext cx="6048672" cy="3312368"/>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dirty="0">
              <a:ln>
                <a:solidFill>
                  <a:schemeClr val="tx1"/>
                </a:solidFill>
              </a:ln>
              <a:solidFill>
                <a:schemeClr val="tx1"/>
              </a:solidFill>
            </a:endParaRPr>
          </a:p>
        </p:txBody>
      </p:sp>
      <p:sp>
        <p:nvSpPr>
          <p:cNvPr id="12289" name="Rectangle 1"/>
          <p:cNvSpPr>
            <a:spLocks noChangeArrowheads="1"/>
          </p:cNvSpPr>
          <p:nvPr/>
        </p:nvSpPr>
        <p:spPr bwMode="auto">
          <a:xfrm>
            <a:off x="3851920" y="1995690"/>
            <a:ext cx="396044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kk-KZ" sz="2400" i="1" dirty="0" smtClean="0">
                <a:ln>
                  <a:solidFill>
                    <a:schemeClr val="tx2"/>
                  </a:solidFill>
                </a:ln>
                <a:solidFill>
                  <a:schemeClr val="tx2"/>
                </a:solidFill>
              </a:rPr>
              <a:t>Балақайды жұбатып ек,</a:t>
            </a:r>
            <a:endParaRPr lang="ru-RU" sz="2400" i="1" dirty="0" smtClean="0">
              <a:ln>
                <a:solidFill>
                  <a:schemeClr val="tx2"/>
                </a:solidFill>
              </a:ln>
              <a:solidFill>
                <a:schemeClr val="tx2"/>
              </a:solidFill>
            </a:endParaRPr>
          </a:p>
          <a:p>
            <a:r>
              <a:rPr lang="kk-KZ" sz="2400" i="1" dirty="0" smtClean="0">
                <a:ln>
                  <a:solidFill>
                    <a:schemeClr val="tx2"/>
                  </a:solidFill>
                </a:ln>
                <a:solidFill>
                  <a:schemeClr val="tx2"/>
                </a:solidFill>
              </a:rPr>
              <a:t>Апай айтты: «Рақмет!»</a:t>
            </a:r>
            <a:endParaRPr lang="ru-RU" sz="2400" i="1" dirty="0" smtClean="0">
              <a:ln>
                <a:solidFill>
                  <a:schemeClr val="tx2"/>
                </a:solidFill>
              </a:ln>
              <a:solidFill>
                <a:schemeClr val="tx2"/>
              </a:solidFill>
            </a:endParaRPr>
          </a:p>
          <a:p>
            <a:r>
              <a:rPr lang="kk-KZ" sz="2400" i="1" dirty="0" smtClean="0">
                <a:ln>
                  <a:solidFill>
                    <a:schemeClr val="tx2"/>
                  </a:solidFill>
                </a:ln>
                <a:solidFill>
                  <a:schemeClr val="tx2"/>
                </a:solidFill>
              </a:rPr>
              <a:t>Малды өріске ұзатып ек,</a:t>
            </a:r>
            <a:endParaRPr lang="ru-RU" sz="2400" i="1" dirty="0" smtClean="0">
              <a:ln>
                <a:solidFill>
                  <a:schemeClr val="tx2"/>
                </a:solidFill>
              </a:ln>
              <a:solidFill>
                <a:schemeClr val="tx2"/>
              </a:solidFill>
            </a:endParaRPr>
          </a:p>
          <a:p>
            <a:r>
              <a:rPr lang="kk-KZ" sz="2400" i="1" dirty="0" smtClean="0">
                <a:ln>
                  <a:solidFill>
                    <a:schemeClr val="tx2"/>
                  </a:solidFill>
                </a:ln>
                <a:solidFill>
                  <a:schemeClr val="tx2"/>
                </a:solidFill>
              </a:rPr>
              <a:t>Атай айтты: «Рақмет!»</a:t>
            </a:r>
            <a:endParaRPr lang="ru-RU" sz="2400" i="1" dirty="0" smtClean="0">
              <a:ln>
                <a:solidFill>
                  <a:schemeClr val="tx2"/>
                </a:solidFill>
              </a:ln>
              <a:solidFill>
                <a:schemeClr val="tx2"/>
              </a:solidFill>
            </a:endParaRPr>
          </a:p>
          <a:p>
            <a:r>
              <a:rPr lang="kk-KZ" sz="2400" i="1" dirty="0" smtClean="0">
                <a:ln>
                  <a:solidFill>
                    <a:schemeClr val="tx2"/>
                  </a:solidFill>
                </a:ln>
                <a:solidFill>
                  <a:schemeClr val="tx2"/>
                </a:solidFill>
              </a:rPr>
              <a:t>Көк шыбықты құлатып ек,</a:t>
            </a:r>
            <a:endParaRPr lang="ru-RU" sz="2400" i="1" dirty="0" smtClean="0">
              <a:ln>
                <a:solidFill>
                  <a:schemeClr val="tx2"/>
                </a:solidFill>
              </a:ln>
              <a:solidFill>
                <a:schemeClr val="tx2"/>
              </a:solidFill>
            </a:endParaRPr>
          </a:p>
          <a:p>
            <a:r>
              <a:rPr lang="kk-KZ" sz="2400" i="1" dirty="0" smtClean="0">
                <a:ln>
                  <a:solidFill>
                    <a:schemeClr val="tx2"/>
                  </a:solidFill>
                </a:ln>
                <a:solidFill>
                  <a:schemeClr val="tx2"/>
                </a:solidFill>
              </a:rPr>
              <a:t>Айтпады ешкім «Рақмет!»</a:t>
            </a:r>
            <a:endParaRPr lang="ru-RU" sz="2400" i="1" dirty="0">
              <a:ln>
                <a:solidFill>
                  <a:schemeClr val="tx2"/>
                </a:solidFill>
              </a:ln>
              <a:solidFill>
                <a:schemeClr val="tx2"/>
              </a:solidFill>
            </a:endParaRPr>
          </a:p>
        </p:txBody>
      </p:sp>
    </p:spTree>
    <p:extLst>
      <p:ext uri="{BB962C8B-B14F-4D97-AF65-F5344CB8AC3E}">
        <p14:creationId xmlns="" xmlns:p14="http://schemas.microsoft.com/office/powerpoint/2010/main" val="1512103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55576" y="1700808"/>
            <a:ext cx="7488832" cy="230425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kk-KZ"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kk-KZ"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Рақмет!» деп қай кезде айтады, қандай жағдайда айтпайды? </a:t>
            </a:r>
            <a:r>
              <a:rPr lang="kk-KZ"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Каллиграфиялық норманы сақтап, Өз </a:t>
            </a:r>
            <a:r>
              <a:rPr lang="kk-KZ"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ойыңды жаз.</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265" name="Rectangle 1"/>
          <p:cNvSpPr>
            <a:spLocks noChangeArrowheads="1"/>
          </p:cNvSpPr>
          <p:nvPr/>
        </p:nvSpPr>
        <p:spPr bwMode="auto">
          <a:xfrm>
            <a:off x="539552" y="404664"/>
            <a:ext cx="86044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3200" b="1" u="none" strike="noStrike" cap="none" normalizeH="0" baseline="0" dirty="0" smtClean="0">
                <a:ln>
                  <a:solidFill>
                    <a:schemeClr val="bg1"/>
                  </a:solidFill>
                </a:ln>
                <a:solidFill>
                  <a:schemeClr val="bg1"/>
                </a:solidFill>
                <a:effectLst/>
                <a:latin typeface="Calibri" pitchFamily="34" charset="0"/>
                <a:ea typeface="Calibri" pitchFamily="34" charset="0"/>
                <a:cs typeface="Times New Roman" pitchFamily="18" charset="0"/>
              </a:rPr>
              <a:t>Орында:</a:t>
            </a:r>
            <a:endParaRPr kumimoji="0" lang="kk-KZ" sz="4000" b="1" u="none" strike="noStrike" cap="none" normalizeH="0" baseline="0" dirty="0" smtClean="0">
              <a:ln>
                <a:solidFill>
                  <a:schemeClr val="bg1"/>
                </a:solidFill>
              </a:ln>
              <a:solidFill>
                <a:schemeClr val="bg1"/>
              </a:solidFill>
              <a:effectLst/>
              <a:latin typeface="Arial" pitchFamily="34" charset="0"/>
              <a:cs typeface="Arial" pitchFamily="34" charset="0"/>
            </a:endParaRPr>
          </a:p>
        </p:txBody>
      </p:sp>
    </p:spTree>
    <p:extLst>
      <p:ext uri="{BB962C8B-B14F-4D97-AF65-F5344CB8AC3E}">
        <p14:creationId xmlns="" xmlns:p14="http://schemas.microsoft.com/office/powerpoint/2010/main" val="332782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55576" y="1428736"/>
            <a:ext cx="7488832" cy="307183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Көмек </a:t>
            </a:r>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сұрағандарға міндетте түрде </a:t>
            </a:r>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жәрдем жасаған.  Біреуге  ризалық</a:t>
            </a:r>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алғыс айту үшін «</a:t>
            </a:r>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рақмет</a:t>
            </a:r>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деп айтады. Қолғабыс, көмек, жәрдем бергендерге «Бақытты бол», «Өмірің ұзақ болсын», </a:t>
            </a:r>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Көсегең көгерсін</a:t>
            </a:r>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деген </a:t>
            </a:r>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де </a:t>
            </a:r>
            <a:r>
              <a:rPr lang="kk-KZ"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тілек бар.  Ал,  енді теріс іс-әрекеттер жасасақ ешкім рақмет айтпайды. </a:t>
            </a:r>
            <a:endPar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265" name="Rectangle 1"/>
          <p:cNvSpPr>
            <a:spLocks noChangeArrowheads="1"/>
          </p:cNvSpPr>
          <p:nvPr/>
        </p:nvSpPr>
        <p:spPr bwMode="auto">
          <a:xfrm>
            <a:off x="539552" y="404664"/>
            <a:ext cx="86044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3200" b="1" u="none" strike="noStrike" cap="none" normalizeH="0" baseline="0" dirty="0" smtClean="0">
                <a:ln>
                  <a:solidFill>
                    <a:schemeClr val="bg1"/>
                  </a:solidFill>
                </a:ln>
                <a:solidFill>
                  <a:schemeClr val="bg1"/>
                </a:solidFill>
                <a:effectLst/>
                <a:latin typeface="Calibri" pitchFamily="34" charset="0"/>
                <a:ea typeface="Calibri" pitchFamily="34" charset="0"/>
                <a:cs typeface="Times New Roman" pitchFamily="18" charset="0"/>
              </a:rPr>
              <a:t>Өзіңді тексер:</a:t>
            </a:r>
            <a:endParaRPr kumimoji="0" lang="kk-KZ" sz="4000" b="1" u="none" strike="noStrike" cap="none" normalizeH="0" baseline="0" dirty="0" smtClean="0">
              <a:ln>
                <a:solidFill>
                  <a:schemeClr val="bg1"/>
                </a:solidFill>
              </a:ln>
              <a:solidFill>
                <a:schemeClr val="bg1"/>
              </a:solidFill>
              <a:effectLst/>
              <a:latin typeface="Arial" pitchFamily="34" charset="0"/>
              <a:cs typeface="Arial" pitchFamily="34" charset="0"/>
            </a:endParaRPr>
          </a:p>
        </p:txBody>
      </p:sp>
    </p:spTree>
    <p:extLst>
      <p:ext uri="{BB962C8B-B14F-4D97-AF65-F5344CB8AC3E}">
        <p14:creationId xmlns="" xmlns:p14="http://schemas.microsoft.com/office/powerpoint/2010/main" val="332782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2" name="Picture 1" descr="C:\Users\Roboschool3\Desktop\unnamed.jpg"/>
          <p:cNvPicPr>
            <a:picLocks noChangeAspect="1" noChangeArrowheads="1"/>
          </p:cNvPicPr>
          <p:nvPr/>
        </p:nvPicPr>
        <p:blipFill>
          <a:blip r:embed="rId2" cstate="print"/>
          <a:srcRect/>
          <a:stretch>
            <a:fillRect/>
          </a:stretch>
        </p:blipFill>
        <p:spPr bwMode="auto">
          <a:xfrm>
            <a:off x="0" y="-857250"/>
            <a:ext cx="9144000" cy="85725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l"/>
            <a:r>
              <a:rPr lang="kk-KZ" sz="4000" b="1" dirty="0" smtClean="0">
                <a:ln>
                  <a:solidFill>
                    <a:schemeClr val="bg1"/>
                  </a:solidFill>
                </a:ln>
                <a:solidFill>
                  <a:schemeClr val="bg1"/>
                </a:solidFill>
              </a:rPr>
              <a:t>2 - тапсырма</a:t>
            </a:r>
            <a:r>
              <a:rPr lang="kk-KZ" sz="4000" dirty="0" smtClean="0">
                <a:ln>
                  <a:solidFill>
                    <a:schemeClr val="bg1"/>
                  </a:solidFill>
                </a:ln>
                <a:solidFill>
                  <a:schemeClr val="bg1"/>
                </a:solidFill>
              </a:rPr>
              <a:t>. </a:t>
            </a:r>
            <a:endParaRPr lang="ru-RU" dirty="0"/>
          </a:p>
        </p:txBody>
      </p:sp>
      <p:sp>
        <p:nvSpPr>
          <p:cNvPr id="4" name="Содержимое 1"/>
          <p:cNvSpPr txBox="1">
            <a:spLocks/>
          </p:cNvSpPr>
          <p:nvPr/>
        </p:nvSpPr>
        <p:spPr>
          <a:xfrm>
            <a:off x="899592" y="1484784"/>
            <a:ext cx="7200800" cy="7920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kk-KZ" sz="3200" b="1"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kk-KZ" sz="3200" b="1"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32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ru-RU" sz="32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pic>
        <p:nvPicPr>
          <p:cNvPr id="8195" name="Picture 3" descr="C:\Users\Roboschool3\Desktop\hello_html_m1b10ffe5.png"/>
          <p:cNvPicPr>
            <a:picLocks noChangeAspect="1" noChangeArrowheads="1"/>
          </p:cNvPicPr>
          <p:nvPr/>
        </p:nvPicPr>
        <p:blipFill>
          <a:blip r:embed="rId2" cstate="print"/>
          <a:srcRect/>
          <a:stretch>
            <a:fillRect/>
          </a:stretch>
        </p:blipFill>
        <p:spPr bwMode="auto">
          <a:xfrm>
            <a:off x="2267744" y="1484784"/>
            <a:ext cx="6192688" cy="4020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l"/>
            <a:r>
              <a:rPr lang="kk-KZ" dirty="0" smtClean="0">
                <a:ln>
                  <a:solidFill>
                    <a:schemeClr val="bg1"/>
                  </a:solidFill>
                </a:ln>
                <a:solidFill>
                  <a:schemeClr val="bg1"/>
                </a:solidFill>
              </a:rPr>
              <a:t>Орында:</a:t>
            </a:r>
            <a:endParaRPr lang="ru-RU" dirty="0">
              <a:ln>
                <a:solidFill>
                  <a:schemeClr val="bg1"/>
                </a:solidFill>
              </a:ln>
              <a:solidFill>
                <a:schemeClr val="bg1"/>
              </a:solidFill>
            </a:endParaRPr>
          </a:p>
        </p:txBody>
      </p:sp>
      <p:sp>
        <p:nvSpPr>
          <p:cNvPr id="10241" name="Rectangle 1"/>
          <p:cNvSpPr>
            <a:spLocks noChangeArrowheads="1"/>
          </p:cNvSpPr>
          <p:nvPr/>
        </p:nvSpPr>
        <p:spPr bwMode="auto">
          <a:xfrm>
            <a:off x="2411760" y="2115723"/>
            <a:ext cx="568863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kk-KZ" sz="3200" i="1" dirty="0" smtClean="0">
                <a:ln>
                  <a:solidFill>
                    <a:srgbClr val="00B050"/>
                  </a:solidFill>
                </a:ln>
                <a:solidFill>
                  <a:srgbClr val="00B050"/>
                </a:solidFill>
              </a:rPr>
              <a:t> Суретке ат қой.</a:t>
            </a:r>
            <a:endParaRPr lang="ru-RU" sz="3200" dirty="0" smtClean="0">
              <a:ln>
                <a:solidFill>
                  <a:srgbClr val="00B050"/>
                </a:solidFill>
              </a:ln>
              <a:solidFill>
                <a:srgbClr val="00B050"/>
              </a:solidFill>
            </a:endParaRPr>
          </a:p>
          <a:p>
            <a:pPr>
              <a:buFont typeface="Arial" pitchFamily="34" charset="0"/>
              <a:buChar char="•"/>
            </a:pPr>
            <a:r>
              <a:rPr lang="kk-KZ" sz="3200" i="1" dirty="0" smtClean="0">
                <a:ln>
                  <a:solidFill>
                    <a:srgbClr val="00B050"/>
                  </a:solidFill>
                </a:ln>
                <a:solidFill>
                  <a:srgbClr val="00B050"/>
                </a:solidFill>
              </a:rPr>
              <a:t> Суреттегі оқиға желісі      </a:t>
            </a:r>
          </a:p>
          <a:p>
            <a:r>
              <a:rPr lang="kk-KZ" sz="3200" i="1" dirty="0" smtClean="0">
                <a:ln>
                  <a:solidFill>
                    <a:srgbClr val="00B050"/>
                  </a:solidFill>
                </a:ln>
                <a:solidFill>
                  <a:srgbClr val="00B050"/>
                </a:solidFill>
              </a:rPr>
              <a:t>   бойынша мәтін құрап жаз.</a:t>
            </a:r>
            <a:endParaRPr lang="ru-RU" sz="3200" dirty="0" smtClean="0">
              <a:ln>
                <a:solidFill>
                  <a:srgbClr val="00B050"/>
                </a:solidFill>
              </a:ln>
              <a:solidFill>
                <a:srgbClr val="00B050"/>
              </a:solidFill>
            </a:endParaRPr>
          </a:p>
          <a:p>
            <a:endParaRPr lang="kk-KZ" sz="3200" i="1" dirty="0" smtClean="0">
              <a:ln>
                <a:solidFill>
                  <a:srgbClr val="00B050"/>
                </a:solidFill>
              </a:ln>
              <a:solidFill>
                <a:srgbClr val="00B05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l"/>
            <a:r>
              <a:rPr lang="kk-KZ" dirty="0" smtClean="0">
                <a:ln>
                  <a:solidFill>
                    <a:schemeClr val="bg1"/>
                  </a:solidFill>
                </a:ln>
                <a:solidFill>
                  <a:schemeClr val="bg1"/>
                </a:solidFill>
              </a:rPr>
              <a:t>Өзіңді тексер</a:t>
            </a:r>
            <a:endParaRPr lang="ru-RU" dirty="0">
              <a:ln>
                <a:solidFill>
                  <a:schemeClr val="bg1"/>
                </a:solidFill>
              </a:ln>
              <a:solidFill>
                <a:schemeClr val="bg1"/>
              </a:solidFill>
            </a:endParaRPr>
          </a:p>
        </p:txBody>
      </p:sp>
      <p:sp>
        <p:nvSpPr>
          <p:cNvPr id="4" name="Rectangle 1"/>
          <p:cNvSpPr>
            <a:spLocks noChangeArrowheads="1"/>
          </p:cNvSpPr>
          <p:nvPr/>
        </p:nvSpPr>
        <p:spPr bwMode="auto">
          <a:xfrm>
            <a:off x="642910" y="1785927"/>
            <a:ext cx="7929618"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sz="3200" i="1" dirty="0" smtClean="0">
                <a:ln>
                  <a:solidFill>
                    <a:srgbClr val="00B050"/>
                  </a:solidFill>
                </a:ln>
                <a:solidFill>
                  <a:srgbClr val="00B050"/>
                </a:solidFill>
              </a:rPr>
              <a:t>                       </a:t>
            </a:r>
            <a:r>
              <a:rPr lang="kk-KZ" sz="2800" i="1" dirty="0" smtClean="0">
                <a:ln>
                  <a:solidFill>
                    <a:srgbClr val="00B050"/>
                  </a:solidFill>
                </a:ln>
                <a:solidFill>
                  <a:schemeClr val="accent6">
                    <a:lumMod val="50000"/>
                  </a:schemeClr>
                </a:solidFill>
              </a:rPr>
              <a:t>Күтпеген көмек</a:t>
            </a:r>
          </a:p>
          <a:p>
            <a:r>
              <a:rPr lang="kk-KZ" sz="2800" i="1" dirty="0" smtClean="0">
                <a:ln>
                  <a:solidFill>
                    <a:srgbClr val="00B050"/>
                  </a:solidFill>
                </a:ln>
                <a:solidFill>
                  <a:srgbClr val="00B050"/>
                </a:solidFill>
              </a:rPr>
              <a:t>      Асқар киініп, сабаққа бара жатты. Кенет, шуылдаған дауыстарды естіді. Бұрылып қараған ол  көлшік суына батып бара жатқан күшікті көрді. Қасында тұрған үш  бала  күшікті құтқарудың орнына оған тас атып жәбірлеп жатыр екен. Асқар оларды тоқтатып, күшікті судан шығарып алды.</a:t>
            </a:r>
            <a:endParaRPr lang="ru-RU" sz="2800" dirty="0">
              <a:ln>
                <a:solidFill>
                  <a:srgbClr val="00B050"/>
                </a:solidFill>
              </a:ln>
              <a:solidFill>
                <a:srgbClr val="00B05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fb4da563ae64d6e9c41d9c6445b11c997e54a"/>
</p:tagLst>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TotalTime>
  <Words>264</Words>
  <Application>Microsoft Office PowerPoint</Application>
  <PresentationFormat>Экран (4:3)</PresentationFormat>
  <Paragraphs>39</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Жақсыдан үйрен, жаманнан жирен.   </vt:lpstr>
      <vt:lpstr>Сен </vt:lpstr>
      <vt:lpstr>   1-тапсырма. (Оқулық 64 бет, 53 – жаттығу)    </vt:lpstr>
      <vt:lpstr>Слайд 4</vt:lpstr>
      <vt:lpstr>Слайд 5</vt:lpstr>
      <vt:lpstr>Слайд 6</vt:lpstr>
      <vt:lpstr>2 - тапсырма. </vt:lpstr>
      <vt:lpstr>Орында:</vt:lpstr>
      <vt:lpstr>Өзіңді тексер</vt:lpstr>
      <vt:lpstr>Шығармашылық жұмыс </vt:lpstr>
      <vt:lpstr>Бүгін сабақта: </vt:lpstr>
      <vt:lpstr>Слайд 12</vt:lpstr>
    </vt:vector>
  </TitlesOfParts>
  <Company>presentation-creation.ru</Company>
  <LinksUpToDate>false</LinksUpToDate>
  <SharedDoc>false</SharedDoc>
  <HyperlinkBase>https://presentation-creation.ru/powerpoint-templates.html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 снова в школу</dc:title>
  <dc:creator>obstinate</dc:creator>
  <dc:description>Шаблон презентации с сайта https://presentation-creation.ru/</dc:description>
  <cp:lastModifiedBy>User</cp:lastModifiedBy>
  <cp:revision>1348</cp:revision>
  <dcterms:created xsi:type="dcterms:W3CDTF">2018-02-25T09:09:03Z</dcterms:created>
  <dcterms:modified xsi:type="dcterms:W3CDTF">2020-08-05T10:02:31Z</dcterms:modified>
</cp:coreProperties>
</file>