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77" r:id="rId3"/>
    <p:sldId id="281" r:id="rId4"/>
    <p:sldId id="286" r:id="rId5"/>
    <p:sldId id="287" r:id="rId6"/>
    <p:sldId id="288" r:id="rId7"/>
    <p:sldId id="263" r:id="rId8"/>
    <p:sldId id="284" r:id="rId9"/>
    <p:sldId id="260" r:id="rId10"/>
    <p:sldId id="26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22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4649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0D0EF9-137D-45E4-8F95-99EBAAA7C58C}" type="datetimeFigureOut">
              <a:rPr lang="x-none"/>
              <a:pPr>
                <a:defRPr/>
              </a:pPr>
              <a:t>02.03.2025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x-none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F6FFF9-21CD-430F-9956-4D0FE99AF736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783105-CB5D-4943-9E2D-1A464C8E83C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685F50-CC7D-467A-911F-C41A7936708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2540B-422B-4497-AC24-11C1F5D5B399}" type="datetimeFigureOut">
              <a:rPr lang="ru-RU"/>
              <a:pPr>
                <a:defRPr/>
              </a:pPr>
              <a:t>02.03.2025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A4ADD-392A-42C9-B021-C4F8E0CB5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0C530-7C0E-49AC-9387-F6F76F87831C}" type="datetimeFigureOut">
              <a:rPr lang="ru-RU"/>
              <a:pPr>
                <a:defRPr/>
              </a:pPr>
              <a:t>02.03.2025</a:t>
            </a:fld>
            <a:endParaRPr lang="ru-RU"/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157F1-00AE-453C-9D33-73CB11545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C3DC6-BDC5-4D71-9431-02AFEAA6E2A6}" type="datetimeFigureOut">
              <a:rPr lang="ru-RU"/>
              <a:pPr>
                <a:defRPr/>
              </a:pPr>
              <a:t>02.03.2025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8EF1B-EA61-4281-9FCE-136EF316E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035E5-8F13-47C2-9E6B-38D14CC3BC0B}" type="datetimeFigureOut">
              <a:rPr lang="ru-RU"/>
              <a:pPr>
                <a:defRPr/>
              </a:pPr>
              <a:t>02.03.2025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3EBC-3E00-45A2-A164-66BBD0558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06606-6E81-4B5B-BF06-BF7470595EE1}" type="datetimeFigureOut">
              <a:rPr lang="ru-RU"/>
              <a:pPr>
                <a:defRPr/>
              </a:pPr>
              <a:t>02.03.2025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EF231-6AAE-439E-AF3B-49D3F28CE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6F28-F91C-40FD-A5D5-BCDCCB69E9E3}" type="datetimeFigureOut">
              <a:rPr lang="ru-RU"/>
              <a:pPr>
                <a:defRPr/>
              </a:pPr>
              <a:t>02.03.2025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1BFF5-11E9-46C0-8D5B-5ECFEB7DA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65CBB-64FB-4402-84E0-EF319E2A5610}" type="datetimeFigureOut">
              <a:rPr lang="ru-RU"/>
              <a:pPr>
                <a:defRPr/>
              </a:pPr>
              <a:t>02.03.2025</a:t>
            </a:fld>
            <a:endParaRPr lang="ru-RU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515A9-FA9F-4063-8AF7-5C6430AFD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7000" y="4464000"/>
            <a:ext cx="6858000" cy="1305000"/>
          </a:xfrm>
        </p:spPr>
        <p:txBody>
          <a:bodyPr anchor="b"/>
          <a:lstStyle>
            <a:lvl1pPr algn="ctr">
              <a:defRPr sz="4500" b="1">
                <a:solidFill>
                  <a:schemeClr val="accent2"/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18250" y="63256"/>
            <a:ext cx="7757100" cy="1325563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1095750" y="2034000"/>
            <a:ext cx="78867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18250" y="63256"/>
            <a:ext cx="7757100" cy="1325563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AB53C-FF7A-4C4B-9756-633FA483C1AE}" type="datetimeFigureOut">
              <a:rPr lang="ru-RU"/>
              <a:pPr>
                <a:defRPr/>
              </a:pPr>
              <a:t>02.03.2025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30104-887A-4DA1-BACF-D7C6E623C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9C19D-E56D-47FB-957D-753FF21581C2}" type="datetimeFigureOut">
              <a:rPr lang="ru-RU"/>
              <a:pPr>
                <a:defRPr/>
              </a:pPr>
              <a:t>02.03.2025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BF337-A67D-4A2C-B9EE-DEA6ABC0B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4BE1D-2A16-49E0-8505-35923F2FAB15}" type="datetimeFigureOut">
              <a:rPr lang="ru-RU"/>
              <a:pPr>
                <a:defRPr/>
              </a:pPr>
              <a:t>02.03.2025</a:t>
            </a:fld>
            <a:endParaRPr lang="ru-RU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2A9D3-6030-4900-AF56-C9E31C7A6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20042-C13A-47F7-9376-3BE3A25CF5F4}" type="datetimeFigureOut">
              <a:rPr lang="ru-RU"/>
              <a:pPr>
                <a:defRPr/>
              </a:pPr>
              <a:t>02.03.2025</a:t>
            </a:fld>
            <a:endParaRPr lang="ru-RU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6B3EC-CB71-4598-AE88-E70116DA7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E411E5-C974-4391-A8D7-A1A6A14362B4}" type="datetimeFigureOut">
              <a:rPr lang="ru-RU"/>
              <a:pPr>
                <a:defRPr/>
              </a:pPr>
              <a:t>02.03.2025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C74856-1300-44EF-AA6F-AD0B0E368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23" r:id="rId3"/>
    <p:sldLayoutId id="2147483724" r:id="rId4"/>
    <p:sldLayoutId id="2147483725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  <p:sldLayoutId id="2147483714" r:id="rId12"/>
    <p:sldLayoutId id="2147483713" r:id="rId13"/>
    <p:sldLayoutId id="2147483712" r:id="rId14"/>
  </p:sldLayoutIdLst>
  <p:transition spd="med">
    <p:fade/>
  </p:transition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975"/>
            <a:ext cx="5022850" cy="1304925"/>
          </a:xfrm>
        </p:spPr>
        <p:txBody>
          <a:bodyPr>
            <a:normAutofit/>
          </a:bodyPr>
          <a:lstStyle/>
          <a:p>
            <a:r>
              <a:rPr lang="kk-KZ" sz="4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Қайталанатын үлгілер </a:t>
            </a:r>
            <a:endParaRPr lang="ru-RU" sz="4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/>
          </p:cNvPr>
          <p:cNvSpPr txBox="1"/>
          <p:nvPr/>
        </p:nvSpPr>
        <p:spPr>
          <a:xfrm>
            <a:off x="252413" y="584200"/>
            <a:ext cx="41846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Сабақ тақырыбы:</a:t>
            </a:r>
            <a:endParaRPr lang="x-none" sz="32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0" y="2565400"/>
            <a:ext cx="4456113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3-сынып</a:t>
            </a:r>
            <a:endParaRPr lang="x-none" sz="36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415" name="Picture 7" descr="99707147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213100"/>
            <a:ext cx="3455988" cy="2428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-693738" y="3260725"/>
            <a:ext cx="6858001" cy="977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 аяқталды, </a:t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сау болыңдар!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87450" y="4076700"/>
            <a:ext cx="7632700" cy="248443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Arial" charset="0"/>
              <a:buChar char="•"/>
            </a:pPr>
            <a:r>
              <a:rPr lang="ru-RU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суреттің өлшемін өзгерту;</a:t>
            </a:r>
          </a:p>
          <a:p>
            <a:pPr marL="457200" indent="-457200">
              <a:buFont typeface="Arial" charset="0"/>
              <a:buChar char="•"/>
            </a:pPr>
            <a:r>
              <a:rPr lang="ru-RU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бағытын ауыстыру;</a:t>
            </a:r>
          </a:p>
          <a:p>
            <a:pPr marL="457200" indent="-457200">
              <a:buFont typeface="Arial" charset="0"/>
              <a:buChar char="•"/>
            </a:pPr>
            <a:r>
              <a:rPr lang="kk-KZ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суреттің бөлігін көшіру арқылы симметриялы сурет салу.</a:t>
            </a:r>
            <a:endParaRPr lang="ru-RU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AutoShape 2" descr="Датчик Цвета LEGO® Mindstorms® EV3 ⋆ Журнал научно-технического творчества  педагогов и школьников &quot;Главный конструкто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5" name="AutoShape 5" descr="Конструктор Лего Mindstorms EV3 (программируемый робот)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4213" y="3357563"/>
            <a:ext cx="478790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үйренетініміз</a:t>
            </a:r>
            <a: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9763" y="404813"/>
            <a:ext cx="3959225" cy="863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Кел, ойланайық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2775" y="1196975"/>
            <a:ext cx="7920038" cy="2087563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Paint-</a:t>
            </a: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тың қандай құралдары бар?</a:t>
            </a:r>
          </a:p>
          <a:p>
            <a:pPr marL="285750" indent="-285750">
              <a:buFont typeface="Arial" charset="0"/>
              <a:buChar char="•"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сурет бөлігін қалай көшіріп аламыз?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7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13325"/>
            <a:ext cx="3743325" cy="1277938"/>
          </a:xfrm>
          <a:prstGeom prst="rect">
            <a:avLst/>
          </a:prstGeom>
          <a:noFill/>
        </p:spPr>
      </p:pic>
      <p:pic>
        <p:nvPicPr>
          <p:cNvPr id="19480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1989138"/>
            <a:ext cx="760413" cy="1873250"/>
          </a:xfrm>
          <a:prstGeom prst="rect">
            <a:avLst/>
          </a:prstGeom>
          <a:noFill/>
        </p:spPr>
      </p:pic>
      <p:pic>
        <p:nvPicPr>
          <p:cNvPr id="19474" name="Picture 18" descr="1458193204_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5084763"/>
            <a:ext cx="2124075" cy="1257300"/>
          </a:xfrm>
          <a:prstGeom prst="rect">
            <a:avLst/>
          </a:prstGeom>
          <a:noFill/>
        </p:spPr>
      </p:pic>
      <p:pic>
        <p:nvPicPr>
          <p:cNvPr id="19470" name="Picture 14" descr="99707147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4221163"/>
            <a:ext cx="3203575" cy="2252662"/>
          </a:xfrm>
          <a:prstGeom prst="rect">
            <a:avLst/>
          </a:prstGeom>
          <a:noFill/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5832475" cy="720725"/>
          </a:xfrm>
        </p:spPr>
        <p:txBody>
          <a:bodyPr/>
          <a:lstStyle/>
          <a:p>
            <a:r>
              <a:rPr lang="kk-KZ" sz="41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Қайталанатын үлгілер</a:t>
            </a:r>
            <a:r>
              <a:rPr lang="kk-KZ" sz="41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1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/>
          </p:cNvPr>
          <p:cNvSpPr txBox="1"/>
          <p:nvPr/>
        </p:nvSpPr>
        <p:spPr>
          <a:xfrm>
            <a:off x="0" y="1341438"/>
            <a:ext cx="7416800" cy="423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kk-KZ" sz="2800" b="1">
                <a:solidFill>
                  <a:srgbClr val="767171"/>
                </a:solidFill>
                <a:cs typeface="Times New Roman" pitchFamily="18" charset="0"/>
              </a:rPr>
              <a:t>Қайталанатын үлгілер</a:t>
            </a:r>
            <a:r>
              <a:rPr lang="kk-KZ" sz="2800">
                <a:cs typeface="Times New Roman" pitchFamily="18" charset="0"/>
              </a:rPr>
              <a:t> нысанның бір- біріне ұқсайтын және бірнеше рет қайталанатын бөліктері.</a:t>
            </a:r>
            <a:endParaRPr lang="ru-RU" sz="2800" b="1"/>
          </a:p>
          <a:p>
            <a:pPr algn="ctr"/>
            <a:r>
              <a:rPr lang="kk-KZ" sz="2800" b="1">
                <a:solidFill>
                  <a:srgbClr val="767171"/>
                </a:solidFill>
                <a:cs typeface="Times New Roman" pitchFamily="18" charset="0"/>
              </a:rPr>
              <a:t>Мысалы, </a:t>
            </a:r>
            <a:r>
              <a:rPr lang="kk-KZ" sz="2800">
                <a:cs typeface="Times New Roman" pitchFamily="18" charset="0"/>
              </a:rPr>
              <a:t> табиғатта, тұрмыста көптеген симметриялы нысандар кездеседі (көбелек, білезік, киіз үй, домбыра, ою және т.б.)</a:t>
            </a:r>
          </a:p>
          <a:p>
            <a:r>
              <a:rPr lang="kk-KZ" sz="2800" b="1">
                <a:solidFill>
                  <a:srgbClr val="767171"/>
                </a:solidFill>
                <a:cs typeface="Times New Roman" pitchFamily="18" charset="0"/>
              </a:rPr>
              <a:t>Симметрия</a:t>
            </a:r>
            <a:r>
              <a:rPr lang="en-US" sz="2800" b="1">
                <a:solidFill>
                  <a:srgbClr val="767171"/>
                </a:solidFill>
                <a:cs typeface="Times New Roman" pitchFamily="18" charset="0"/>
              </a:rPr>
              <a:t> </a:t>
            </a:r>
            <a:r>
              <a:rPr lang="en-US" sz="2800">
                <a:cs typeface="Times New Roman" pitchFamily="18" charset="0"/>
              </a:rPr>
              <a:t>– </a:t>
            </a:r>
            <a:r>
              <a:rPr lang="kk-KZ" sz="2800">
                <a:cs typeface="Times New Roman" pitchFamily="18" charset="0"/>
              </a:rPr>
              <a:t>қандай да бір заттың екі жағының бірдей болуы не тепе-теңдігі.</a:t>
            </a:r>
            <a:endParaRPr lang="ru-RU" sz="2800">
              <a:cs typeface="Times New Roman" pitchFamily="18" charset="0"/>
            </a:endParaRPr>
          </a:p>
          <a:p>
            <a:pPr>
              <a:buFont typeface="Calibri Light" pitchFamily="34" charset="0"/>
              <a:buAutoNum type="arabicPeriod"/>
            </a:pPr>
            <a:endParaRPr lang="ru-RU" sz="2400">
              <a:cs typeface="Times New Roman" pitchFamily="18" charset="0"/>
            </a:endParaRPr>
          </a:p>
          <a:p>
            <a:endParaRPr lang="ru-RU" sz="240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2627313" cy="1862138"/>
          </a:xfrm>
          <a:prstGeom prst="rect">
            <a:avLst/>
          </a:prstGeom>
          <a:noFill/>
        </p:spPr>
      </p:pic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23850" y="260350"/>
            <a:ext cx="70246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4100" smtClean="0">
                <a:latin typeface="Times New Roman" pitchFamily="18" charset="0"/>
                <a:cs typeface="Times New Roman" pitchFamily="18" charset="0"/>
              </a:rPr>
              <a:t>Симметриялы суретті қалай саламыз?</a:t>
            </a:r>
            <a:endParaRPr lang="ru-RU" sz="41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2843213" y="1700213"/>
            <a:ext cx="5400675" cy="1368425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68263" indent="0">
              <a:lnSpc>
                <a:spcPct val="80000"/>
              </a:lnSpc>
              <a:buFont typeface="Arial" charset="0"/>
              <a:buNone/>
            </a:pPr>
            <a:r>
              <a:rPr lang="kk-KZ" sz="2600" smtClean="0">
                <a:latin typeface="Times New Roman" pitchFamily="18" charset="0"/>
                <a:cs typeface="Times New Roman" pitchFamily="18" charset="0"/>
              </a:rPr>
              <a:t>Ең алдымен суреттің бір бөлігін салып аламыз. Енді суреттің көшірмесін алуымыз керек.</a:t>
            </a:r>
          </a:p>
          <a:p>
            <a:pPr marL="68263" indent="0">
              <a:lnSpc>
                <a:spcPct val="80000"/>
              </a:lnSpc>
              <a:buFont typeface="Arial" charset="0"/>
              <a:buNone/>
            </a:pPr>
            <a:r>
              <a:rPr lang="kk-KZ" sz="2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4508500"/>
            <a:ext cx="3960813" cy="1973263"/>
          </a:xfrm>
          <a:prstGeom prst="rect">
            <a:avLst/>
          </a:prstGeom>
          <a:noFill/>
        </p:spPr>
      </p:pic>
      <p:sp>
        <p:nvSpPr>
          <p:cNvPr id="4" name="Объект 2"/>
          <p:cNvSpPr>
            <a:spLocks/>
          </p:cNvSpPr>
          <p:nvPr/>
        </p:nvSpPr>
        <p:spPr bwMode="auto">
          <a:xfrm>
            <a:off x="250825" y="3068638"/>
            <a:ext cx="7848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defTabSz="685800">
              <a:lnSpc>
                <a:spcPct val="80000"/>
              </a:lnSpc>
              <a:spcBef>
                <a:spcPts val="750"/>
              </a:spcBef>
              <a:buFont typeface="Arial" charset="0"/>
              <a:buNone/>
            </a:pPr>
            <a:r>
              <a:rPr lang="kk-KZ" sz="2600">
                <a:solidFill>
                  <a:schemeClr val="tx2"/>
                </a:solidFill>
              </a:rPr>
              <a:t>Ол үшін </a:t>
            </a:r>
            <a:r>
              <a:rPr lang="kk-KZ" sz="2600" b="1">
                <a:solidFill>
                  <a:schemeClr val="tx2"/>
                </a:solidFill>
              </a:rPr>
              <a:t>Ерекшелеу </a:t>
            </a:r>
            <a:r>
              <a:rPr lang="kk-KZ" sz="2600">
                <a:solidFill>
                  <a:schemeClr val="tx2"/>
                </a:solidFill>
              </a:rPr>
              <a:t>(Выделить) батырмасын басып, ерекшелеп аламыз. </a:t>
            </a:r>
            <a:r>
              <a:rPr lang="kk-KZ" sz="2600" b="1">
                <a:solidFill>
                  <a:schemeClr val="tx2"/>
                </a:solidFill>
              </a:rPr>
              <a:t>Көшіру</a:t>
            </a:r>
            <a:r>
              <a:rPr lang="kk-KZ" sz="2600">
                <a:solidFill>
                  <a:schemeClr val="tx2"/>
                </a:solidFill>
              </a:rPr>
              <a:t> (Коипровать) батырмасын басып, алмасу буферіне көшіреміз. Көшірілген суретті </a:t>
            </a:r>
            <a:r>
              <a:rPr lang="kk-KZ" sz="2600" b="1">
                <a:solidFill>
                  <a:schemeClr val="tx2"/>
                </a:solidFill>
              </a:rPr>
              <a:t>Қою </a:t>
            </a:r>
            <a:r>
              <a:rPr lang="kk-KZ" sz="2600">
                <a:solidFill>
                  <a:schemeClr val="tx2"/>
                </a:solidFill>
              </a:rPr>
              <a:t>(Вставить) батырмасы арқылы қоямыз.</a:t>
            </a:r>
            <a:endParaRPr lang="ru-RU" sz="2600">
              <a:solidFill>
                <a:schemeClr val="tx2"/>
              </a:solidFill>
            </a:endParaRPr>
          </a:p>
          <a:p>
            <a:pPr marL="68263" defTabSz="685800">
              <a:lnSpc>
                <a:spcPct val="80000"/>
              </a:lnSpc>
              <a:spcBef>
                <a:spcPts val="750"/>
              </a:spcBef>
              <a:buFont typeface="Arial" charset="0"/>
              <a:buNone/>
            </a:pPr>
            <a:r>
              <a:rPr lang="kk-KZ" sz="2400">
                <a:solidFill>
                  <a:schemeClr val="tx2"/>
                </a:solidFill>
                <a:cs typeface="Times New Roman" pitchFamily="18" charset="0"/>
              </a:rPr>
              <a:t> </a:t>
            </a:r>
            <a:endParaRPr lang="ru-RU" sz="2400">
              <a:solidFill>
                <a:schemeClr val="tx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79388" y="63500"/>
            <a:ext cx="7219950" cy="1325563"/>
          </a:xfrm>
        </p:spPr>
        <p:txBody>
          <a:bodyPr/>
          <a:lstStyle/>
          <a:p>
            <a:pPr algn="ctr"/>
            <a:r>
              <a:rPr lang="kk-KZ" sz="4100" smtClean="0">
                <a:latin typeface="Times New Roman" pitchFamily="18" charset="0"/>
                <a:cs typeface="Times New Roman" pitchFamily="18" charset="0"/>
              </a:rPr>
              <a:t>Суреттің бөліктерін қалай бұруға болады?</a:t>
            </a:r>
            <a:endParaRPr lang="ru-RU" sz="41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395288" y="1628775"/>
            <a:ext cx="6624637" cy="223202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buFont typeface="Arial" charset="0"/>
              <a:buNone/>
            </a:pPr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   Суреттің бөліктерін </a:t>
            </a:r>
            <a:r>
              <a:rPr lang="kk-KZ" sz="2400" b="1" smtClean="0">
                <a:latin typeface="Times New Roman" pitchFamily="18" charset="0"/>
                <a:cs typeface="Times New Roman" pitchFamily="18" charset="0"/>
              </a:rPr>
              <a:t>Бұру </a:t>
            </a:r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                        құралы арқылы 90 немесе 180 градусқа бұруға болады.</a:t>
            </a:r>
          </a:p>
          <a:p>
            <a:pPr marL="0" indent="0">
              <a:buFont typeface="Arial" charset="0"/>
              <a:buNone/>
            </a:pPr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  Ол үшін </a:t>
            </a:r>
            <a:r>
              <a:rPr lang="kk-KZ" sz="2400" b="1" smtClean="0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 (Главная) тіркеме бетінен </a:t>
            </a:r>
            <a:r>
              <a:rPr lang="kk-KZ" sz="2400" b="1" smtClean="0">
                <a:latin typeface="Times New Roman" pitchFamily="18" charset="0"/>
                <a:cs typeface="Times New Roman" pitchFamily="18" charset="0"/>
              </a:rPr>
              <a:t>Кескін</a:t>
            </a:r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 (Изображение) тобындағы </a:t>
            </a:r>
            <a:r>
              <a:rPr lang="kk-KZ" sz="2400" b="1" smtClean="0">
                <a:latin typeface="Times New Roman" pitchFamily="18" charset="0"/>
                <a:cs typeface="Times New Roman" pitchFamily="18" charset="0"/>
              </a:rPr>
              <a:t>Бұру </a:t>
            </a:r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(Повернуть) батырмасын шертіп, қанша градусқа және қай бағытқа (оңға немесе солға) бұру керектігін таңдаймыз. 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628775"/>
            <a:ext cx="1584325" cy="360363"/>
          </a:xfrm>
          <a:prstGeom prst="rect">
            <a:avLst/>
          </a:prstGeom>
          <a:noFill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7513" y="2276475"/>
            <a:ext cx="2376487" cy="1371600"/>
          </a:xfrm>
          <a:prstGeom prst="rect">
            <a:avLst/>
          </a:prstGeom>
          <a:noFill/>
        </p:spPr>
      </p:pic>
      <p:sp>
        <p:nvSpPr>
          <p:cNvPr id="4" name="Объект 2"/>
          <p:cNvSpPr>
            <a:spLocks/>
          </p:cNvSpPr>
          <p:nvPr/>
        </p:nvSpPr>
        <p:spPr bwMode="auto">
          <a:xfrm>
            <a:off x="539750" y="4221163"/>
            <a:ext cx="5184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r>
              <a:rPr lang="kk-KZ" sz="2400">
                <a:solidFill>
                  <a:schemeClr val="tx2"/>
                </a:solidFill>
                <a:cs typeface="Times New Roman" pitchFamily="18" charset="0"/>
              </a:rPr>
              <a:t>   Ою бөліктерінің бағытыттарын ауыстырып болған соң барлығын біріктіреміз. Сонда оюдың симметриялы бейнесін аламыз.</a:t>
            </a:r>
            <a:endParaRPr lang="ru-RU" sz="240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4005263"/>
            <a:ext cx="2376488" cy="218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79388" y="153988"/>
            <a:ext cx="767238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4100" smtClean="0">
                <a:latin typeface="Times New Roman" pitchFamily="18" charset="0"/>
                <a:cs typeface="Times New Roman" pitchFamily="18" charset="0"/>
              </a:rPr>
              <a:t>Фигураны қалай </a:t>
            </a:r>
            <a:r>
              <a:rPr lang="en-US" sz="410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4100" smtClean="0">
                <a:latin typeface="Times New Roman" pitchFamily="18" charset="0"/>
                <a:cs typeface="Times New Roman" pitchFamily="18" charset="0"/>
              </a:rPr>
              <a:t>ізін қалдырып</a:t>
            </a:r>
            <a:r>
              <a:rPr lang="en-US" sz="410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kk-KZ" sz="4100" smtClean="0">
                <a:latin typeface="Times New Roman" pitchFamily="18" charset="0"/>
                <a:cs typeface="Times New Roman" pitchFamily="18" charset="0"/>
              </a:rPr>
              <a:t> көшіруге болады?</a:t>
            </a:r>
            <a:endParaRPr lang="ru-RU" sz="41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 bwMode="auto">
          <a:xfrm>
            <a:off x="323850" y="1484313"/>
            <a:ext cx="8280400" cy="40989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00050" indent="-400050">
              <a:buFont typeface="Arial" charset="0"/>
              <a:buNone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Алдымен фигураны, </a:t>
            </a:r>
            <a:r>
              <a:rPr lang="kk-KZ" sz="2800" smtClean="0">
                <a:latin typeface="Times New Roman" pitchFamily="18" charset="0"/>
                <a:cs typeface="Times New Roman" pitchFamily="18" charset="0"/>
              </a:rPr>
              <a:t>мысалы, дөңгелекті саламыз. Сосын фигураны ерекшелеп алып:</a:t>
            </a:r>
          </a:p>
          <a:p>
            <a:pPr marL="400050" indent="-400050">
              <a:buFont typeface="Arial" charset="0"/>
              <a:buAutoNum type="arabi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Ctrl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пернес</a:t>
            </a:r>
            <a:r>
              <a:rPr lang="kk-KZ" sz="2800" smtClean="0">
                <a:latin typeface="Times New Roman" pitchFamily="18" charset="0"/>
                <a:cs typeface="Times New Roman" pitchFamily="18" charset="0"/>
              </a:rPr>
              <a:t>ін басып жібермей тартсақ, онда фигураның бөлек тұратын көшірмесін аламыз:  </a:t>
            </a:r>
          </a:p>
          <a:p>
            <a:pPr marL="400050" indent="-400050">
              <a:buFont typeface="Arial" charset="0"/>
              <a:buNone/>
            </a:pPr>
            <a:endParaRPr lang="kk-KZ" sz="2800" b="1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Font typeface="Arial" charset="0"/>
              <a:buNone/>
            </a:pPr>
            <a:r>
              <a:rPr lang="kk-KZ" sz="280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kk-KZ" sz="28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Shift</a:t>
            </a:r>
            <a:r>
              <a:rPr lang="kk-KZ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пернес</a:t>
            </a:r>
            <a:r>
              <a:rPr lang="kk-KZ" sz="2800" smtClean="0">
                <a:latin typeface="Times New Roman" pitchFamily="18" charset="0"/>
                <a:cs typeface="Times New Roman" pitchFamily="18" charset="0"/>
              </a:rPr>
              <a:t>ін басып жібермей қалаған бір бағытта тартсақ, онда фигураны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2800" smtClean="0">
                <a:latin typeface="Times New Roman" pitchFamily="18" charset="0"/>
                <a:cs typeface="Times New Roman" pitchFamily="18" charset="0"/>
              </a:rPr>
              <a:t>ізін қалдырып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kk-KZ" sz="2800" smtClean="0">
                <a:latin typeface="Times New Roman" pitchFamily="18" charset="0"/>
                <a:cs typeface="Times New Roman" pitchFamily="18" charset="0"/>
              </a:rPr>
              <a:t> көшіреміз.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084763"/>
            <a:ext cx="7056437" cy="1085850"/>
          </a:xfrm>
          <a:prstGeom prst="rect">
            <a:avLst/>
          </a:prstGeom>
          <a:noFill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213100"/>
            <a:ext cx="1476375" cy="638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2611438"/>
            <a:ext cx="23399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>
            <a:extLst/>
          </p:cNvPr>
          <p:cNvSpPr/>
          <p:nvPr/>
        </p:nvSpPr>
        <p:spPr>
          <a:xfrm>
            <a:off x="966788" y="4221163"/>
            <a:ext cx="7926387" cy="22320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k-K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Сурет бөліктерінің бір-біріне сай болмауы </a:t>
            </a:r>
            <a:r>
              <a:rPr lang="kk-KZ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ассиметрия</a:t>
            </a:r>
            <a:r>
              <a:rPr lang="kk-K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деп аталады. Ассиметриялық суретті салу үшін бөліктердің көшірмесі жарамайды.</a:t>
            </a:r>
            <a:endParaRPr lang="ru-RU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>
            <a:off x="827088" y="1125538"/>
            <a:ext cx="6781800" cy="228758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Симметрия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грек с</a:t>
            </a:r>
            <a:r>
              <a:rPr lang="kk-K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өзінен алынған, бірдей өлшемдікті, белгілі бір реттілікпен орналасқан деген ұғымды білдіреді.</a:t>
            </a:r>
            <a:endParaRPr lang="ru-RU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: скругленные углы 3">
            <a:extLst/>
          </p:cNvPr>
          <p:cNvSpPr/>
          <p:nvPr/>
        </p:nvSpPr>
        <p:spPr>
          <a:xfrm>
            <a:off x="1387475" y="620713"/>
            <a:ext cx="4967288" cy="6477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Білгенге маржан!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/>
          </p:cNvPr>
          <p:cNvSpPr/>
          <p:nvPr/>
        </p:nvSpPr>
        <p:spPr>
          <a:xfrm>
            <a:off x="1258888" y="3860800"/>
            <a:ext cx="4968875" cy="6477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Міне, қызық!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/>
          <p:cNvPicPr>
            <a:picLocks noChangeAspect="1"/>
          </p:cNvPicPr>
          <p:nvPr/>
        </p:nvPicPr>
        <p:blipFill>
          <a:blip r:embed="rId2"/>
          <a:srcRect l="14886" r="21622"/>
          <a:stretch>
            <a:fillRect/>
          </a:stretch>
        </p:blipFill>
        <p:spPr bwMode="auto">
          <a:xfrm>
            <a:off x="-15875" y="0"/>
            <a:ext cx="2455863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9988" y="188913"/>
            <a:ext cx="5300662" cy="10795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 жауап берейік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 bwMode="auto">
          <a:xfrm>
            <a:off x="900113" y="1844675"/>
            <a:ext cx="7208837" cy="230505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Қайталанатын үлгілер деген не?</a:t>
            </a:r>
          </a:p>
          <a:p>
            <a:endParaRPr lang="kk-KZ" sz="32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Фигураны қалай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2800" smtClean="0">
                <a:latin typeface="Times New Roman" pitchFamily="18" charset="0"/>
                <a:cs typeface="Times New Roman" pitchFamily="18" charset="0"/>
              </a:rPr>
              <a:t>ізін қалдырып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kk-KZ" sz="2800" smtClean="0">
                <a:latin typeface="Times New Roman" pitchFamily="18" charset="0"/>
                <a:cs typeface="Times New Roman" pitchFamily="18" charset="0"/>
              </a:rPr>
              <a:t> көшіреміз?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2349500"/>
            <a:ext cx="84248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800">
                <a:solidFill>
                  <a:srgbClr val="FF0000"/>
                </a:solidFill>
                <a:cs typeface="Times New Roman" pitchFamily="18" charset="0"/>
              </a:rPr>
              <a:t>Нысанның бір-біріне ұқсайтын және бірнеше рет қайталанатын бөліктері.</a:t>
            </a:r>
            <a:endParaRPr lang="ru-RU" sz="28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68313" y="4508500"/>
            <a:ext cx="82073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D220B"/>
                </a:solidFill>
              </a:rPr>
              <a:t>Shift</a:t>
            </a:r>
            <a:r>
              <a:rPr lang="kk-KZ" sz="2800" b="1">
                <a:solidFill>
                  <a:srgbClr val="FD220B"/>
                </a:solidFill>
              </a:rPr>
              <a:t> </a:t>
            </a:r>
            <a:r>
              <a:rPr lang="ru-RU" sz="2800">
                <a:solidFill>
                  <a:srgbClr val="FD220B"/>
                </a:solidFill>
              </a:rPr>
              <a:t>пернес</a:t>
            </a:r>
            <a:r>
              <a:rPr lang="kk-KZ" sz="2800">
                <a:solidFill>
                  <a:srgbClr val="FD220B"/>
                </a:solidFill>
              </a:rPr>
              <a:t>ін басып жібермей қалаған бір бағытта тартсақ, онда фигураны </a:t>
            </a:r>
            <a:r>
              <a:rPr lang="en-US" sz="2800">
                <a:solidFill>
                  <a:srgbClr val="FD220B"/>
                </a:solidFill>
              </a:rPr>
              <a:t>“</a:t>
            </a:r>
            <a:r>
              <a:rPr lang="kk-KZ" sz="2800">
                <a:solidFill>
                  <a:srgbClr val="FD220B"/>
                </a:solidFill>
              </a:rPr>
              <a:t>ізін қалдырып</a:t>
            </a:r>
            <a:r>
              <a:rPr lang="en-US" sz="2800">
                <a:solidFill>
                  <a:srgbClr val="FD220B"/>
                </a:solidFill>
              </a:rPr>
              <a:t>”</a:t>
            </a:r>
            <a:r>
              <a:rPr lang="kk-KZ" sz="2800">
                <a:solidFill>
                  <a:srgbClr val="FD220B"/>
                </a:solidFill>
              </a:rPr>
              <a:t> көшіреміз.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217488" y="63500"/>
            <a:ext cx="7758112" cy="1325563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mtClean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9338" y="2281238"/>
            <a:ext cx="2254250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088" y="2011363"/>
            <a:ext cx="262255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7788" y="2619375"/>
            <a:ext cx="182245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4025" y="4543425"/>
            <a:ext cx="2262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400" b="1">
                <a:solidFill>
                  <a:srgbClr val="FF0000"/>
                </a:solidFill>
                <a:cs typeface="Times New Roman" pitchFamily="18" charset="0"/>
              </a:rPr>
              <a:t>Маған сабақ қызықты өтті, бәрін түсіндім!</a:t>
            </a:r>
            <a:endParaRPr lang="ru-RU" sz="24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57563" y="4543425"/>
            <a:ext cx="226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400" b="1">
                <a:solidFill>
                  <a:srgbClr val="FF0000"/>
                </a:solidFill>
                <a:cs typeface="Times New Roman" pitchFamily="18" charset="0"/>
              </a:rPr>
              <a:t>Сабақта түсінбеген жерлерім бар!</a:t>
            </a:r>
            <a:endParaRPr lang="ru-RU" sz="24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08713" y="4879975"/>
            <a:ext cx="2262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400" b="1">
                <a:solidFill>
                  <a:srgbClr val="FF0000"/>
                </a:solidFill>
                <a:cs typeface="Times New Roman" pitchFamily="18" charset="0"/>
              </a:rPr>
              <a:t>Түсінбедім!</a:t>
            </a:r>
            <a:endParaRPr lang="ru-RU" sz="2400" b="1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nline-shkola-wid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online-shkola-wide</Template>
  <TotalTime>2833</TotalTime>
  <Words>378</Words>
  <Application>Microsoft Office PowerPoint</Application>
  <PresentationFormat>Экран (4:3)</PresentationFormat>
  <Paragraphs>48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online-shkola-wide</vt:lpstr>
      <vt:lpstr>Қайталанатын үлгілер </vt:lpstr>
      <vt:lpstr>Презентация PowerPoint</vt:lpstr>
      <vt:lpstr>Қайталанатын үлгілер </vt:lpstr>
      <vt:lpstr>Симметриялы суретті қалай саламыз?</vt:lpstr>
      <vt:lpstr>Суреттің бөліктерін қалай бұруға болады?</vt:lpstr>
      <vt:lpstr>Фигураны қалай “ізін қалдырып” көшіруге болады?</vt:lpstr>
      <vt:lpstr>Презентация PowerPoint</vt:lpstr>
      <vt:lpstr>Сұрақтарға жауап берейік</vt:lpstr>
      <vt:lpstr>Рефлексия </vt:lpstr>
      <vt:lpstr>Сабақ аяқталды,  сау болыңдар!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Айдос КЕНЖИН</dc:creator>
  <cp:lastModifiedBy>Данагул</cp:lastModifiedBy>
  <cp:revision>149</cp:revision>
  <dcterms:created xsi:type="dcterms:W3CDTF">2020-09-30T16:00:53Z</dcterms:created>
  <dcterms:modified xsi:type="dcterms:W3CDTF">2025-03-02T13:19:20Z</dcterms:modified>
</cp:coreProperties>
</file>