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44" r:id="rId2"/>
    <p:sldId id="259" r:id="rId3"/>
    <p:sldId id="266" r:id="rId4"/>
    <p:sldId id="342" r:id="rId5"/>
    <p:sldId id="325" r:id="rId6"/>
    <p:sldId id="330" r:id="rId7"/>
    <p:sldId id="327" r:id="rId8"/>
    <p:sldId id="338" r:id="rId9"/>
    <p:sldId id="331" r:id="rId10"/>
    <p:sldId id="343" r:id="rId11"/>
    <p:sldId id="324" r:id="rId12"/>
    <p:sldId id="339" r:id="rId13"/>
    <p:sldId id="332" r:id="rId14"/>
    <p:sldId id="340" r:id="rId15"/>
    <p:sldId id="335" r:id="rId16"/>
    <p:sldId id="333" r:id="rId17"/>
    <p:sldId id="341" r:id="rId18"/>
    <p:sldId id="336" r:id="rId19"/>
    <p:sldId id="33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389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01/12/2024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05948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7987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2259756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урока: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Казахская сказка – душа народа</a:t>
            </a:r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582837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703654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249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go.imgsmail.ru/imgpreview?key=3e46628a296a10a3&amp;mb=imgdb_preview_ex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12472" y="51503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Проверьте себя.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12" y="3256397"/>
            <a:ext cx="3020792" cy="2243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034" y="3194523"/>
            <a:ext cx="2796593" cy="2250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5550" y="1005915"/>
            <a:ext cx="7021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Алдаркосе узнал, что жадный бай даже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глотка воды никому не даёт.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8928" y="1742433"/>
            <a:ext cx="769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Бай спрятал всю еду и притворился бедным.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7943" y="2167926"/>
            <a:ext cx="8448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Он так поступил, потому что был очень жадный.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5" descr="Бабушкины блины на молоке - пошаговый рецепт приготовления с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5" name="AutoShape 7" descr="Sweet Little Caucasian Boy, Eating Stock Footage Video (100% Royalty-free)  10421150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7" name="AutoShape 9" descr="Pizza Grime Colored Red Yellow Ew Art Dripping Slime - Grime Art Png Face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9" name="AutoShape 11" descr="Pizza Grime Colored Red Yellow Ew Art Dripping Slime - Grime Art Png Face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1" name="AutoShape 13" descr="Pizza Grime Colored Red Yellow Ew Art Dripping Slime - Grime Art Png Face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020134" y="1151051"/>
            <a:ext cx="860367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</a:t>
            </a:r>
            <a:r>
              <a:rPr lang="ru-RU" sz="24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поблагодарил </a:t>
            </a:r>
            <a:r>
              <a:rPr lang="ru-RU" sz="24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друга за доброту.</a:t>
            </a:r>
            <a:r>
              <a:rPr lang="ru-RU" sz="24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</a:t>
            </a:r>
            <a:r>
              <a:rPr lang="ru-RU" sz="24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вытаскивает</a:t>
            </a:r>
            <a:r>
              <a:rPr lang="ru-RU" sz="24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мясо из казана и </a:t>
            </a:r>
            <a:r>
              <a:rPr lang="ru-RU" sz="24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бросает </a:t>
            </a:r>
            <a:r>
              <a:rPr lang="ru-RU" sz="24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сапоги.</a:t>
            </a:r>
            <a:endParaRPr lang="ru-RU" sz="24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Бай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прятал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еду от Алдаркосе.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притворился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, что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спит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пришёл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гости 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бедному другу.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ru-RU" sz="2400" b="1" dirty="0" smtClean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Жили-были</a:t>
            </a:r>
            <a:r>
              <a:rPr lang="ru-RU" sz="2400" b="1" dirty="0" smtClean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Алдаркосе и жадный бай.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84458" y="4171878"/>
            <a:ext cx="8031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Назовите время глаголов в выделенных словах</a:t>
            </a:r>
            <a:r>
              <a:rPr lang="kk-KZ" sz="2400" b="1" dirty="0" smtClean="0"/>
              <a:t>.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60356" y="481632"/>
            <a:ext cx="78642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ahoma" pitchFamily="34" charset="0"/>
                <a:ea typeface="Calibri" pitchFamily="34" charset="0"/>
                <a:cs typeface="Tahoma" pitchFamily="34" charset="0"/>
              </a:rPr>
              <a:t>Определите последовательность событий в сказке: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4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5" descr="Бабушкины блины на молоке - пошаговый рецепт приготовления с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5" name="AutoShape 7" descr="Sweet Little Caucasian Boy, Eating Stock Footage Video (100% Royalty-free)  10421150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7" name="AutoShape 9" descr="Pizza Grime Colored Red Yellow Ew Art Dripping Slime - Grime Art Png Face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9" name="AutoShape 11" descr="Pizza Grime Colored Red Yellow Ew Art Dripping Slime - Grime Art Png Face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1" name="AutoShape 13" descr="Pizza Grime Colored Red Yellow Ew Art Dripping Slime - Grime Art Png Face,  Transparent Png ,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34561" y="1044532"/>
            <a:ext cx="86036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Жили-были </a:t>
            </a:r>
            <a:r>
              <a:rPr lang="ru-RU" sz="2000" b="1" dirty="0" smtClean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и жадный бай.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Бай </a:t>
            </a:r>
            <a:r>
              <a:rPr lang="ru-RU" sz="20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прятал</a:t>
            </a: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еду от Алдаркосе.</a:t>
            </a:r>
            <a:endParaRPr lang="ru-RU" sz="2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</a:t>
            </a:r>
            <a:r>
              <a:rPr lang="ru-RU" sz="20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притворился</a:t>
            </a: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, что </a:t>
            </a:r>
            <a:r>
              <a:rPr lang="ru-RU" sz="20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спит</a:t>
            </a: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  <a:endParaRPr lang="ru-RU" sz="2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</a:t>
            </a:r>
            <a:r>
              <a:rPr lang="ru-RU" sz="20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вытаскивает</a:t>
            </a: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мясо из казана и </a:t>
            </a:r>
            <a:r>
              <a:rPr lang="ru-RU" sz="20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бросает </a:t>
            </a: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сапоги.</a:t>
            </a:r>
            <a:endParaRPr lang="ru-RU" sz="2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</a:t>
            </a:r>
            <a:r>
              <a:rPr lang="ru-RU" sz="2000" b="1" dirty="0" smtClean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пришёл </a:t>
            </a:r>
            <a:r>
              <a:rPr lang="ru-RU" sz="2000" b="1" dirty="0" smtClean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гости к бедному другу.</a:t>
            </a:r>
            <a:r>
              <a:rPr lang="ru-RU" sz="2000" b="1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</a:t>
            </a:r>
            <a:r>
              <a:rPr lang="ru-RU" sz="20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поблагодарил </a:t>
            </a: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друга за доброту.</a:t>
            </a:r>
            <a:r>
              <a:rPr lang="ru-RU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24988" y="503156"/>
            <a:ext cx="2695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ahoma" pitchFamily="34" charset="0"/>
                <a:ea typeface="Calibri" pitchFamily="34" charset="0"/>
                <a:cs typeface="Tahoma" pitchFamily="34" charset="0"/>
              </a:rPr>
              <a:t>Проверьте себя.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680671"/>
              </p:ext>
            </p:extLst>
          </p:nvPr>
        </p:nvGraphicFramePr>
        <p:xfrm>
          <a:off x="1250293" y="3124790"/>
          <a:ext cx="685260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187">
                  <a:extLst>
                    <a:ext uri="{9D8B030D-6E8A-4147-A177-3AD203B41FA5}">
                      <a16:colId xmlns:a16="http://schemas.microsoft.com/office/drawing/2014/main" val="3347187153"/>
                    </a:ext>
                  </a:extLst>
                </a:gridCol>
                <a:gridCol w="4049417">
                  <a:extLst>
                    <a:ext uri="{9D8B030D-6E8A-4147-A177-3AD203B41FA5}">
                      <a16:colId xmlns:a16="http://schemas.microsoft.com/office/drawing/2014/main" val="1314018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Настоящее время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Прошедшее время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226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Спит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Жили-были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386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Вытаскивает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Прятал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253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Бросает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Притворился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1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Пришёл</a:t>
                      </a:r>
                    </a:p>
                    <a:p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Поблагодарил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635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go.imgsmail.ru/imgpreview?key=3e46628a296a10a3&amp;mb=imgdb_preview_ex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700855" y="436327"/>
            <a:ext cx="73484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Составьте и запишите предложения о героях сказки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ahoma" pitchFamily="34" charset="0"/>
              </a:rPr>
              <a:t>«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Жадный бай и Алдаркосе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ahoma" pitchFamily="34" charset="0"/>
              </a:rPr>
              <a:t>»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00855" y="4416389"/>
            <a:ext cx="2703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b="1" dirty="0" smtClean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Бай </a:t>
            </a:r>
            <a:r>
              <a:rPr lang="kk-KZ" sz="2400" b="1" dirty="0">
                <a:solidFill>
                  <a:schemeClr val="accent5"/>
                </a:solidFill>
                <a:latin typeface="Calibri"/>
                <a:ea typeface="Calibri" pitchFamily="34" charset="0"/>
                <a:cs typeface="Tahoma" pitchFamily="34" charset="0"/>
              </a:rPr>
              <a:t>–</a:t>
            </a:r>
            <a:r>
              <a:rPr lang="kk-KZ" sz="24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это </a:t>
            </a:r>
            <a:r>
              <a:rPr lang="kk-KZ" sz="2400" b="1" dirty="0" smtClean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....</a:t>
            </a:r>
            <a:endParaRPr lang="kk-KZ" sz="2400" b="1" dirty="0">
              <a:solidFill>
                <a:schemeClr val="accent5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1527" y="1125373"/>
            <a:ext cx="8602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Используйте прилагательные: жадный</a:t>
            </a:r>
            <a:r>
              <a:rPr lang="ru-RU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, у</a:t>
            </a:r>
            <a:r>
              <a:rPr lang="kk-KZ" sz="2000" b="1" dirty="0">
                <a:solidFill>
                  <a:schemeClr val="accent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мный, глупый,  находчивый, злой, добрый.</a:t>
            </a:r>
            <a:endParaRPr lang="ru-RU" sz="2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165" y="2031245"/>
            <a:ext cx="2225359" cy="2147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521" y="2087997"/>
            <a:ext cx="2569411" cy="2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11792" y="4277565"/>
            <a:ext cx="3248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– это ...</a:t>
            </a:r>
            <a:r>
              <a:rPr lang="ru-RU" sz="24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go.imgsmail.ru/imgpreview?key=3e46628a296a10a3&amp;mb=imgdb_preview_ex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53550" y="1408313"/>
            <a:ext cx="4799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b="1" dirty="0" smtClean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Бай </a:t>
            </a:r>
            <a:r>
              <a:rPr lang="kk-KZ" sz="2400" b="1" dirty="0">
                <a:solidFill>
                  <a:schemeClr val="accent5"/>
                </a:solidFill>
                <a:latin typeface="Calibri"/>
                <a:ea typeface="Calibri" pitchFamily="34" charset="0"/>
                <a:cs typeface="Tahoma" pitchFamily="34" charset="0"/>
              </a:rPr>
              <a:t>–</a:t>
            </a:r>
            <a:r>
              <a:rPr lang="kk-KZ" sz="24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это </a:t>
            </a:r>
            <a:r>
              <a:rPr lang="kk-KZ" sz="2400" b="1" dirty="0" smtClean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жадный, глупый и злой персонаж сказки.</a:t>
            </a:r>
            <a:endParaRPr lang="kk-KZ" sz="2400" b="1" dirty="0">
              <a:solidFill>
                <a:schemeClr val="accent5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95" y="3164747"/>
            <a:ext cx="2225359" cy="2147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5" y="1086466"/>
            <a:ext cx="2569411" cy="2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36922" y="3896982"/>
            <a:ext cx="40414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Алдаркосе – это </a:t>
            </a:r>
            <a:r>
              <a:rPr lang="kk-KZ" sz="2400" b="1" dirty="0" smtClean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умный,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</a:t>
            </a:r>
            <a:r>
              <a:rPr lang="kk-KZ" sz="2400" b="1" dirty="0" smtClean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обрый и находчивый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b="1" dirty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</a:t>
            </a:r>
            <a:r>
              <a:rPr lang="kk-KZ" sz="2400" b="1" dirty="0" smtClean="0">
                <a:solidFill>
                  <a:schemeClr val="accent5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ерой сказки.</a:t>
            </a:r>
            <a:r>
              <a:rPr lang="ru-RU" sz="24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7629" y="464091"/>
            <a:ext cx="291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Проверьте себя.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3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go.imgsmail.ru/imgpreview?key=3e46628a296a10a3&amp;mb=imgdb_preview_ex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12793" y="563913"/>
            <a:ext cx="6647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Попробуйте нарисовать иллюстрации к сказке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«Жадный бай и Алдаркосе». 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58" y="1530039"/>
            <a:ext cx="6015789" cy="37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go.imgsmail.ru/imgpreview?key=3e46628a296a10a3&amp;mb=imgdb_preview_ex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989" y="705854"/>
            <a:ext cx="5245769" cy="3240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6161" y="4142324"/>
            <a:ext cx="71849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Меня зовут </a:t>
            </a:r>
            <a:r>
              <a:rPr lang="ru-RU" sz="2000" b="1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Данияр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Мне очень понравилась сказка.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арисовал тот момент сказки, когда находчивый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Алдаркосе пришёл в гости к жадному баю. </a:t>
            </a:r>
          </a:p>
        </p:txBody>
      </p:sp>
    </p:spTree>
    <p:extLst>
      <p:ext uri="{BB962C8B-B14F-4D97-AF65-F5344CB8AC3E}">
        <p14:creationId xmlns:p14="http://schemas.microsoft.com/office/powerpoint/2010/main" val="2427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go.imgsmail.ru/imgpreview?key=3e46628a296a10a3&amp;mb=imgdb_preview_ex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972" y="2500223"/>
            <a:ext cx="2770424" cy="2657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565" r="11545" b="9172"/>
          <a:stretch/>
        </p:blipFill>
        <p:spPr>
          <a:xfrm>
            <a:off x="1455637" y="3573975"/>
            <a:ext cx="3192378" cy="2178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06" y="506614"/>
            <a:ext cx="2597121" cy="2920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6358" y="623551"/>
            <a:ext cx="7216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Меня зовут Аня. Мне очень нравится герой казахских народных сказок Алдаркосе. Он умный, добрый и находчивый. Всегда помогает людям, поэтому я и нарисовала самого Алдаркосе.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go.imgsmail.ru/imgpreview?key=3e46628a296a10a3&amp;mb=imgdb_preview_ex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47612" y="849802"/>
            <a:ext cx="30989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мире много сказок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Грустных и смешных.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прожить на свете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 нельзя без них.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Пусть герои сказок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Дарят нам тепло.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Пусть добро навеки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Побеждает зло!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2746"/>
          <a:stretch/>
        </p:blipFill>
        <p:spPr>
          <a:xfrm>
            <a:off x="5552170" y="970547"/>
            <a:ext cx="2775284" cy="269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go.imgsmail.ru/imgpreview?key=3e46628a296a10a3&amp;mb=imgdb_preview_ex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622659" y="665136"/>
            <a:ext cx="231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 урока: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3358" y="1372487"/>
            <a:ext cx="8881981" cy="2366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вы познакомились с героями казахских народных сказок;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читали текст, отвечали на вопросы;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смогли сами сформулировать вопросы к сказке и ответить на них;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составили предложения по картинкам;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определили время глаголов;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нарисовали иллюстрации к сказкам и рассказали о них.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895" y="603527"/>
            <a:ext cx="4860758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на уроке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2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5208" y="1249899"/>
            <a:ext cx="9954343" cy="2562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познакомитесь с героями казахских народных сказок;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будете читать текст, отвечать на вопросы;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сможете сами сформулировать вопросы к сказке и ответить на них;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составите предложения по картинкам;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определите время глаголов;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нарисуете иллюстрации к сказкам и расскажете о них.</a:t>
            </a:r>
            <a:endParaRPr lang="ru-RU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A14A170-C840-48F2-80FB-D86CFCE92CC8}"/>
              </a:ext>
            </a:extLst>
          </p:cNvPr>
          <p:cNvSpPr txBox="1"/>
          <p:nvPr/>
        </p:nvSpPr>
        <p:spPr>
          <a:xfrm flipH="1">
            <a:off x="1273572" y="1665187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1465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482" name="AutoShape 2" descr="https://i2.wp.com/orechi.ru/wp-content/uploads/2017/12/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02535" y="530817"/>
            <a:ext cx="94311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Рассмотрите рисунки. К какой сказке они относятся? С чего началась и чем закончилась эта сказка?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319" t="3960" r="3954" b="7676"/>
          <a:stretch/>
        </p:blipFill>
        <p:spPr>
          <a:xfrm>
            <a:off x="1630187" y="1439942"/>
            <a:ext cx="2653248" cy="1760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18" t="2428" r="3514" b="15499"/>
          <a:stretch/>
        </p:blipFill>
        <p:spPr>
          <a:xfrm>
            <a:off x="5537741" y="1385638"/>
            <a:ext cx="2468630" cy="1814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642" t="13265" r="4635" b="11256"/>
          <a:stretch/>
        </p:blipFill>
        <p:spPr>
          <a:xfrm>
            <a:off x="1628356" y="3722556"/>
            <a:ext cx="2851613" cy="1656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741" y="3616840"/>
            <a:ext cx="2633933" cy="174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A14A170-C840-48F2-80FB-D86CFCE92CC8}"/>
              </a:ext>
            </a:extLst>
          </p:cNvPr>
          <p:cNvSpPr txBox="1"/>
          <p:nvPr/>
        </p:nvSpPr>
        <p:spPr>
          <a:xfrm flipH="1">
            <a:off x="1273572" y="1665187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1465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482" name="AutoShape 2" descr="https://i2.wp.com/orechi.ru/wp-content/uploads/2017/12/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18" t="2428" r="3514" b="15499"/>
          <a:stretch/>
        </p:blipFill>
        <p:spPr>
          <a:xfrm>
            <a:off x="3157100" y="4378985"/>
            <a:ext cx="1805229" cy="1437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42" t="13265" r="4635" b="11256"/>
          <a:stretch/>
        </p:blipFill>
        <p:spPr>
          <a:xfrm>
            <a:off x="5152947" y="3401404"/>
            <a:ext cx="1924829" cy="1414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37" y="4290822"/>
            <a:ext cx="1812745" cy="1482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0002" y="478151"/>
            <a:ext cx="6359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Казахская народная сказка 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«Почему у ласточки хвост рожками?»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2535" y="1463258"/>
            <a:ext cx="98003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Ласточка построила гнездо рядом с людьми и растила птенцов. Старый дракон </a:t>
            </a:r>
            <a:r>
              <a:rPr lang="ru-RU" sz="2000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Айдахар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потерял силу. Он послал комара за живой кровью. Хитрый комар взял кровь у младенца. Ласточка бросилась за комаром. Она разбила сосуд с кровью. Дракон рассердился и вырвал Ласточке хвост. Ласточка сберегла младенцу жизнь.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15" y="3603827"/>
            <a:ext cx="1832877" cy="148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89333" y="736662"/>
            <a:ext cx="5690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Видеоролик «Жадный бай и Алдаркосе»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386" name="Picture 2" descr="Картинки по запросу рисунки алдар косе | Baseball cards, Art, Painting"/>
          <p:cNvPicPr>
            <a:picLocks noChangeAspect="1" noChangeArrowheads="1"/>
          </p:cNvPicPr>
          <p:nvPr/>
        </p:nvPicPr>
        <p:blipFill>
          <a:blip r:embed="rId2"/>
          <a:srcRect l="3748" t="14981" r="4402" b="14232"/>
          <a:stretch>
            <a:fillRect/>
          </a:stretch>
        </p:blipFill>
        <p:spPr bwMode="auto">
          <a:xfrm>
            <a:off x="1938778" y="1389805"/>
            <a:ext cx="6844145" cy="37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82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go.imgsmail.ru/imgpreview?key=3e46628a296a10a3&amp;mb=imgdb_preview_ex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333358" y="1196928"/>
            <a:ext cx="53321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Жадный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/>
                <a:ea typeface="Calibri" pitchFamily="34" charset="0"/>
                <a:cs typeface="Tahoma" pitchFamily="34" charset="0"/>
              </a:rPr>
              <a:t>–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сараң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Глоток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Calibri"/>
                <a:ea typeface="Calibri" pitchFamily="34" charset="0"/>
                <a:cs typeface="Tahoma" pitchFamily="34" charset="0"/>
              </a:rPr>
              <a:t>–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 бір жұтым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Наказать-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жазалау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Притворился –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өтірік жасады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49616" y="436327"/>
            <a:ext cx="3663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ahoma" pitchFamily="34" charset="0"/>
                <a:ea typeface="Calibri" pitchFamily="34" charset="0"/>
                <a:cs typeface="Tahoma" pitchFamily="34" charset="0"/>
              </a:rPr>
              <a:t>Послушайте и запомните!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94" y="1130100"/>
            <a:ext cx="3048000" cy="1714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939" t="2666" r="45521" b="5699"/>
          <a:stretch/>
        </p:blipFill>
        <p:spPr>
          <a:xfrm>
            <a:off x="1830347" y="3474895"/>
            <a:ext cx="1639122" cy="1740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7382" t="4323" r="2394" b="3467"/>
          <a:stretch/>
        </p:blipFill>
        <p:spPr>
          <a:xfrm>
            <a:off x="4499198" y="3389744"/>
            <a:ext cx="1524000" cy="196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043820" y="1555833"/>
            <a:ext cx="991058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Жили-были Алдаркосе и жадный бай. Узнал Алдаркосе, что жадный бай даже глотка воды никому не даёт. Решил он наказать бая. Пришёл к нему в гости.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А бай спрятал всю еду и притворился бедным. Но разрешил Алдаркосе переночевать. Алдаркосе лёг и сделал вид, что спит.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7907" y="390556"/>
            <a:ext cx="2799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Прочитайте сказку.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5671" y="724638"/>
            <a:ext cx="50968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Жадный бай и Алдаркосе</a:t>
            </a:r>
            <a:endParaRPr lang="ru-RU" sz="2400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(Казахская народная сказка)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487" y="3544377"/>
            <a:ext cx="3211946" cy="2154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268" y="3555251"/>
            <a:ext cx="3043151" cy="214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3F512E-451A-46C3-9690-F75599CC53CD}"/>
              </a:ext>
            </a:extLst>
          </p:cNvPr>
          <p:cNvSpPr txBox="1"/>
          <p:nvPr/>
        </p:nvSpPr>
        <p:spPr>
          <a:xfrm flipH="1">
            <a:off x="1273572" y="3750083"/>
            <a:ext cx="833522" cy="54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1731</a:t>
            </a:r>
            <a:endParaRPr lang="en-ID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920577" y="698281"/>
            <a:ext cx="1000296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огда бай поставил варить мясо и уснул.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Алдаркосе встал, вытащил всё мясо, бросил в казан сапоги бая и ушёл.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Пришёл он в гости к бедному другу. А у того еды – два кусочка хлеба, но он отдал один кусок Алдаркосе. За это Алдаркосе дал ему мясо.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62" y="2554277"/>
            <a:ext cx="2050844" cy="2304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332" y="2607037"/>
            <a:ext cx="3002719" cy="225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go.imgsmail.ru/imgpreview?key=3e46628a296a10a3&amp;mb=imgdb_preview_ex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33359" y="515035"/>
            <a:ext cx="9711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Сформулируйте вопросы к сказке «Жадный бай и Алдаркосе».</a:t>
            </a:r>
          </a:p>
          <a:p>
            <a:r>
              <a:rPr lang="kk-K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Ответьте на них.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682" y="2914647"/>
            <a:ext cx="3020792" cy="22433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8327" y="1318506"/>
            <a:ext cx="100687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Что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узнал Алдаркосе?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Что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сделал бай, когда Алдаркосе пришёл к нему в гости?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Почему он так поступил?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694" y="2920117"/>
            <a:ext cx="2796593" cy="225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8328</TotalTime>
  <Words>704</Words>
  <Application>Microsoft Office PowerPoint</Application>
  <PresentationFormat>Широкоэкранный</PresentationFormat>
  <Paragraphs>104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Roboto Condensed</vt:lpstr>
      <vt:lpstr>Source Sans Pro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648</cp:revision>
  <dcterms:created xsi:type="dcterms:W3CDTF">2017-01-10T11:09:36Z</dcterms:created>
  <dcterms:modified xsi:type="dcterms:W3CDTF">2024-12-01T15:06:24Z</dcterms:modified>
</cp:coreProperties>
</file>