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Lora" panose="020B0604020202020204" charset="-52"/>
      <p:regular r:id="rId27"/>
    </p:embeddedFont>
    <p:embeddedFont>
      <p:font typeface="Lora Bold Italics" panose="020B0604020202020204" charset="-5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ora Bold" panose="020B0604020202020204" charset="-52"/>
      <p:regular r:id="rId33"/>
    </p:embeddedFont>
    <p:embeddedFont>
      <p:font typeface="Lora Italics" panose="020B0604020202020204" charset="-52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77" y="7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79409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2165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3250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palata.com/zexpo/game.html?LANG=RU&amp;idGames=93943&amp;mygames=s&amp;tk=284689f86a37be0932698b9733bce28b55c887d21c537cc636c9273d6a44d11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8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178934" y="1795858"/>
            <a:ext cx="7646180" cy="1235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6"/>
              </a:lnSpc>
            </a:pPr>
            <a:r>
              <a:rPr lang="en-US" sz="9600">
                <a:solidFill>
                  <a:srgbClr val="0070C0"/>
                </a:solidFill>
                <a:latin typeface="Lora Bold"/>
              </a:rPr>
              <a:t>Қазақ  тілі 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45592" y="3666279"/>
            <a:ext cx="8303718" cy="134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68"/>
              </a:lnSpc>
            </a:pPr>
            <a:r>
              <a:rPr lang="en-US" sz="9600">
                <a:solidFill>
                  <a:srgbClr val="DF5327"/>
                </a:solidFill>
                <a:latin typeface="Lora Bold"/>
              </a:rPr>
              <a:t>2-сынып</a:t>
            </a:r>
          </a:p>
        </p:txBody>
      </p:sp>
      <p:sp>
        <p:nvSpPr>
          <p:cNvPr id="3" name="TextBox 27">
            <a:extLst>
              <a:ext uri="{FF2B5EF4-FFF2-40B4-BE49-F238E27FC236}">
                <a16:creationId xmlns:a16="http://schemas.microsoft.com/office/drawing/2014/main" xmlns="" id="{B712D231-C1B3-2D7F-7D08-ECB5C32C095D}"/>
              </a:ext>
            </a:extLst>
          </p:cNvPr>
          <p:cNvSpPr txBox="1"/>
          <p:nvPr/>
        </p:nvSpPr>
        <p:spPr>
          <a:xfrm>
            <a:off x="1981201" y="7658100"/>
            <a:ext cx="13068110" cy="57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20"/>
              </a:lnSpc>
            </a:pPr>
            <a:endParaRPr lang="en-US" sz="3200" dirty="0">
              <a:solidFill>
                <a:srgbClr val="000000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86702" y="2960788"/>
            <a:ext cx="6858000" cy="4681116"/>
          </a:xfrm>
          <a:custGeom>
            <a:avLst/>
            <a:gdLst/>
            <a:ahLst/>
            <a:cxnLst/>
            <a:rect l="l" t="t" r="r" b="b"/>
            <a:pathLst>
              <a:path w="6858000" h="4681116">
                <a:moveTo>
                  <a:pt x="0" y="0"/>
                </a:moveTo>
                <a:lnTo>
                  <a:pt x="6858000" y="0"/>
                </a:lnTo>
                <a:lnTo>
                  <a:pt x="6858000" y="4681116"/>
                </a:lnTo>
                <a:lnTo>
                  <a:pt x="0" y="4681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706" t="-56090" r="-83959" b="-4553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20736" y="311655"/>
            <a:ext cx="14657939" cy="119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0"/>
              </a:lnSpc>
            </a:pPr>
            <a:r>
              <a:rPr lang="en-US" sz="8556">
                <a:solidFill>
                  <a:srgbClr val="FF0000"/>
                </a:solidFill>
                <a:latin typeface="Lora Bold"/>
              </a:rPr>
              <a:t>Айтайық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0736" y="1795742"/>
            <a:ext cx="11064516" cy="758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2"/>
              </a:lnSpc>
            </a:pPr>
            <a:r>
              <a:rPr lang="en-US" sz="5400">
                <a:solidFill>
                  <a:srgbClr val="E7191F"/>
                </a:solidFill>
                <a:latin typeface="Lora"/>
              </a:rPr>
              <a:t>Суретке қара. Әңгімелеп айт.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49705" y="2649563"/>
            <a:ext cx="9606979" cy="796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8"/>
              </a:lnSpc>
            </a:pPr>
            <a:endParaRPr/>
          </a:p>
          <a:p>
            <a:pPr algn="l">
              <a:lnSpc>
                <a:spcPts val="7248"/>
              </a:lnSpc>
            </a:pPr>
            <a:r>
              <a:rPr lang="en-US" sz="4800">
                <a:solidFill>
                  <a:srgbClr val="0070C0"/>
                </a:solidFill>
                <a:latin typeface="Lora"/>
              </a:rPr>
              <a:t>-Олар демалыста  қайда барды?</a:t>
            </a:r>
          </a:p>
          <a:p>
            <a:pPr algn="l">
              <a:lnSpc>
                <a:spcPts val="7248"/>
              </a:lnSpc>
            </a:pPr>
            <a:r>
              <a:rPr lang="en-US" sz="4800">
                <a:solidFill>
                  <a:srgbClr val="0070C0"/>
                </a:solidFill>
                <a:latin typeface="Lora"/>
              </a:rPr>
              <a:t>-Сен өз демалысыңды қалай жоспарлайсың?</a:t>
            </a:r>
          </a:p>
          <a:p>
            <a:pPr algn="l">
              <a:lnSpc>
                <a:spcPts val="7248"/>
              </a:lnSpc>
            </a:pPr>
            <a:endParaRPr lang="en-US" sz="4800">
              <a:solidFill>
                <a:srgbClr val="0070C0"/>
              </a:solidFill>
              <a:latin typeface="Lora"/>
            </a:endParaRPr>
          </a:p>
          <a:p>
            <a:pPr algn="l">
              <a:lnSpc>
                <a:spcPts val="5436"/>
              </a:lnSpc>
            </a:pPr>
            <a:endParaRPr lang="en-US" sz="4800">
              <a:solidFill>
                <a:srgbClr val="0070C0"/>
              </a:solidFill>
              <a:latin typeface="Lora"/>
            </a:endParaRPr>
          </a:p>
          <a:p>
            <a:pPr algn="l">
              <a:lnSpc>
                <a:spcPts val="5436"/>
              </a:lnSpc>
            </a:pPr>
            <a:r>
              <a:rPr lang="en-US" sz="3600">
                <a:solidFill>
                  <a:srgbClr val="0070C0"/>
                </a:solidFill>
                <a:latin typeface="Lora"/>
              </a:rPr>
              <a:t>Дескриптор:</a:t>
            </a:r>
          </a:p>
          <a:p>
            <a:pPr algn="l">
              <a:lnSpc>
                <a:spcPts val="5436"/>
              </a:lnSpc>
            </a:pPr>
            <a:r>
              <a:rPr lang="en-US" sz="3600">
                <a:solidFill>
                  <a:srgbClr val="0070C0"/>
                </a:solidFill>
                <a:latin typeface="Lora"/>
              </a:rPr>
              <a:t>-сурет бойынша сөйлемдер құрастырады;</a:t>
            </a:r>
          </a:p>
          <a:p>
            <a:pPr algn="l">
              <a:lnSpc>
                <a:spcPts val="5436"/>
              </a:lnSpc>
            </a:pPr>
            <a:r>
              <a:rPr lang="en-US" sz="3600">
                <a:solidFill>
                  <a:srgbClr val="0070C0"/>
                </a:solidFill>
                <a:latin typeface="Lora"/>
              </a:rPr>
              <a:t>-сұрақтарға жауап береді.</a:t>
            </a:r>
          </a:p>
          <a:p>
            <a:pPr algn="l">
              <a:lnSpc>
                <a:spcPts val="5436"/>
              </a:lnSpc>
            </a:pPr>
            <a:endParaRPr lang="en-US" sz="3600">
              <a:solidFill>
                <a:srgbClr val="0070C0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63296" y="1193786"/>
            <a:ext cx="14824704" cy="134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84"/>
              </a:lnSpc>
            </a:pPr>
            <a:r>
              <a:rPr lang="en-US" sz="9615">
                <a:solidFill>
                  <a:srgbClr val="FF0000"/>
                </a:solidFill>
                <a:latin typeface="Lora Bold"/>
              </a:rPr>
              <a:t>Тыңдалым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893289" y="2538755"/>
          <a:ext cx="16366011" cy="4838700"/>
        </p:xfrm>
        <a:graphic>
          <a:graphicData uri="http://schemas.openxmlformats.org/drawingml/2006/table">
            <a:tbl>
              <a:tblPr/>
              <a:tblGrid>
                <a:gridCol w="16366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38700">
                <a:tc>
                  <a:txBody>
                    <a:bodyPr/>
                    <a:lstStyle/>
                    <a:p>
                      <a:pPr algn="l">
                        <a:lnSpc>
                          <a:spcPts val="7200"/>
                        </a:lnSpc>
                        <a:defRPr/>
                      </a:pPr>
                      <a:r>
                        <a:rPr lang="en-US" sz="6000">
                          <a:solidFill>
                            <a:srgbClr val="0070C0"/>
                          </a:solidFill>
                          <a:latin typeface="Lora"/>
                        </a:rPr>
                        <a:t>Топтық  жұмыс. Тыңда. Сөйлемге сәйкес суретті  тап.   </a:t>
                      </a:r>
                      <a:endParaRPr lang="en-US" sz="1100"/>
                    </a:p>
                    <a:p>
                      <a:pPr algn="l">
                        <a:lnSpc>
                          <a:spcPts val="8640"/>
                        </a:lnSpc>
                      </a:pPr>
                      <a:r>
                        <a:rPr lang="en-US" sz="7200">
                          <a:solidFill>
                            <a:srgbClr val="0070C0"/>
                          </a:solidFill>
                          <a:latin typeface="Lora"/>
                        </a:rPr>
                        <a:t>Сұраққа жауап бер: </a:t>
                      </a:r>
                      <a:r>
                        <a:rPr lang="en-US" sz="7200">
                          <a:solidFill>
                            <a:srgbClr val="0070C0"/>
                          </a:solidFill>
                          <a:latin typeface="Lora Bold"/>
                        </a:rPr>
                        <a:t>Не істеді?</a:t>
                      </a:r>
                    </a:p>
                  </a:txBody>
                  <a:tcPr marL="114300" marR="114300" marT="114300" marB="11430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3348793" y="7804649"/>
            <a:ext cx="11455003" cy="241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>
                <a:solidFill>
                  <a:srgbClr val="0070C0"/>
                </a:solidFill>
                <a:latin typeface="Lora Bold"/>
              </a:rPr>
              <a:t>Дескриптор:</a:t>
            </a:r>
          </a:p>
          <a:p>
            <a:pPr algn="ctr">
              <a:lnSpc>
                <a:spcPts val="4752"/>
              </a:lnSpc>
            </a:pPr>
            <a:r>
              <a:rPr lang="en-US" sz="4400">
                <a:solidFill>
                  <a:srgbClr val="0070C0"/>
                </a:solidFill>
                <a:latin typeface="Lora Bold"/>
              </a:rPr>
              <a:t>-әр топ сөйлемге сәйкес суретін табады;</a:t>
            </a:r>
          </a:p>
          <a:p>
            <a:pPr algn="ctr">
              <a:lnSpc>
                <a:spcPts val="4752"/>
              </a:lnSpc>
            </a:pPr>
            <a:r>
              <a:rPr lang="en-US" sz="4400">
                <a:solidFill>
                  <a:srgbClr val="0070C0"/>
                </a:solidFill>
                <a:latin typeface="Lora Bold"/>
              </a:rPr>
              <a:t>- сұраққа жауап береді. </a:t>
            </a:r>
          </a:p>
          <a:p>
            <a:pPr algn="ctr">
              <a:lnSpc>
                <a:spcPts val="4752"/>
              </a:lnSpc>
              <a:spcBef>
                <a:spcPct val="0"/>
              </a:spcBef>
            </a:pPr>
            <a:endParaRPr lang="en-US" sz="4400">
              <a:solidFill>
                <a:srgbClr val="0070C0"/>
              </a:solidFill>
              <a:latin typeface="Lora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477375" y="942614"/>
            <a:ext cx="8618563" cy="1113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7057" lvl="1" indent="-473529" algn="l">
              <a:lnSpc>
                <a:spcPts val="6623"/>
              </a:lnSpc>
              <a:buFont typeface="Arial"/>
              <a:buChar char="•"/>
            </a:pPr>
            <a:r>
              <a:rPr lang="en-US" sz="4800">
                <a:solidFill>
                  <a:srgbClr val="E7191F"/>
                </a:solidFill>
                <a:latin typeface="Lora"/>
              </a:rPr>
              <a:t>Ітоп: </a:t>
            </a:r>
            <a:r>
              <a:rPr lang="en-US" sz="4800">
                <a:solidFill>
                  <a:srgbClr val="0070C0"/>
                </a:solidFill>
                <a:latin typeface="Lora"/>
              </a:rPr>
              <a:t>Маржан отбасымен  табиғатта демалды. Әкесі балық  аулады</a:t>
            </a:r>
            <a:r>
              <a:rPr lang="en-US" sz="4800">
                <a:solidFill>
                  <a:srgbClr val="0070C0"/>
                </a:solidFill>
                <a:latin typeface="Lora Italics"/>
              </a:rPr>
              <a:t>. </a:t>
            </a:r>
          </a:p>
          <a:p>
            <a:pPr marL="947057" lvl="1" indent="-473529" algn="l">
              <a:lnSpc>
                <a:spcPts val="6623"/>
              </a:lnSpc>
              <a:buFont typeface="Arial"/>
              <a:buChar char="•"/>
            </a:pPr>
            <a:r>
              <a:rPr lang="en-US" sz="4800">
                <a:solidFill>
                  <a:srgbClr val="E7191F"/>
                </a:solidFill>
                <a:latin typeface="Lora"/>
              </a:rPr>
              <a:t>ІІ топ:</a:t>
            </a:r>
            <a:r>
              <a:rPr lang="en-US" sz="4800">
                <a:solidFill>
                  <a:srgbClr val="0070C0"/>
                </a:solidFill>
                <a:latin typeface="Lora"/>
              </a:rPr>
              <a:t> Анасы балық пісірді</a:t>
            </a:r>
            <a:r>
              <a:rPr lang="en-US" sz="4800">
                <a:solidFill>
                  <a:srgbClr val="0070C0"/>
                </a:solidFill>
                <a:latin typeface="Lora Italics"/>
              </a:rPr>
              <a:t>.</a:t>
            </a:r>
            <a:r>
              <a:rPr lang="en-US" sz="4800">
                <a:solidFill>
                  <a:srgbClr val="0070C0"/>
                </a:solidFill>
                <a:latin typeface="Lora"/>
              </a:rPr>
              <a:t> Ағасы суретке түсірді</a:t>
            </a:r>
            <a:r>
              <a:rPr lang="en-US" sz="4800">
                <a:solidFill>
                  <a:srgbClr val="0070C0"/>
                </a:solidFill>
                <a:latin typeface="Lora Italics"/>
              </a:rPr>
              <a:t>. </a:t>
            </a:r>
          </a:p>
          <a:p>
            <a:pPr marL="947057" lvl="1" indent="-473529" algn="l">
              <a:lnSpc>
                <a:spcPts val="6623"/>
              </a:lnSpc>
              <a:buFont typeface="Arial"/>
              <a:buChar char="•"/>
            </a:pPr>
            <a:r>
              <a:rPr lang="en-US" sz="4800">
                <a:solidFill>
                  <a:srgbClr val="E7191F"/>
                </a:solidFill>
                <a:latin typeface="Lora"/>
              </a:rPr>
              <a:t>ІІІ топ:</a:t>
            </a:r>
            <a:r>
              <a:rPr lang="en-US" sz="4800">
                <a:solidFill>
                  <a:srgbClr val="0070C0"/>
                </a:solidFill>
                <a:latin typeface="Lora"/>
              </a:rPr>
              <a:t> Маржан гүл терді. Інісі доп ойнады</a:t>
            </a:r>
            <a:r>
              <a:rPr lang="en-US" sz="4800">
                <a:solidFill>
                  <a:srgbClr val="0070C0"/>
                </a:solidFill>
                <a:latin typeface="Lora Italics"/>
              </a:rPr>
              <a:t>.</a:t>
            </a:r>
          </a:p>
          <a:p>
            <a:pPr marL="947057" lvl="1" indent="-473529" algn="l">
              <a:lnSpc>
                <a:spcPts val="6623"/>
              </a:lnSpc>
              <a:buFont typeface="Arial"/>
              <a:buChar char="•"/>
            </a:pPr>
            <a:r>
              <a:rPr lang="en-US" sz="4800">
                <a:solidFill>
                  <a:srgbClr val="0070C0"/>
                </a:solidFill>
                <a:latin typeface="Lora"/>
              </a:rPr>
              <a:t> </a:t>
            </a:r>
            <a:r>
              <a:rPr lang="en-US" sz="4800">
                <a:solidFill>
                  <a:srgbClr val="E7191F"/>
                </a:solidFill>
                <a:latin typeface="Lora Italics"/>
              </a:rPr>
              <a:t>Демалысты өте көңілді өткізді.</a:t>
            </a:r>
          </a:p>
          <a:p>
            <a:pPr marL="828675" lvl="1" indent="-414338" algn="l">
              <a:lnSpc>
                <a:spcPts val="6048"/>
              </a:lnSpc>
            </a:pPr>
            <a:endParaRPr lang="en-US" sz="4800">
              <a:solidFill>
                <a:srgbClr val="E7191F"/>
              </a:solidFill>
              <a:latin typeface="Lora Italics"/>
            </a:endParaRPr>
          </a:p>
          <a:p>
            <a:pPr marL="591911" lvl="1" indent="-295955" algn="l">
              <a:lnSpc>
                <a:spcPts val="4320"/>
              </a:lnSpc>
            </a:pPr>
            <a:r>
              <a:rPr lang="en-US" sz="3000">
                <a:solidFill>
                  <a:srgbClr val="000000"/>
                </a:solidFill>
                <a:latin typeface="Lora Bold"/>
              </a:rPr>
              <a:t> </a:t>
            </a:r>
          </a:p>
          <a:p>
            <a:pPr marL="828675" lvl="1" indent="-414338" algn="l">
              <a:lnSpc>
                <a:spcPts val="6048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  <a:p>
            <a:pPr marL="828675" lvl="1" indent="-414338" algn="l">
              <a:lnSpc>
                <a:spcPts val="4536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716842" y="2917942"/>
            <a:ext cx="2453949" cy="2028408"/>
          </a:xfrm>
          <a:custGeom>
            <a:avLst/>
            <a:gdLst/>
            <a:ahLst/>
            <a:cxnLst/>
            <a:rect l="l" t="t" r="r" b="b"/>
            <a:pathLst>
              <a:path w="2453949" h="2028408">
                <a:moveTo>
                  <a:pt x="0" y="0"/>
                </a:moveTo>
                <a:lnTo>
                  <a:pt x="2453949" y="0"/>
                </a:lnTo>
                <a:lnTo>
                  <a:pt x="2453949" y="2028408"/>
                </a:lnTo>
                <a:lnTo>
                  <a:pt x="0" y="20284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7503" y="3932146"/>
            <a:ext cx="2807784" cy="2807784"/>
          </a:xfrm>
          <a:custGeom>
            <a:avLst/>
            <a:gdLst/>
            <a:ahLst/>
            <a:cxnLst/>
            <a:rect l="l" t="t" r="r" b="b"/>
            <a:pathLst>
              <a:path w="2807784" h="2807784">
                <a:moveTo>
                  <a:pt x="0" y="0"/>
                </a:moveTo>
                <a:lnTo>
                  <a:pt x="2807785" y="0"/>
                </a:lnTo>
                <a:lnTo>
                  <a:pt x="2807785" y="2807784"/>
                </a:lnTo>
                <a:lnTo>
                  <a:pt x="0" y="28077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87513" y="7314727"/>
            <a:ext cx="3338108" cy="2505818"/>
          </a:xfrm>
          <a:custGeom>
            <a:avLst/>
            <a:gdLst/>
            <a:ahLst/>
            <a:cxnLst/>
            <a:rect l="l" t="t" r="r" b="b"/>
            <a:pathLst>
              <a:path w="3338108" h="2505818">
                <a:moveTo>
                  <a:pt x="0" y="0"/>
                </a:moveTo>
                <a:lnTo>
                  <a:pt x="3338108" y="0"/>
                </a:lnTo>
                <a:lnTo>
                  <a:pt x="3338108" y="2505817"/>
                </a:lnTo>
                <a:lnTo>
                  <a:pt x="0" y="25058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7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190574" y="416533"/>
            <a:ext cx="2953427" cy="2365116"/>
          </a:xfrm>
          <a:custGeom>
            <a:avLst/>
            <a:gdLst/>
            <a:ahLst/>
            <a:cxnLst/>
            <a:rect l="l" t="t" r="r" b="b"/>
            <a:pathLst>
              <a:path w="2953427" h="2365116">
                <a:moveTo>
                  <a:pt x="0" y="0"/>
                </a:moveTo>
                <a:lnTo>
                  <a:pt x="2953426" y="0"/>
                </a:lnTo>
                <a:lnTo>
                  <a:pt x="2953426" y="2365116"/>
                </a:lnTo>
                <a:lnTo>
                  <a:pt x="0" y="2365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83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7503" y="552826"/>
            <a:ext cx="3140010" cy="2092528"/>
          </a:xfrm>
          <a:custGeom>
            <a:avLst/>
            <a:gdLst/>
            <a:ahLst/>
            <a:cxnLst/>
            <a:rect l="l" t="t" r="r" b="b"/>
            <a:pathLst>
              <a:path w="3140010" h="2092528">
                <a:moveTo>
                  <a:pt x="0" y="0"/>
                </a:moveTo>
                <a:lnTo>
                  <a:pt x="3140010" y="0"/>
                </a:lnTo>
                <a:lnTo>
                  <a:pt x="3140010" y="2092529"/>
                </a:lnTo>
                <a:lnTo>
                  <a:pt x="0" y="20925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3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14901" y="5143500"/>
            <a:ext cx="2976815" cy="2505818"/>
          </a:xfrm>
          <a:custGeom>
            <a:avLst/>
            <a:gdLst/>
            <a:ahLst/>
            <a:cxnLst/>
            <a:rect l="l" t="t" r="r" b="b"/>
            <a:pathLst>
              <a:path w="2976815" h="2505818">
                <a:moveTo>
                  <a:pt x="0" y="0"/>
                </a:moveTo>
                <a:lnTo>
                  <a:pt x="2976815" y="0"/>
                </a:lnTo>
                <a:lnTo>
                  <a:pt x="2976815" y="2505818"/>
                </a:lnTo>
                <a:lnTo>
                  <a:pt x="0" y="25058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467"/>
            </a:stretch>
          </a:blipFill>
        </p:spPr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477375" y="923564"/>
            <a:ext cx="8618563" cy="7483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04494" lvl="1" indent="-552247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E7191F"/>
                </a:solidFill>
                <a:latin typeface="Lora"/>
              </a:rPr>
              <a:t>Ітоп: </a:t>
            </a:r>
          </a:p>
          <a:p>
            <a:pPr marL="1104494" lvl="1" indent="-552247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E7191F"/>
                </a:solidFill>
                <a:latin typeface="Lora Bold"/>
              </a:rPr>
              <a:t>Маржан</a:t>
            </a:r>
            <a:r>
              <a:rPr lang="en-US" sz="5600">
                <a:solidFill>
                  <a:srgbClr val="0070C0"/>
                </a:solidFill>
                <a:latin typeface="Lora"/>
              </a:rPr>
              <a:t> отбасымен  табиғатта </a:t>
            </a:r>
            <a:r>
              <a:rPr lang="en-US" sz="5600">
                <a:solidFill>
                  <a:srgbClr val="E7191F"/>
                </a:solidFill>
                <a:latin typeface="Lora Italics"/>
              </a:rPr>
              <a:t>демалды</a:t>
            </a:r>
            <a:r>
              <a:rPr lang="en-US" sz="5600">
                <a:solidFill>
                  <a:srgbClr val="0070C0"/>
                </a:solidFill>
                <a:latin typeface="Lora"/>
              </a:rPr>
              <a:t>. </a:t>
            </a:r>
          </a:p>
          <a:p>
            <a:pPr marL="1104900" lvl="1" indent="-552450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E7191F"/>
                </a:solidFill>
                <a:latin typeface="Lora Bold"/>
              </a:rPr>
              <a:t>Әкесі</a:t>
            </a:r>
            <a:r>
              <a:rPr lang="en-US" sz="5600">
                <a:solidFill>
                  <a:srgbClr val="0070C0"/>
                </a:solidFill>
                <a:latin typeface="Lora"/>
              </a:rPr>
              <a:t> балық  </a:t>
            </a:r>
            <a:r>
              <a:rPr lang="en-US" sz="5600">
                <a:solidFill>
                  <a:srgbClr val="E7191F"/>
                </a:solidFill>
                <a:latin typeface="Lora"/>
              </a:rPr>
              <a:t>аулады</a:t>
            </a:r>
            <a:r>
              <a:rPr lang="en-US" sz="5600">
                <a:solidFill>
                  <a:srgbClr val="E7191F"/>
                </a:solidFill>
                <a:latin typeface="Lora Italics"/>
              </a:rPr>
              <a:t>. </a:t>
            </a:r>
          </a:p>
          <a:p>
            <a:pPr algn="l">
              <a:lnSpc>
                <a:spcPts val="6623"/>
              </a:lnSpc>
            </a:pPr>
            <a:endParaRPr lang="en-US" sz="5600">
              <a:solidFill>
                <a:srgbClr val="E7191F"/>
              </a:solidFill>
              <a:latin typeface="Lora Italics"/>
            </a:endParaRPr>
          </a:p>
          <a:p>
            <a:pPr marL="828675" lvl="1" indent="-414338" algn="l">
              <a:lnSpc>
                <a:spcPts val="6048"/>
              </a:lnSpc>
            </a:pPr>
            <a:endParaRPr lang="en-US" sz="5600">
              <a:solidFill>
                <a:srgbClr val="E7191F"/>
              </a:solidFill>
              <a:latin typeface="Lora Italics"/>
            </a:endParaRPr>
          </a:p>
          <a:p>
            <a:pPr marL="591911" lvl="1" indent="-295955" algn="l">
              <a:lnSpc>
                <a:spcPts val="4320"/>
              </a:lnSpc>
            </a:pPr>
            <a:r>
              <a:rPr lang="en-US" sz="3000">
                <a:solidFill>
                  <a:srgbClr val="000000"/>
                </a:solidFill>
                <a:latin typeface="Lora Bold"/>
              </a:rPr>
              <a:t> </a:t>
            </a:r>
          </a:p>
          <a:p>
            <a:pPr marL="828675" lvl="1" indent="-414338" algn="l">
              <a:lnSpc>
                <a:spcPts val="6048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  <a:p>
            <a:pPr marL="828675" lvl="1" indent="-414338" algn="l">
              <a:lnSpc>
                <a:spcPts val="4536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05631" y="287686"/>
            <a:ext cx="5525837" cy="4425113"/>
          </a:xfrm>
          <a:custGeom>
            <a:avLst/>
            <a:gdLst/>
            <a:ahLst/>
            <a:cxnLst/>
            <a:rect l="l" t="t" r="r" b="b"/>
            <a:pathLst>
              <a:path w="5525837" h="4425113">
                <a:moveTo>
                  <a:pt x="0" y="0"/>
                </a:moveTo>
                <a:lnTo>
                  <a:pt x="5525838" y="0"/>
                </a:lnTo>
                <a:lnTo>
                  <a:pt x="5525838" y="4425113"/>
                </a:lnTo>
                <a:lnTo>
                  <a:pt x="0" y="4425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83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00904" y="5143500"/>
            <a:ext cx="5703428" cy="4801021"/>
          </a:xfrm>
          <a:custGeom>
            <a:avLst/>
            <a:gdLst/>
            <a:ahLst/>
            <a:cxnLst/>
            <a:rect l="l" t="t" r="r" b="b"/>
            <a:pathLst>
              <a:path w="5703428" h="4801021">
                <a:moveTo>
                  <a:pt x="0" y="0"/>
                </a:moveTo>
                <a:lnTo>
                  <a:pt x="5703428" y="0"/>
                </a:lnTo>
                <a:lnTo>
                  <a:pt x="5703428" y="4801021"/>
                </a:lnTo>
                <a:lnTo>
                  <a:pt x="0" y="48010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467"/>
            </a:stretch>
          </a:blipFill>
        </p:spPr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49183" y="942614"/>
            <a:ext cx="9446755" cy="7187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23"/>
              </a:lnSpc>
            </a:pPr>
            <a:endParaRPr/>
          </a:p>
          <a:p>
            <a:pPr marL="946709" lvl="1" indent="-473354" algn="l">
              <a:lnSpc>
                <a:spcPts val="6623"/>
              </a:lnSpc>
              <a:buFont typeface="Arial"/>
              <a:buChar char="•"/>
            </a:pPr>
            <a:r>
              <a:rPr lang="en-US" sz="4800">
                <a:solidFill>
                  <a:srgbClr val="E7191F"/>
                </a:solidFill>
                <a:latin typeface="Lora"/>
              </a:rPr>
              <a:t>ІІ топ:</a:t>
            </a:r>
            <a:r>
              <a:rPr lang="en-US" sz="4800">
                <a:solidFill>
                  <a:srgbClr val="0070C0"/>
                </a:solidFill>
                <a:latin typeface="Lora"/>
              </a:rPr>
              <a:t> </a:t>
            </a:r>
          </a:p>
          <a:p>
            <a:pPr marL="1104494" lvl="1" indent="-552247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E7191F"/>
                </a:solidFill>
                <a:latin typeface="Lora Bold"/>
              </a:rPr>
              <a:t>Анасы</a:t>
            </a:r>
            <a:r>
              <a:rPr lang="en-US" sz="5600">
                <a:solidFill>
                  <a:srgbClr val="0070C0"/>
                </a:solidFill>
                <a:latin typeface="Lora"/>
              </a:rPr>
              <a:t> балық </a:t>
            </a:r>
            <a:r>
              <a:rPr lang="en-US" sz="5600">
                <a:solidFill>
                  <a:srgbClr val="E7191F"/>
                </a:solidFill>
                <a:latin typeface="Lora Italics"/>
              </a:rPr>
              <a:t>пісірді</a:t>
            </a:r>
            <a:r>
              <a:rPr lang="en-US" sz="5600">
                <a:solidFill>
                  <a:srgbClr val="0070C0"/>
                </a:solidFill>
                <a:latin typeface="Lora Italics"/>
              </a:rPr>
              <a:t>.</a:t>
            </a:r>
            <a:r>
              <a:rPr lang="en-US" sz="5600">
                <a:solidFill>
                  <a:srgbClr val="0070C0"/>
                </a:solidFill>
                <a:latin typeface="Lora"/>
              </a:rPr>
              <a:t> </a:t>
            </a:r>
          </a:p>
          <a:p>
            <a:pPr marL="1104900" lvl="1" indent="-552450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E7191F"/>
                </a:solidFill>
                <a:latin typeface="Lora Bold"/>
              </a:rPr>
              <a:t>Ағасы</a:t>
            </a:r>
            <a:r>
              <a:rPr lang="en-US" sz="5600">
                <a:solidFill>
                  <a:srgbClr val="0070C0"/>
                </a:solidFill>
                <a:latin typeface="Lora"/>
              </a:rPr>
              <a:t> суретке </a:t>
            </a:r>
            <a:r>
              <a:rPr lang="en-US" sz="5600">
                <a:solidFill>
                  <a:srgbClr val="E7191F"/>
                </a:solidFill>
                <a:latin typeface="Lora Italics"/>
              </a:rPr>
              <a:t>түсірді</a:t>
            </a:r>
            <a:r>
              <a:rPr lang="en-US" sz="5600">
                <a:solidFill>
                  <a:srgbClr val="0070C0"/>
                </a:solidFill>
                <a:latin typeface="Lora Italics"/>
              </a:rPr>
              <a:t>. </a:t>
            </a:r>
          </a:p>
          <a:p>
            <a:pPr algn="l">
              <a:lnSpc>
                <a:spcPts val="6623"/>
              </a:lnSpc>
            </a:pPr>
            <a:endParaRPr lang="en-US" sz="5600">
              <a:solidFill>
                <a:srgbClr val="0070C0"/>
              </a:solidFill>
              <a:latin typeface="Lora Italics"/>
            </a:endParaRPr>
          </a:p>
          <a:p>
            <a:pPr marL="828675" lvl="1" indent="-414338" algn="l">
              <a:lnSpc>
                <a:spcPts val="6048"/>
              </a:lnSpc>
            </a:pPr>
            <a:endParaRPr lang="en-US" sz="5600">
              <a:solidFill>
                <a:srgbClr val="0070C0"/>
              </a:solidFill>
              <a:latin typeface="Lora Italics"/>
            </a:endParaRPr>
          </a:p>
          <a:p>
            <a:pPr marL="591911" lvl="1" indent="-295955" algn="l">
              <a:lnSpc>
                <a:spcPts val="4320"/>
              </a:lnSpc>
            </a:pPr>
            <a:r>
              <a:rPr lang="en-US" sz="3000">
                <a:solidFill>
                  <a:srgbClr val="000000"/>
                </a:solidFill>
                <a:latin typeface="Lora Bold"/>
              </a:rPr>
              <a:t> </a:t>
            </a:r>
          </a:p>
          <a:p>
            <a:pPr marL="828675" lvl="1" indent="-414338" algn="l">
              <a:lnSpc>
                <a:spcPts val="6048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  <a:p>
            <a:pPr marL="828675" lvl="1" indent="-414338" algn="l">
              <a:lnSpc>
                <a:spcPts val="4536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177076" y="4573230"/>
            <a:ext cx="5667954" cy="4685070"/>
          </a:xfrm>
          <a:custGeom>
            <a:avLst/>
            <a:gdLst/>
            <a:ahLst/>
            <a:cxnLst/>
            <a:rect l="l" t="t" r="r" b="b"/>
            <a:pathLst>
              <a:path w="5667954" h="4685070">
                <a:moveTo>
                  <a:pt x="0" y="0"/>
                </a:moveTo>
                <a:lnTo>
                  <a:pt x="5667954" y="0"/>
                </a:lnTo>
                <a:lnTo>
                  <a:pt x="5667954" y="4685070"/>
                </a:lnTo>
                <a:lnTo>
                  <a:pt x="0" y="46850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1860" y="379637"/>
            <a:ext cx="5292361" cy="5292361"/>
          </a:xfrm>
          <a:custGeom>
            <a:avLst/>
            <a:gdLst/>
            <a:ahLst/>
            <a:cxnLst/>
            <a:rect l="l" t="t" r="r" b="b"/>
            <a:pathLst>
              <a:path w="5292361" h="5292361">
                <a:moveTo>
                  <a:pt x="0" y="0"/>
                </a:moveTo>
                <a:lnTo>
                  <a:pt x="5292361" y="0"/>
                </a:lnTo>
                <a:lnTo>
                  <a:pt x="5292361" y="5292361"/>
                </a:lnTo>
                <a:lnTo>
                  <a:pt x="0" y="52923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477375" y="942614"/>
            <a:ext cx="8618563" cy="8482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6709" lvl="1" indent="-473354" algn="l">
              <a:lnSpc>
                <a:spcPts val="6623"/>
              </a:lnSpc>
              <a:buFont typeface="Arial"/>
              <a:buChar char="•"/>
            </a:pPr>
            <a:r>
              <a:rPr lang="en-US" sz="4800">
                <a:solidFill>
                  <a:srgbClr val="0070C0"/>
                </a:solidFill>
                <a:latin typeface="Lora Italics"/>
              </a:rPr>
              <a:t> </a:t>
            </a:r>
            <a:r>
              <a:rPr lang="en-US" sz="4800">
                <a:solidFill>
                  <a:srgbClr val="E7191F"/>
                </a:solidFill>
                <a:latin typeface="Lora"/>
              </a:rPr>
              <a:t>ІІІ топ:</a:t>
            </a:r>
            <a:r>
              <a:rPr lang="en-US" sz="4800">
                <a:solidFill>
                  <a:srgbClr val="0070C0"/>
                </a:solidFill>
                <a:latin typeface="Lora"/>
              </a:rPr>
              <a:t> </a:t>
            </a:r>
          </a:p>
          <a:p>
            <a:pPr marL="1104494" lvl="1" indent="-552247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E7191F"/>
                </a:solidFill>
                <a:latin typeface="Lora Bold"/>
              </a:rPr>
              <a:t>Маржан</a:t>
            </a:r>
            <a:r>
              <a:rPr lang="en-US" sz="5600">
                <a:solidFill>
                  <a:srgbClr val="0070C0"/>
                </a:solidFill>
                <a:latin typeface="Lora"/>
              </a:rPr>
              <a:t> гүл </a:t>
            </a:r>
            <a:r>
              <a:rPr lang="en-US" sz="5600">
                <a:solidFill>
                  <a:srgbClr val="E7191F"/>
                </a:solidFill>
                <a:latin typeface="Lora Italics"/>
              </a:rPr>
              <a:t>терді </a:t>
            </a:r>
            <a:r>
              <a:rPr lang="en-US" sz="5600">
                <a:solidFill>
                  <a:srgbClr val="0070C0"/>
                </a:solidFill>
                <a:latin typeface="Lora Italics"/>
              </a:rPr>
              <a:t>.</a:t>
            </a:r>
          </a:p>
          <a:p>
            <a:pPr marL="1104494" lvl="1" indent="-552247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E7191F"/>
                </a:solidFill>
                <a:latin typeface="Lora Bold"/>
              </a:rPr>
              <a:t>Інісі </a:t>
            </a:r>
            <a:r>
              <a:rPr lang="en-US" sz="5600">
                <a:solidFill>
                  <a:srgbClr val="0070C0"/>
                </a:solidFill>
                <a:latin typeface="Lora"/>
              </a:rPr>
              <a:t>доп </a:t>
            </a:r>
            <a:r>
              <a:rPr lang="en-US" sz="5600">
                <a:solidFill>
                  <a:srgbClr val="E7191F"/>
                </a:solidFill>
                <a:latin typeface="Lora Italics"/>
              </a:rPr>
              <a:t>ойнады</a:t>
            </a:r>
            <a:r>
              <a:rPr lang="en-US" sz="5600">
                <a:solidFill>
                  <a:srgbClr val="0070C0"/>
                </a:solidFill>
                <a:latin typeface="Lora Italics"/>
              </a:rPr>
              <a:t>.</a:t>
            </a:r>
          </a:p>
          <a:p>
            <a:pPr algn="l">
              <a:lnSpc>
                <a:spcPts val="7728"/>
              </a:lnSpc>
            </a:pPr>
            <a:endParaRPr lang="en-US" sz="5600">
              <a:solidFill>
                <a:srgbClr val="0070C0"/>
              </a:solidFill>
              <a:latin typeface="Lora Italics"/>
            </a:endParaRPr>
          </a:p>
          <a:p>
            <a:pPr marL="1104900" lvl="1" indent="-552450" algn="l">
              <a:lnSpc>
                <a:spcPts val="7728"/>
              </a:lnSpc>
              <a:buFont typeface="Arial"/>
              <a:buChar char="•"/>
            </a:pPr>
            <a:r>
              <a:rPr lang="en-US" sz="5600">
                <a:solidFill>
                  <a:srgbClr val="0070C0"/>
                </a:solidFill>
                <a:latin typeface="Lora"/>
              </a:rPr>
              <a:t> </a:t>
            </a:r>
            <a:r>
              <a:rPr lang="en-US" sz="5600">
                <a:solidFill>
                  <a:srgbClr val="E7191F"/>
                </a:solidFill>
                <a:latin typeface="Lora Italics"/>
              </a:rPr>
              <a:t>Демалысты өте көңілді өткізді.</a:t>
            </a:r>
          </a:p>
          <a:p>
            <a:pPr marL="828675" lvl="1" indent="-414338" algn="l">
              <a:lnSpc>
                <a:spcPts val="6048"/>
              </a:lnSpc>
            </a:pPr>
            <a:endParaRPr lang="en-US" sz="5600">
              <a:solidFill>
                <a:srgbClr val="E7191F"/>
              </a:solidFill>
              <a:latin typeface="Lora Italics"/>
            </a:endParaRPr>
          </a:p>
          <a:p>
            <a:pPr marL="591911" lvl="1" indent="-295955" algn="l">
              <a:lnSpc>
                <a:spcPts val="4320"/>
              </a:lnSpc>
            </a:pPr>
            <a:r>
              <a:rPr lang="en-US" sz="3000">
                <a:solidFill>
                  <a:srgbClr val="000000"/>
                </a:solidFill>
                <a:latin typeface="Lora Bold"/>
              </a:rPr>
              <a:t> </a:t>
            </a:r>
          </a:p>
          <a:p>
            <a:pPr marL="828675" lvl="1" indent="-414338" algn="l">
              <a:lnSpc>
                <a:spcPts val="6048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  <a:p>
            <a:pPr marL="828675" lvl="1" indent="-414338" algn="l">
              <a:lnSpc>
                <a:spcPts val="4536"/>
              </a:lnSpc>
            </a:pPr>
            <a:endParaRPr lang="en-US" sz="3000">
              <a:solidFill>
                <a:srgbClr val="000000"/>
              </a:solidFill>
              <a:latin typeface="Lora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987430" y="5309630"/>
            <a:ext cx="6044313" cy="4537285"/>
          </a:xfrm>
          <a:custGeom>
            <a:avLst/>
            <a:gdLst/>
            <a:ahLst/>
            <a:cxnLst/>
            <a:rect l="l" t="t" r="r" b="b"/>
            <a:pathLst>
              <a:path w="6044313" h="4537285">
                <a:moveTo>
                  <a:pt x="0" y="0"/>
                </a:moveTo>
                <a:lnTo>
                  <a:pt x="6044312" y="0"/>
                </a:lnTo>
                <a:lnTo>
                  <a:pt x="6044312" y="4537284"/>
                </a:lnTo>
                <a:lnTo>
                  <a:pt x="0" y="45372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7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47504" y="879745"/>
            <a:ext cx="6006929" cy="4003067"/>
          </a:xfrm>
          <a:custGeom>
            <a:avLst/>
            <a:gdLst/>
            <a:ahLst/>
            <a:cxnLst/>
            <a:rect l="l" t="t" r="r" b="b"/>
            <a:pathLst>
              <a:path w="6006929" h="4003067">
                <a:moveTo>
                  <a:pt x="0" y="0"/>
                </a:moveTo>
                <a:lnTo>
                  <a:pt x="6006928" y="0"/>
                </a:lnTo>
                <a:lnTo>
                  <a:pt x="6006928" y="4003066"/>
                </a:lnTo>
                <a:lnTo>
                  <a:pt x="0" y="4003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38"/>
            </a:stretch>
          </a:blipFill>
        </p:spPr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805940" y="2171754"/>
            <a:ext cx="12035876" cy="737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3"/>
              </a:lnSpc>
            </a:pPr>
            <a:r>
              <a:rPr lang="en-US" sz="8883">
                <a:solidFill>
                  <a:srgbClr val="E7191F"/>
                </a:solidFill>
                <a:latin typeface="Lora Bold"/>
              </a:rPr>
              <a:t>Біліп ал!</a:t>
            </a:r>
          </a:p>
          <a:p>
            <a:pPr algn="l">
              <a:lnSpc>
                <a:spcPts val="9885"/>
              </a:lnSpc>
            </a:pPr>
            <a:r>
              <a:rPr lang="en-US" sz="7783">
                <a:solidFill>
                  <a:srgbClr val="0070C0"/>
                </a:solidFill>
                <a:latin typeface="Lora"/>
              </a:rPr>
              <a:t>Шақтық мағына </a:t>
            </a:r>
          </a:p>
          <a:p>
            <a:pPr algn="l">
              <a:lnSpc>
                <a:spcPts val="9885"/>
              </a:lnSpc>
            </a:pPr>
            <a:r>
              <a:rPr lang="en-US" sz="7783">
                <a:solidFill>
                  <a:srgbClr val="0070C0"/>
                </a:solidFill>
                <a:latin typeface="Lora"/>
              </a:rPr>
              <a:t>(өткен іс-әрекет):             демал+</a:t>
            </a:r>
            <a:r>
              <a:rPr lang="en-US" sz="7783">
                <a:solidFill>
                  <a:srgbClr val="E7191F"/>
                </a:solidFill>
                <a:latin typeface="Lora"/>
              </a:rPr>
              <a:t>ды</a:t>
            </a:r>
            <a:r>
              <a:rPr lang="en-US" sz="7783">
                <a:solidFill>
                  <a:srgbClr val="0070C0"/>
                </a:solidFill>
                <a:latin typeface="Lora"/>
              </a:rPr>
              <a:t>+м</a:t>
            </a:r>
          </a:p>
          <a:p>
            <a:pPr algn="l">
              <a:lnSpc>
                <a:spcPts val="9885"/>
              </a:lnSpc>
            </a:pPr>
            <a:r>
              <a:rPr lang="en-US" sz="7783">
                <a:solidFill>
                  <a:srgbClr val="0070C0"/>
                </a:solidFill>
                <a:latin typeface="Lora"/>
              </a:rPr>
              <a:t> аш+</a:t>
            </a:r>
            <a:r>
              <a:rPr lang="en-US" sz="7783">
                <a:solidFill>
                  <a:srgbClr val="E7191F"/>
                </a:solidFill>
                <a:latin typeface="Lora"/>
              </a:rPr>
              <a:t>ты</a:t>
            </a:r>
            <a:r>
              <a:rPr lang="en-US" sz="7783">
                <a:solidFill>
                  <a:srgbClr val="0070C0"/>
                </a:solidFill>
                <a:latin typeface="Lora"/>
              </a:rPr>
              <a:t>+м</a:t>
            </a:r>
          </a:p>
          <a:p>
            <a:pPr algn="l">
              <a:lnSpc>
                <a:spcPts val="9885"/>
              </a:lnSpc>
            </a:pPr>
            <a:r>
              <a:rPr lang="en-US" sz="7783">
                <a:solidFill>
                  <a:srgbClr val="0070C0"/>
                </a:solidFill>
                <a:latin typeface="Lora"/>
              </a:rPr>
              <a:t> пісір+</a:t>
            </a:r>
            <a:r>
              <a:rPr lang="en-US" sz="7783">
                <a:solidFill>
                  <a:srgbClr val="E7191F"/>
                </a:solidFill>
                <a:latin typeface="Lora"/>
              </a:rPr>
              <a:t>ді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40106" y="2416907"/>
            <a:ext cx="11830144" cy="7478972"/>
          </a:xfrm>
          <a:custGeom>
            <a:avLst/>
            <a:gdLst/>
            <a:ahLst/>
            <a:cxnLst/>
            <a:rect l="l" t="t" r="r" b="b"/>
            <a:pathLst>
              <a:path w="11830144" h="7478972">
                <a:moveTo>
                  <a:pt x="0" y="0"/>
                </a:moveTo>
                <a:lnTo>
                  <a:pt x="11830144" y="0"/>
                </a:lnTo>
                <a:lnTo>
                  <a:pt x="11830144" y="7478971"/>
                </a:lnTo>
                <a:lnTo>
                  <a:pt x="0" y="74789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548" r="-1587" b="-1708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449" y="478104"/>
            <a:ext cx="18221101" cy="828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8"/>
              </a:lnSpc>
            </a:pPr>
            <a:r>
              <a:rPr lang="en-US" sz="5971">
                <a:solidFill>
                  <a:srgbClr val="FF0000"/>
                </a:solidFill>
                <a:latin typeface="Lora Bold"/>
              </a:rPr>
              <a:t>Сурет бойынша сөйлемдер  құрастырып көр.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2257" y="3605847"/>
            <a:ext cx="4864480" cy="3075306"/>
          </a:xfrm>
          <a:custGeom>
            <a:avLst/>
            <a:gdLst/>
            <a:ahLst/>
            <a:cxnLst/>
            <a:rect l="l" t="t" r="r" b="b"/>
            <a:pathLst>
              <a:path w="4864480" h="3075306">
                <a:moveTo>
                  <a:pt x="0" y="0"/>
                </a:moveTo>
                <a:lnTo>
                  <a:pt x="4864480" y="0"/>
                </a:lnTo>
                <a:lnTo>
                  <a:pt x="4864480" y="3075306"/>
                </a:lnTo>
                <a:lnTo>
                  <a:pt x="0" y="3075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548" r="-1587" b="-1708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53943" y="693694"/>
            <a:ext cx="18221101" cy="198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200">
                <a:solidFill>
                  <a:srgbClr val="FF0000"/>
                </a:solidFill>
                <a:latin typeface="Lora Bold"/>
              </a:rPr>
              <a:t>Сурет бойынша сөйлемдер  құрастырып көр.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06737" y="2825207"/>
            <a:ext cx="11882321" cy="487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8"/>
              </a:lnSpc>
              <a:spcBef>
                <a:spcPct val="0"/>
              </a:spcBef>
            </a:pPr>
            <a:r>
              <a:rPr lang="en-US" sz="5600" dirty="0" err="1">
                <a:solidFill>
                  <a:srgbClr val="0070C0"/>
                </a:solidFill>
                <a:latin typeface="Lora"/>
              </a:rPr>
              <a:t>Бүгін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демалыс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.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Біз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қаланың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сыртына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шықтық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.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Әкем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кәуәп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пісірді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.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Анам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дастарқан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жайды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.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Мен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қарындасыммен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доп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ойнадым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.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Маған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демалыс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  </a:t>
            </a:r>
            <a:r>
              <a:rPr lang="en-US" sz="5600" dirty="0" err="1">
                <a:solidFill>
                  <a:srgbClr val="0070C0"/>
                </a:solidFill>
                <a:latin typeface="Lora"/>
              </a:rPr>
              <a:t>ұнады</a:t>
            </a:r>
            <a:r>
              <a:rPr lang="en-US" sz="5600" dirty="0">
                <a:solidFill>
                  <a:srgbClr val="0070C0"/>
                </a:solidFill>
                <a:latin typeface="Lora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42257" y="3605847"/>
            <a:ext cx="4864480" cy="3075306"/>
          </a:xfrm>
          <a:custGeom>
            <a:avLst/>
            <a:gdLst/>
            <a:ahLst/>
            <a:cxnLst/>
            <a:rect l="l" t="t" r="r" b="b"/>
            <a:pathLst>
              <a:path w="4864480" h="3075306">
                <a:moveTo>
                  <a:pt x="0" y="0"/>
                </a:moveTo>
                <a:lnTo>
                  <a:pt x="4864480" y="0"/>
                </a:lnTo>
                <a:lnTo>
                  <a:pt x="4864480" y="3075306"/>
                </a:lnTo>
                <a:lnTo>
                  <a:pt x="0" y="3075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548" r="-1587" b="-1708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53943" y="1674769"/>
            <a:ext cx="18221101" cy="100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6"/>
              </a:lnSpc>
            </a:pPr>
            <a:r>
              <a:rPr lang="en-US" sz="7200">
                <a:solidFill>
                  <a:srgbClr val="FF0000"/>
                </a:solidFill>
                <a:latin typeface="Lora Bold"/>
              </a:rPr>
              <a:t>Не істеді?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37505" y="2847002"/>
            <a:ext cx="11882321" cy="487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28"/>
              </a:lnSpc>
              <a:spcBef>
                <a:spcPct val="0"/>
              </a:spcBef>
            </a:pPr>
            <a:r>
              <a:rPr lang="en-US" sz="5600">
                <a:solidFill>
                  <a:srgbClr val="0070C0"/>
                </a:solidFill>
                <a:latin typeface="Lora"/>
              </a:rPr>
              <a:t>Бүгін  демалыс. Біз  қаланың  сыртына  </a:t>
            </a:r>
            <a:r>
              <a:rPr lang="en-US" sz="5600">
                <a:solidFill>
                  <a:srgbClr val="E7191F"/>
                </a:solidFill>
                <a:latin typeface="Lora"/>
              </a:rPr>
              <a:t>шықтық</a:t>
            </a:r>
            <a:r>
              <a:rPr lang="en-US" sz="5600">
                <a:solidFill>
                  <a:srgbClr val="0070C0"/>
                </a:solidFill>
                <a:latin typeface="Lora"/>
              </a:rPr>
              <a:t>. Әкем  кәуәп </a:t>
            </a:r>
            <a:r>
              <a:rPr lang="en-US" sz="5600">
                <a:solidFill>
                  <a:srgbClr val="E7191F"/>
                </a:solidFill>
                <a:latin typeface="Lora"/>
              </a:rPr>
              <a:t>пісірді</a:t>
            </a:r>
            <a:r>
              <a:rPr lang="en-US" sz="5600">
                <a:solidFill>
                  <a:srgbClr val="0070C0"/>
                </a:solidFill>
                <a:latin typeface="Lora"/>
              </a:rPr>
              <a:t>. Анам дастарқан </a:t>
            </a:r>
            <a:r>
              <a:rPr lang="en-US" sz="5600">
                <a:solidFill>
                  <a:srgbClr val="E7191F"/>
                </a:solidFill>
                <a:latin typeface="Lora"/>
              </a:rPr>
              <a:t>жайды</a:t>
            </a:r>
            <a:r>
              <a:rPr lang="en-US" sz="5600">
                <a:solidFill>
                  <a:srgbClr val="0070C0"/>
                </a:solidFill>
                <a:latin typeface="Lora"/>
              </a:rPr>
              <a:t>. Мен  қарындасыммен доп </a:t>
            </a:r>
            <a:r>
              <a:rPr lang="en-US" sz="5600">
                <a:solidFill>
                  <a:srgbClr val="E7191F"/>
                </a:solidFill>
                <a:latin typeface="Lora"/>
              </a:rPr>
              <a:t>ойнадым</a:t>
            </a:r>
            <a:r>
              <a:rPr lang="en-US" sz="5600">
                <a:solidFill>
                  <a:srgbClr val="0070C0"/>
                </a:solidFill>
                <a:latin typeface="Lora"/>
              </a:rPr>
              <a:t>. Маған демалыс  </a:t>
            </a:r>
            <a:r>
              <a:rPr lang="en-US" sz="5600">
                <a:solidFill>
                  <a:srgbClr val="E7191F"/>
                </a:solidFill>
                <a:latin typeface="Lora"/>
              </a:rPr>
              <a:t>ұнады</a:t>
            </a:r>
            <a:r>
              <a:rPr lang="en-US" sz="5600">
                <a:solidFill>
                  <a:srgbClr val="0070C0"/>
                </a:solidFill>
                <a:latin typeface="Lora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8505" y="1993978"/>
            <a:ext cx="13116609" cy="103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5"/>
              </a:lnSpc>
            </a:pPr>
            <a:r>
              <a:rPr lang="en-US" sz="8100">
                <a:solidFill>
                  <a:srgbClr val="0070C0"/>
                </a:solidFill>
                <a:latin typeface="Lora Bold"/>
              </a:rPr>
              <a:t>Сабақтың  тақырыбы: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8505" y="3787521"/>
            <a:ext cx="15698275" cy="135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68"/>
              </a:lnSpc>
            </a:pPr>
            <a:r>
              <a:rPr lang="en-US" sz="9600">
                <a:solidFill>
                  <a:srgbClr val="DF5327"/>
                </a:solidFill>
                <a:latin typeface="Lora Bold Italics"/>
              </a:rPr>
              <a:t>Саяхатты жоспарлайық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412822"/>
            <a:ext cx="16251080" cy="109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48"/>
              </a:lnSpc>
            </a:pPr>
            <a:r>
              <a:rPr lang="en-US" sz="7729">
                <a:solidFill>
                  <a:srgbClr val="FF0000"/>
                </a:solidFill>
                <a:latin typeface="Lora Bold"/>
              </a:rPr>
              <a:t>«Бес жолды өлең» құрастыру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8220" y="2904997"/>
            <a:ext cx="16251080" cy="4970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6120" lvl="1" indent="-593060" algn="l">
              <a:lnSpc>
                <a:spcPts val="6614"/>
              </a:lnSpc>
              <a:buFont typeface="Arial"/>
              <a:buChar char="•"/>
            </a:pPr>
            <a:r>
              <a:rPr lang="en-US" sz="6124">
                <a:solidFill>
                  <a:srgbClr val="0070C0"/>
                </a:solidFill>
                <a:latin typeface="Lora Bold"/>
              </a:rPr>
              <a:t>Не?                                   Саяхат</a:t>
            </a:r>
          </a:p>
          <a:p>
            <a:pPr marL="1186120" lvl="1" indent="-593060" algn="l">
              <a:lnSpc>
                <a:spcPts val="6614"/>
              </a:lnSpc>
              <a:buFont typeface="Arial"/>
              <a:buChar char="•"/>
            </a:pPr>
            <a:r>
              <a:rPr lang="en-US" sz="6124">
                <a:solidFill>
                  <a:srgbClr val="0070C0"/>
                </a:solidFill>
                <a:latin typeface="Lora Bold"/>
              </a:rPr>
              <a:t>Қандай?                   .......   ,   .........</a:t>
            </a:r>
          </a:p>
          <a:p>
            <a:pPr marL="1186120" lvl="1" indent="-593060" algn="l">
              <a:lnSpc>
                <a:spcPts val="6614"/>
              </a:lnSpc>
              <a:buFont typeface="Arial"/>
              <a:buChar char="•"/>
            </a:pPr>
            <a:r>
              <a:rPr lang="en-US" sz="6124">
                <a:solidFill>
                  <a:srgbClr val="0070C0"/>
                </a:solidFill>
                <a:latin typeface="Lora Bold"/>
              </a:rPr>
              <a:t>Не  істейді?       ........... ,  .......... ,  ..........</a:t>
            </a:r>
          </a:p>
          <a:p>
            <a:pPr marL="1069918" lvl="1" indent="-534959" algn="l">
              <a:lnSpc>
                <a:spcPts val="5966"/>
              </a:lnSpc>
              <a:buFont typeface="Arial"/>
              <a:buChar char="•"/>
            </a:pPr>
            <a:r>
              <a:rPr lang="en-US" sz="5524">
                <a:solidFill>
                  <a:srgbClr val="0070C0"/>
                </a:solidFill>
                <a:latin typeface="Lora Bold"/>
              </a:rPr>
              <a:t>Сөйлем (4 сөз)  .........  .........  ............  ........... .</a:t>
            </a:r>
          </a:p>
          <a:p>
            <a:pPr marL="1186120" lvl="1" indent="-593060" algn="l">
              <a:lnSpc>
                <a:spcPts val="6614"/>
              </a:lnSpc>
              <a:buFont typeface="Arial"/>
              <a:buChar char="•"/>
            </a:pPr>
            <a:r>
              <a:rPr lang="en-US" sz="6124">
                <a:solidFill>
                  <a:srgbClr val="0070C0"/>
                </a:solidFill>
                <a:latin typeface="Lora Bold"/>
              </a:rPr>
              <a:t>Не?  Мәндес сөз.            .........</a:t>
            </a:r>
          </a:p>
          <a:p>
            <a:pPr marL="1186120" lvl="1" indent="-593060" algn="l">
              <a:lnSpc>
                <a:spcPts val="6614"/>
              </a:lnSpc>
            </a:pPr>
            <a:endParaRPr lang="en-US" sz="6124">
              <a:solidFill>
                <a:srgbClr val="0070C0"/>
              </a:solidFill>
              <a:latin typeface="Lora 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403760" y="1282845"/>
            <a:ext cx="13876020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>
                <a:solidFill>
                  <a:srgbClr val="FF0000"/>
                </a:solidFill>
                <a:latin typeface="Lora Bold"/>
              </a:rPr>
              <a:t>«Бес жолды өлең» құрастыру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7199" y="2407920"/>
            <a:ext cx="17201738" cy="500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45845" lvl="1" indent="-522922" algn="l">
              <a:lnSpc>
                <a:spcPts val="6858"/>
              </a:lnSpc>
              <a:buFont typeface="Arial"/>
              <a:buChar char="•"/>
            </a:pPr>
            <a:r>
              <a:rPr lang="en-US" sz="5400">
                <a:solidFill>
                  <a:srgbClr val="0070C0"/>
                </a:solidFill>
                <a:latin typeface="Lora Bold Italics"/>
              </a:rPr>
              <a:t>Не?                          </a:t>
            </a:r>
            <a:r>
              <a:rPr lang="en-US" sz="5400">
                <a:solidFill>
                  <a:srgbClr val="0070C0"/>
                </a:solidFill>
                <a:latin typeface="Lora Bold"/>
              </a:rPr>
              <a:t>	        Саяхат</a:t>
            </a:r>
          </a:p>
          <a:p>
            <a:pPr marL="1045845" lvl="1" indent="-522922" algn="l">
              <a:lnSpc>
                <a:spcPts val="6858"/>
              </a:lnSpc>
              <a:buFont typeface="Arial"/>
              <a:buChar char="•"/>
            </a:pPr>
            <a:r>
              <a:rPr lang="en-US" sz="5400">
                <a:solidFill>
                  <a:srgbClr val="0070C0"/>
                </a:solidFill>
                <a:latin typeface="Lora Bold Italics"/>
              </a:rPr>
              <a:t>Қандай?          </a:t>
            </a:r>
            <a:r>
              <a:rPr lang="en-US" sz="5400">
                <a:solidFill>
                  <a:srgbClr val="0070C0"/>
                </a:solidFill>
                <a:latin typeface="Lora Bold"/>
              </a:rPr>
              <a:t>         тамаша,   көңілді</a:t>
            </a:r>
          </a:p>
          <a:p>
            <a:pPr marL="910276" lvl="1" indent="-455138" algn="l">
              <a:lnSpc>
                <a:spcPts val="5969"/>
              </a:lnSpc>
              <a:buFont typeface="Arial"/>
              <a:buChar char="•"/>
            </a:pPr>
            <a:r>
              <a:rPr lang="en-US" sz="4700">
                <a:solidFill>
                  <a:srgbClr val="0070C0"/>
                </a:solidFill>
                <a:latin typeface="Lora Bold Italics"/>
              </a:rPr>
              <a:t>Не  істеді?          </a:t>
            </a:r>
            <a:r>
              <a:rPr lang="en-US" sz="4700">
                <a:solidFill>
                  <a:srgbClr val="0070C0"/>
                </a:solidFill>
                <a:latin typeface="Lora Bold"/>
              </a:rPr>
              <a:t>таныстырды, көмектесті,  біріктірді</a:t>
            </a:r>
          </a:p>
          <a:p>
            <a:pPr marL="910276" lvl="1" indent="-455138" algn="l">
              <a:lnSpc>
                <a:spcPts val="5969"/>
              </a:lnSpc>
              <a:buFont typeface="Arial"/>
              <a:buChar char="•"/>
            </a:pPr>
            <a:r>
              <a:rPr lang="en-US" sz="4700">
                <a:solidFill>
                  <a:srgbClr val="0070C0"/>
                </a:solidFill>
                <a:latin typeface="Lora Bold Italics"/>
              </a:rPr>
              <a:t>Сөйлем: </a:t>
            </a:r>
            <a:r>
              <a:rPr lang="en-US" sz="4700">
                <a:solidFill>
                  <a:srgbClr val="0070C0"/>
                </a:solidFill>
                <a:latin typeface="Lora Bold"/>
              </a:rPr>
              <a:t>          Отбасымызбен бірге жақсы демалдық.</a:t>
            </a:r>
          </a:p>
          <a:p>
            <a:pPr marL="1045845" lvl="1" indent="-522922" algn="l">
              <a:lnSpc>
                <a:spcPts val="6858"/>
              </a:lnSpc>
              <a:buFont typeface="Arial"/>
              <a:buChar char="•"/>
            </a:pPr>
            <a:r>
              <a:rPr lang="en-US" sz="5400">
                <a:solidFill>
                  <a:srgbClr val="0070C0"/>
                </a:solidFill>
                <a:latin typeface="Lora Bold Italics"/>
              </a:rPr>
              <a:t>Не?                                     </a:t>
            </a:r>
            <a:r>
              <a:rPr lang="en-US" sz="5400">
                <a:solidFill>
                  <a:srgbClr val="0070C0"/>
                </a:solidFill>
                <a:latin typeface="Lora Bold"/>
              </a:rPr>
              <a:t>Демалыс</a:t>
            </a:r>
          </a:p>
          <a:p>
            <a:pPr marL="1045845" lvl="1" indent="-522922" algn="l">
              <a:lnSpc>
                <a:spcPts val="6858"/>
              </a:lnSpc>
            </a:pPr>
            <a:endParaRPr lang="en-US" sz="5400">
              <a:solidFill>
                <a:srgbClr val="0070C0"/>
              </a:solidFill>
              <a:latin typeface="Lora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74763" y="1447339"/>
            <a:ext cx="15684537" cy="249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>
                <a:solidFill>
                  <a:srgbClr val="FF0000"/>
                </a:solidFill>
                <a:latin typeface="Lora Bold"/>
              </a:rPr>
              <a:t> Оқылым</a:t>
            </a:r>
          </a:p>
          <a:p>
            <a:pPr algn="l">
              <a:lnSpc>
                <a:spcPts val="9720"/>
              </a:lnSpc>
            </a:pPr>
            <a:r>
              <a:rPr lang="en-US" sz="9000">
                <a:solidFill>
                  <a:srgbClr val="FF0000"/>
                </a:solidFill>
                <a:latin typeface="Lora Bold"/>
              </a:rPr>
              <a:t>Кел, ойнайық!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3970" y="4338743"/>
            <a:ext cx="15684537" cy="263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84"/>
              </a:lnSpc>
            </a:pPr>
            <a:r>
              <a:rPr lang="en-US" sz="4800" u="sng">
                <a:solidFill>
                  <a:srgbClr val="AB3C19"/>
                </a:solidFill>
                <a:latin typeface="Lora Bold"/>
                <a:hlinkClick r:id="rId3" tooltip="https://www.umapalata.com/zexpo/game.html?LANG=RU&amp;idGames=93943&amp;mygames=s&amp;tk=284689f86a37be0932698b9733bce28b55c887d21c537cc636c9273d6a44d113"/>
              </a:rPr>
              <a:t>https://www.umapalata.com/zexpo/game.html?LANG=RU&amp;idGames=93943&amp;mygames=s&amp;tk=284689f86a37be0932698b9733bce28b55c887d21c537cc636c9273d6a44d113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46680"/>
            <a:ext cx="16251080" cy="3960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7703">
                <a:solidFill>
                  <a:srgbClr val="FF0000"/>
                </a:solidFill>
                <a:latin typeface="Lora Bold"/>
              </a:rPr>
              <a:t>Үй жұмысы:</a:t>
            </a:r>
          </a:p>
          <a:p>
            <a:pPr algn="l">
              <a:lnSpc>
                <a:spcPts val="7626"/>
              </a:lnSpc>
            </a:pPr>
            <a:r>
              <a:rPr lang="en-US" sz="7061">
                <a:solidFill>
                  <a:srgbClr val="0070C0"/>
                </a:solidFill>
                <a:latin typeface="Lora"/>
              </a:rPr>
              <a:t>85 б.    3-тапсырма </a:t>
            </a:r>
          </a:p>
          <a:p>
            <a:pPr algn="l">
              <a:lnSpc>
                <a:spcPts val="7626"/>
              </a:lnSpc>
            </a:pPr>
            <a:r>
              <a:rPr lang="en-US" sz="7061">
                <a:solidFill>
                  <a:srgbClr val="0070C0"/>
                </a:solidFill>
                <a:latin typeface="Lora"/>
              </a:rPr>
              <a:t>( тапсырма бойынша постер дайындау)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6497" y="1790242"/>
            <a:ext cx="4772141" cy="4919733"/>
          </a:xfrm>
          <a:custGeom>
            <a:avLst/>
            <a:gdLst/>
            <a:ahLst/>
            <a:cxnLst/>
            <a:rect l="l" t="t" r="r" b="b"/>
            <a:pathLst>
              <a:path w="4772141" h="4919733">
                <a:moveTo>
                  <a:pt x="0" y="0"/>
                </a:moveTo>
                <a:lnTo>
                  <a:pt x="4772141" y="0"/>
                </a:lnTo>
                <a:lnTo>
                  <a:pt x="4772141" y="4919733"/>
                </a:lnTo>
                <a:lnTo>
                  <a:pt x="0" y="49197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392225" y="3086100"/>
            <a:ext cx="3867075" cy="4022965"/>
          </a:xfrm>
          <a:custGeom>
            <a:avLst/>
            <a:gdLst/>
            <a:ahLst/>
            <a:cxnLst/>
            <a:rect l="l" t="t" r="r" b="b"/>
            <a:pathLst>
              <a:path w="3867075" h="4022965">
                <a:moveTo>
                  <a:pt x="0" y="0"/>
                </a:moveTo>
                <a:lnTo>
                  <a:pt x="3867075" y="0"/>
                </a:lnTo>
                <a:lnTo>
                  <a:pt x="3867075" y="4022965"/>
                </a:lnTo>
                <a:lnTo>
                  <a:pt x="0" y="4022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16774" y="3086100"/>
            <a:ext cx="4454452" cy="4114800"/>
          </a:xfrm>
          <a:custGeom>
            <a:avLst/>
            <a:gdLst/>
            <a:ahLst/>
            <a:cxnLst/>
            <a:rect l="l" t="t" r="r" b="b"/>
            <a:pathLst>
              <a:path w="4454452" h="4114800">
                <a:moveTo>
                  <a:pt x="0" y="0"/>
                </a:moveTo>
                <a:lnTo>
                  <a:pt x="4454452" y="0"/>
                </a:lnTo>
                <a:lnTo>
                  <a:pt x="445445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76497" y="7251940"/>
            <a:ext cx="4212780" cy="24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15"/>
              </a:lnSpc>
            </a:pPr>
            <a:r>
              <a:rPr lang="en-US" sz="6600">
                <a:solidFill>
                  <a:srgbClr val="0070C0"/>
                </a:solidFill>
                <a:latin typeface="Lora"/>
              </a:rPr>
              <a:t>Барлық тапсырма түсінікті!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03909" y="7251940"/>
            <a:ext cx="3967317" cy="24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15"/>
              </a:lnSpc>
            </a:pPr>
            <a:r>
              <a:rPr lang="en-US" sz="6600">
                <a:solidFill>
                  <a:srgbClr val="0070C0"/>
                </a:solidFill>
                <a:latin typeface="Lora"/>
              </a:rPr>
              <a:t>Толық түсінген жоқпын!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07236" y="7251940"/>
            <a:ext cx="5437052" cy="24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15"/>
              </a:lnSpc>
            </a:pPr>
            <a:r>
              <a:rPr lang="en-US" sz="6600">
                <a:solidFill>
                  <a:srgbClr val="0070C0"/>
                </a:solidFill>
                <a:latin typeface="Lora"/>
              </a:rPr>
              <a:t>Тапсырманы мүлдем түсінбедім!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04634" y="879102"/>
            <a:ext cx="8355938" cy="113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8"/>
              </a:lnSpc>
            </a:pPr>
            <a:r>
              <a:rPr lang="en-US" sz="8100">
                <a:solidFill>
                  <a:srgbClr val="FF0000"/>
                </a:solidFill>
                <a:latin typeface="Lora Bold"/>
              </a:rPr>
              <a:t>Кері байланыс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934410" y="2176735"/>
            <a:ext cx="15710506" cy="510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76"/>
              </a:lnSpc>
            </a:pPr>
            <a:r>
              <a:rPr lang="en-US" sz="7200">
                <a:solidFill>
                  <a:srgbClr val="000000"/>
                </a:solidFill>
                <a:latin typeface="Lora"/>
              </a:rPr>
              <a:t>    </a:t>
            </a:r>
            <a:r>
              <a:rPr lang="en-US" sz="7200">
                <a:solidFill>
                  <a:srgbClr val="E7191F"/>
                </a:solidFill>
                <a:latin typeface="Lora Bold"/>
              </a:rPr>
              <a:t>Сен:</a:t>
            </a:r>
          </a:p>
          <a:p>
            <a:pPr marL="1381759" lvl="1" indent="-690880" algn="just">
              <a:lnSpc>
                <a:spcPts val="8319"/>
              </a:lnSpc>
              <a:buFont typeface="Arial"/>
              <a:buChar char="•"/>
            </a:pPr>
            <a:r>
              <a:rPr lang="en-US" sz="6399">
                <a:solidFill>
                  <a:srgbClr val="0070C0"/>
                </a:solidFill>
                <a:latin typeface="Lora Bold"/>
              </a:rPr>
              <a:t>саяхатқа қажетті зат атауларын;</a:t>
            </a:r>
          </a:p>
          <a:p>
            <a:pPr marL="1381759" lvl="1" indent="-690880">
              <a:lnSpc>
                <a:spcPts val="8319"/>
              </a:lnSpc>
              <a:buFont typeface="Arial"/>
              <a:buChar char="•"/>
            </a:pPr>
            <a:r>
              <a:rPr lang="en-US" sz="6399">
                <a:solidFill>
                  <a:srgbClr val="0070C0"/>
                </a:solidFill>
                <a:latin typeface="Lora Bold"/>
              </a:rPr>
              <a:t>сурет бойынша әңгімелеп айтуды үйренесің.</a:t>
            </a:r>
          </a:p>
          <a:p>
            <a:pPr algn="l">
              <a:lnSpc>
                <a:spcPts val="8319"/>
              </a:lnSpc>
            </a:pPr>
            <a:endParaRPr lang="en-US" sz="6399">
              <a:solidFill>
                <a:srgbClr val="0070C0"/>
              </a:solidFill>
              <a:latin typeface="Lora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29442" y="4723534"/>
            <a:ext cx="1866897" cy="1866897"/>
            <a:chOff x="0" y="0"/>
            <a:chExt cx="2489196" cy="2489196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129442" y="1950556"/>
            <a:ext cx="1866897" cy="1866897"/>
            <a:chOff x="0" y="0"/>
            <a:chExt cx="2489196" cy="248919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297444" y="2994610"/>
            <a:ext cx="1866897" cy="1866897"/>
            <a:chOff x="0" y="0"/>
            <a:chExt cx="2489196" cy="2489196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832896" y="5340580"/>
            <a:ext cx="1866897" cy="1866897"/>
            <a:chOff x="0" y="0"/>
            <a:chExt cx="2489196" cy="2489196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332592" y="7221903"/>
            <a:ext cx="1866897" cy="1866897"/>
            <a:chOff x="0" y="0"/>
            <a:chExt cx="2489196" cy="2489196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926292" y="7221903"/>
            <a:ext cx="1866897" cy="1866897"/>
            <a:chOff x="0" y="0"/>
            <a:chExt cx="2489196" cy="2489196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425987" y="5340580"/>
            <a:ext cx="1866897" cy="1866897"/>
            <a:chOff x="0" y="0"/>
            <a:chExt cx="2489196" cy="2489196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7961439" y="2994610"/>
            <a:ext cx="1866897" cy="1866897"/>
            <a:chOff x="0" y="0"/>
            <a:chExt cx="2489196" cy="2489196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2463800" cy="2463800"/>
            </a:xfrm>
            <a:custGeom>
              <a:avLst/>
              <a:gdLst/>
              <a:ahLst/>
              <a:cxnLst/>
              <a:rect l="l" t="t" r="r" b="b"/>
              <a:pathLst>
                <a:path w="2463800" h="2463800">
                  <a:moveTo>
                    <a:pt x="0" y="1231900"/>
                  </a:moveTo>
                  <a:cubicBezTo>
                    <a:pt x="0" y="551561"/>
                    <a:pt x="551561" y="0"/>
                    <a:pt x="1231900" y="0"/>
                  </a:cubicBezTo>
                  <a:cubicBezTo>
                    <a:pt x="1912239" y="0"/>
                    <a:pt x="2463800" y="551561"/>
                    <a:pt x="2463800" y="1231900"/>
                  </a:cubicBezTo>
                  <a:cubicBezTo>
                    <a:pt x="2463800" y="1912239"/>
                    <a:pt x="1912239" y="2463800"/>
                    <a:pt x="1231900" y="2463800"/>
                  </a:cubicBezTo>
                  <a:cubicBezTo>
                    <a:pt x="551561" y="2463800"/>
                    <a:pt x="0" y="1912239"/>
                    <a:pt x="0" y="1231900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2489200" cy="2489200"/>
            </a:xfrm>
            <a:custGeom>
              <a:avLst/>
              <a:gdLst/>
              <a:ahLst/>
              <a:cxnLst/>
              <a:rect l="l" t="t" r="r" b="b"/>
              <a:pathLst>
                <a:path w="2489200" h="2489200">
                  <a:moveTo>
                    <a:pt x="0" y="1244600"/>
                  </a:moveTo>
                  <a:cubicBezTo>
                    <a:pt x="0" y="557276"/>
                    <a:pt x="557276" y="0"/>
                    <a:pt x="1244600" y="0"/>
                  </a:cubicBezTo>
                  <a:lnTo>
                    <a:pt x="1244600" y="12700"/>
                  </a:lnTo>
                  <a:lnTo>
                    <a:pt x="1244600" y="0"/>
                  </a:lnTo>
                  <a:cubicBezTo>
                    <a:pt x="1931924" y="0"/>
                    <a:pt x="2489200" y="557276"/>
                    <a:pt x="2489200" y="1244600"/>
                  </a:cubicBezTo>
                  <a:lnTo>
                    <a:pt x="2476500" y="1244600"/>
                  </a:lnTo>
                  <a:lnTo>
                    <a:pt x="2489200" y="1244600"/>
                  </a:lnTo>
                  <a:cubicBezTo>
                    <a:pt x="2489200" y="1931924"/>
                    <a:pt x="1931924" y="2489200"/>
                    <a:pt x="1244600" y="2489200"/>
                  </a:cubicBezTo>
                  <a:lnTo>
                    <a:pt x="1244600" y="2476500"/>
                  </a:lnTo>
                  <a:lnTo>
                    <a:pt x="1244600" y="2489200"/>
                  </a:lnTo>
                  <a:cubicBezTo>
                    <a:pt x="557276" y="2489200"/>
                    <a:pt x="0" y="1931924"/>
                    <a:pt x="0" y="1244600"/>
                  </a:cubicBezTo>
                  <a:lnTo>
                    <a:pt x="12700" y="1244600"/>
                  </a:lnTo>
                  <a:lnTo>
                    <a:pt x="25400" y="1244600"/>
                  </a:lnTo>
                  <a:lnTo>
                    <a:pt x="12700" y="1244600"/>
                  </a:lnTo>
                  <a:lnTo>
                    <a:pt x="0" y="1244600"/>
                  </a:lnTo>
                  <a:moveTo>
                    <a:pt x="25400" y="1244600"/>
                  </a:moveTo>
                  <a:cubicBezTo>
                    <a:pt x="25400" y="1251585"/>
                    <a:pt x="19685" y="1257300"/>
                    <a:pt x="12700" y="1257300"/>
                  </a:cubicBezTo>
                  <a:cubicBezTo>
                    <a:pt x="5715" y="1257300"/>
                    <a:pt x="0" y="1251585"/>
                    <a:pt x="0" y="1244600"/>
                  </a:cubicBezTo>
                  <a:cubicBezTo>
                    <a:pt x="0" y="1237615"/>
                    <a:pt x="5715" y="1231900"/>
                    <a:pt x="12700" y="1231900"/>
                  </a:cubicBezTo>
                  <a:cubicBezTo>
                    <a:pt x="19685" y="1231900"/>
                    <a:pt x="25400" y="1237615"/>
                    <a:pt x="25400" y="1244600"/>
                  </a:cubicBezTo>
                  <a:cubicBezTo>
                    <a:pt x="25400" y="1917954"/>
                    <a:pt x="571246" y="2463800"/>
                    <a:pt x="1244600" y="2463800"/>
                  </a:cubicBezTo>
                  <a:cubicBezTo>
                    <a:pt x="1917954" y="2463800"/>
                    <a:pt x="2463800" y="1917954"/>
                    <a:pt x="2463800" y="1244600"/>
                  </a:cubicBezTo>
                  <a:cubicBezTo>
                    <a:pt x="2463800" y="571246"/>
                    <a:pt x="1917954" y="25400"/>
                    <a:pt x="1244600" y="25400"/>
                  </a:cubicBezTo>
                  <a:lnTo>
                    <a:pt x="1244600" y="12700"/>
                  </a:lnTo>
                  <a:lnTo>
                    <a:pt x="1244600" y="25400"/>
                  </a:lnTo>
                  <a:cubicBezTo>
                    <a:pt x="571246" y="25400"/>
                    <a:pt x="25400" y="571246"/>
                    <a:pt x="25400" y="12446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4472420" y="617104"/>
            <a:ext cx="9201718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>
                <a:solidFill>
                  <a:srgbClr val="FF0000"/>
                </a:solidFill>
                <a:latin typeface="Lora Bold"/>
              </a:rPr>
              <a:t>Ассоциаграмма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414657" y="5202069"/>
            <a:ext cx="1296466" cy="94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450">
                <a:solidFill>
                  <a:srgbClr val="FFFFFF"/>
                </a:solidFill>
                <a:latin typeface="Lora"/>
              </a:rPr>
              <a:t>Саяхат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62374" y="4752434"/>
            <a:ext cx="2004326" cy="2004326"/>
            <a:chOff x="0" y="0"/>
            <a:chExt cx="2672434" cy="2672434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62374" y="1772625"/>
            <a:ext cx="2004326" cy="2004326"/>
            <a:chOff x="0" y="0"/>
            <a:chExt cx="2672434" cy="2672434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292083" y="2894553"/>
            <a:ext cx="2004326" cy="2004325"/>
            <a:chOff x="0" y="0"/>
            <a:chExt cx="2672434" cy="2672434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867472" y="5415504"/>
            <a:ext cx="2004326" cy="2004325"/>
            <a:chOff x="0" y="0"/>
            <a:chExt cx="2672434" cy="2672434"/>
          </a:xfrm>
        </p:grpSpPr>
        <p:sp>
          <p:nvSpPr>
            <p:cNvPr id="13" name="Freeform 13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255265" y="7437149"/>
            <a:ext cx="2004326" cy="2004326"/>
            <a:chOff x="0" y="0"/>
            <a:chExt cx="2672434" cy="2672434"/>
          </a:xfrm>
        </p:grpSpPr>
        <p:sp>
          <p:nvSpPr>
            <p:cNvPr id="16" name="Freeform 16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8669482" y="7437149"/>
            <a:ext cx="2004326" cy="2004326"/>
            <a:chOff x="0" y="0"/>
            <a:chExt cx="2672434" cy="2672434"/>
          </a:xfrm>
        </p:grpSpPr>
        <p:sp>
          <p:nvSpPr>
            <p:cNvPr id="19" name="Freeform 19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057275" y="5415504"/>
            <a:ext cx="2004326" cy="2004325"/>
            <a:chOff x="0" y="0"/>
            <a:chExt cx="2672434" cy="2672434"/>
          </a:xfrm>
        </p:grpSpPr>
        <p:sp>
          <p:nvSpPr>
            <p:cNvPr id="22" name="Freeform 22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7632666" y="2894553"/>
            <a:ext cx="2004326" cy="2004325"/>
            <a:chOff x="0" y="0"/>
            <a:chExt cx="2672434" cy="2672434"/>
          </a:xfrm>
        </p:grpSpPr>
        <p:sp>
          <p:nvSpPr>
            <p:cNvPr id="25" name="Freeform 25"/>
            <p:cNvSpPr/>
            <p:nvPr/>
          </p:nvSpPr>
          <p:spPr>
            <a:xfrm>
              <a:off x="12700" y="12700"/>
              <a:ext cx="2647061" cy="2647061"/>
            </a:xfrm>
            <a:custGeom>
              <a:avLst/>
              <a:gdLst/>
              <a:ahLst/>
              <a:cxnLst/>
              <a:rect l="l" t="t" r="r" b="b"/>
              <a:pathLst>
                <a:path w="2647061" h="2647061">
                  <a:moveTo>
                    <a:pt x="0" y="1323467"/>
                  </a:moveTo>
                  <a:cubicBezTo>
                    <a:pt x="0" y="592582"/>
                    <a:pt x="592582" y="0"/>
                    <a:pt x="1323467" y="0"/>
                  </a:cubicBezTo>
                  <a:cubicBezTo>
                    <a:pt x="2054352" y="0"/>
                    <a:pt x="2647061" y="592582"/>
                    <a:pt x="2647061" y="1323467"/>
                  </a:cubicBezTo>
                  <a:cubicBezTo>
                    <a:pt x="2647061" y="2054352"/>
                    <a:pt x="2054479" y="2647061"/>
                    <a:pt x="1323467" y="2647061"/>
                  </a:cubicBezTo>
                  <a:cubicBezTo>
                    <a:pt x="592455" y="2647061"/>
                    <a:pt x="0" y="2054479"/>
                    <a:pt x="0" y="1323467"/>
                  </a:cubicBezTo>
                  <a:close/>
                </a:path>
              </a:pathLst>
            </a:custGeom>
            <a:solidFill>
              <a:srgbClr val="A6B727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2672334" cy="2672461"/>
            </a:xfrm>
            <a:custGeom>
              <a:avLst/>
              <a:gdLst/>
              <a:ahLst/>
              <a:cxnLst/>
              <a:rect l="l" t="t" r="r" b="b"/>
              <a:pathLst>
                <a:path w="2672334" h="2672461">
                  <a:moveTo>
                    <a:pt x="0" y="1336167"/>
                  </a:moveTo>
                  <a:cubicBezTo>
                    <a:pt x="0" y="598297"/>
                    <a:pt x="598297" y="0"/>
                    <a:pt x="1336167" y="0"/>
                  </a:cubicBezTo>
                  <a:lnTo>
                    <a:pt x="1336167" y="12700"/>
                  </a:lnTo>
                  <a:lnTo>
                    <a:pt x="1336167" y="0"/>
                  </a:lnTo>
                  <a:cubicBezTo>
                    <a:pt x="2074164" y="0"/>
                    <a:pt x="2672334" y="598297"/>
                    <a:pt x="2672334" y="1336167"/>
                  </a:cubicBezTo>
                  <a:lnTo>
                    <a:pt x="2659634" y="1336167"/>
                  </a:lnTo>
                  <a:lnTo>
                    <a:pt x="2672334" y="1336167"/>
                  </a:lnTo>
                  <a:cubicBezTo>
                    <a:pt x="2672334" y="2074164"/>
                    <a:pt x="2074037" y="2672334"/>
                    <a:pt x="1336167" y="2672334"/>
                  </a:cubicBezTo>
                  <a:lnTo>
                    <a:pt x="1336167" y="2659634"/>
                  </a:lnTo>
                  <a:lnTo>
                    <a:pt x="1336167" y="2672334"/>
                  </a:lnTo>
                  <a:cubicBezTo>
                    <a:pt x="598297" y="2672461"/>
                    <a:pt x="0" y="2074164"/>
                    <a:pt x="0" y="1336167"/>
                  </a:cubicBezTo>
                  <a:lnTo>
                    <a:pt x="12700" y="1336167"/>
                  </a:lnTo>
                  <a:lnTo>
                    <a:pt x="25400" y="1336167"/>
                  </a:lnTo>
                  <a:lnTo>
                    <a:pt x="12700" y="1336167"/>
                  </a:lnTo>
                  <a:lnTo>
                    <a:pt x="0" y="1336167"/>
                  </a:lnTo>
                  <a:moveTo>
                    <a:pt x="25400" y="1336167"/>
                  </a:moveTo>
                  <a:cubicBezTo>
                    <a:pt x="25400" y="1343152"/>
                    <a:pt x="19685" y="1348867"/>
                    <a:pt x="12700" y="1348867"/>
                  </a:cubicBezTo>
                  <a:cubicBezTo>
                    <a:pt x="5715" y="1348867"/>
                    <a:pt x="0" y="1343152"/>
                    <a:pt x="0" y="1336167"/>
                  </a:cubicBezTo>
                  <a:cubicBezTo>
                    <a:pt x="0" y="1329182"/>
                    <a:pt x="5715" y="1323467"/>
                    <a:pt x="12700" y="1323467"/>
                  </a:cubicBezTo>
                  <a:cubicBezTo>
                    <a:pt x="19685" y="1323467"/>
                    <a:pt x="25400" y="1329182"/>
                    <a:pt x="25400" y="1336167"/>
                  </a:cubicBezTo>
                  <a:cubicBezTo>
                    <a:pt x="25400" y="2060067"/>
                    <a:pt x="612267" y="2646934"/>
                    <a:pt x="1336167" y="2646934"/>
                  </a:cubicBezTo>
                  <a:cubicBezTo>
                    <a:pt x="2060067" y="2646934"/>
                    <a:pt x="2646934" y="2060067"/>
                    <a:pt x="2646934" y="1336167"/>
                  </a:cubicBezTo>
                  <a:cubicBezTo>
                    <a:pt x="2646934" y="612267"/>
                    <a:pt x="2060194" y="25400"/>
                    <a:pt x="1336167" y="25400"/>
                  </a:cubicBezTo>
                  <a:lnTo>
                    <a:pt x="1336167" y="12700"/>
                  </a:lnTo>
                  <a:lnTo>
                    <a:pt x="1336167" y="25400"/>
                  </a:lnTo>
                  <a:cubicBezTo>
                    <a:pt x="612267" y="25400"/>
                    <a:pt x="25400" y="612267"/>
                    <a:pt x="25400" y="133616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3863962" y="468531"/>
            <a:ext cx="9859752" cy="127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20"/>
              </a:lnSpc>
            </a:pPr>
            <a:r>
              <a:rPr lang="en-US" sz="9000">
                <a:solidFill>
                  <a:srgbClr val="FF0000"/>
                </a:solidFill>
                <a:latin typeface="Lora"/>
              </a:rPr>
              <a:t>Ассоциаграмма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62374" y="5388591"/>
            <a:ext cx="1851019" cy="551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9"/>
              </a:lnSpc>
            </a:pPr>
            <a:r>
              <a:rPr lang="en-US" sz="3925">
                <a:solidFill>
                  <a:srgbClr val="FFFFFF"/>
                </a:solidFill>
                <a:latin typeface="Lora Bold"/>
              </a:rPr>
              <a:t>Саяхат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115681" y="2526757"/>
            <a:ext cx="1851019" cy="53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3800">
                <a:solidFill>
                  <a:srgbClr val="FFFFFF"/>
                </a:solidFill>
                <a:latin typeface="Lora"/>
              </a:rPr>
              <a:t>пойыз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516764" y="3708243"/>
            <a:ext cx="1389831" cy="5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FFFFFF"/>
                </a:solidFill>
                <a:latin typeface="Lora"/>
              </a:rPr>
              <a:t>көлік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174720" y="6089504"/>
            <a:ext cx="1389831" cy="5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FFFFFF"/>
                </a:solidFill>
                <a:latin typeface="Lora"/>
              </a:rPr>
              <a:t>ұшақ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477642" y="8222056"/>
            <a:ext cx="1389831" cy="5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FFFFFF"/>
                </a:solidFill>
                <a:latin typeface="Lora"/>
              </a:rPr>
              <a:t>ауыл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976730" y="8222056"/>
            <a:ext cx="1389831" cy="5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FFFFFF"/>
                </a:solidFill>
                <a:latin typeface="Lora"/>
              </a:rPr>
              <a:t>қала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279652" y="6202023"/>
            <a:ext cx="1389830" cy="5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2"/>
              </a:lnSpc>
            </a:pPr>
            <a:r>
              <a:rPr lang="en-US" sz="3900">
                <a:solidFill>
                  <a:srgbClr val="FFFFFF"/>
                </a:solidFill>
                <a:latin typeface="Lora"/>
              </a:rPr>
              <a:t>тау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632666" y="3673259"/>
            <a:ext cx="1697078" cy="50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r>
              <a:rPr lang="en-US" sz="3700">
                <a:solidFill>
                  <a:srgbClr val="FFFFFF"/>
                </a:solidFill>
                <a:latin typeface="Lora"/>
              </a:rPr>
              <a:t>шетел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550070" y="8508949"/>
            <a:ext cx="4559880" cy="146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Lora Bold"/>
              </a:rPr>
              <a:t>Дескриптор: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Lora Bold"/>
              </a:rPr>
              <a:t>- сөздерді дұрыс пайдаланады;</a:t>
            </a:r>
          </a:p>
          <a:p>
            <a:pPr algn="l">
              <a:lnSpc>
                <a:spcPts val="2916"/>
              </a:lnSpc>
            </a:pPr>
            <a:r>
              <a:rPr lang="en-US" sz="2700">
                <a:solidFill>
                  <a:srgbClr val="000000"/>
                </a:solidFill>
                <a:latin typeface="Lora Bold"/>
              </a:rPr>
              <a:t>- өз жұмысын қорғайды.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13735" y="1123950"/>
            <a:ext cx="14960262" cy="123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03"/>
              </a:lnSpc>
            </a:pPr>
            <a:r>
              <a:rPr lang="en-US" sz="8799">
                <a:solidFill>
                  <a:srgbClr val="FF0000"/>
                </a:solidFill>
                <a:latin typeface="Lora Bold"/>
              </a:rPr>
              <a:t>Жаңа сөздер: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13735" y="2512695"/>
            <a:ext cx="14171827" cy="6012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33"/>
              </a:lnSpc>
            </a:pPr>
            <a:r>
              <a:rPr lang="en-US" sz="6049">
                <a:solidFill>
                  <a:srgbClr val="0070C0"/>
                </a:solidFill>
                <a:latin typeface="Lora Bold"/>
              </a:rPr>
              <a:t>демалды</a:t>
            </a:r>
            <a:r>
              <a:rPr lang="en-US" sz="6049">
                <a:solidFill>
                  <a:srgbClr val="0070C0"/>
                </a:solidFill>
                <a:latin typeface="Lora"/>
              </a:rPr>
              <a:t>-отдохнул</a:t>
            </a:r>
          </a:p>
          <a:p>
            <a:pPr algn="l">
              <a:lnSpc>
                <a:spcPts val="6911"/>
              </a:lnSpc>
            </a:pPr>
            <a:r>
              <a:rPr lang="en-US" sz="6399">
                <a:solidFill>
                  <a:srgbClr val="0070C0"/>
                </a:solidFill>
                <a:latin typeface="Lora Bold"/>
              </a:rPr>
              <a:t>өткізу   </a:t>
            </a:r>
            <a:r>
              <a:rPr lang="en-US" sz="6399">
                <a:solidFill>
                  <a:srgbClr val="0070C0"/>
                </a:solidFill>
                <a:latin typeface="Lora"/>
              </a:rPr>
              <a:t>-  проводить</a:t>
            </a:r>
          </a:p>
          <a:p>
            <a:pPr algn="l">
              <a:lnSpc>
                <a:spcPts val="6533"/>
              </a:lnSpc>
            </a:pPr>
            <a:r>
              <a:rPr lang="en-US" sz="6049">
                <a:solidFill>
                  <a:srgbClr val="0070C0"/>
                </a:solidFill>
                <a:latin typeface="Lora Bold"/>
              </a:rPr>
              <a:t>тамаша </a:t>
            </a:r>
            <a:r>
              <a:rPr lang="en-US" sz="6049">
                <a:solidFill>
                  <a:srgbClr val="0070C0"/>
                </a:solidFill>
                <a:latin typeface="Lora"/>
              </a:rPr>
              <a:t>-   прекрасно</a:t>
            </a:r>
          </a:p>
          <a:p>
            <a:pPr algn="l">
              <a:lnSpc>
                <a:spcPts val="6533"/>
              </a:lnSpc>
            </a:pPr>
            <a:r>
              <a:rPr lang="en-US" sz="6049">
                <a:solidFill>
                  <a:srgbClr val="0070C0"/>
                </a:solidFill>
                <a:latin typeface="Lora Bold"/>
              </a:rPr>
              <a:t>жоспарлау</a:t>
            </a:r>
            <a:r>
              <a:rPr lang="en-US" sz="6049">
                <a:solidFill>
                  <a:srgbClr val="0070C0"/>
                </a:solidFill>
                <a:latin typeface="Lora"/>
              </a:rPr>
              <a:t>-планировать</a:t>
            </a:r>
          </a:p>
          <a:p>
            <a:pPr algn="l">
              <a:lnSpc>
                <a:spcPts val="3629"/>
              </a:lnSpc>
            </a:pPr>
            <a:endParaRPr lang="en-US" sz="6049">
              <a:solidFill>
                <a:srgbClr val="0070C0"/>
              </a:solidFill>
              <a:latin typeface="Lora"/>
            </a:endParaRPr>
          </a:p>
          <a:p>
            <a:pPr algn="l">
              <a:lnSpc>
                <a:spcPts val="3629"/>
              </a:lnSpc>
            </a:pPr>
            <a:r>
              <a:rPr lang="en-US" sz="3024">
                <a:solidFill>
                  <a:srgbClr val="0070C0"/>
                </a:solidFill>
                <a:latin typeface="Lora"/>
              </a:rPr>
              <a:t>Дескриптор:</a:t>
            </a:r>
          </a:p>
          <a:p>
            <a:pPr algn="l">
              <a:lnSpc>
                <a:spcPts val="3629"/>
              </a:lnSpc>
            </a:pPr>
            <a:r>
              <a:rPr lang="en-US" sz="3024">
                <a:solidFill>
                  <a:srgbClr val="0070C0"/>
                </a:solidFill>
                <a:latin typeface="Lora"/>
              </a:rPr>
              <a:t>-жаңа сөздермен сөз тіркесін құрастырады;</a:t>
            </a:r>
          </a:p>
          <a:p>
            <a:pPr algn="l">
              <a:lnSpc>
                <a:spcPts val="3629"/>
              </a:lnSpc>
            </a:pPr>
            <a:r>
              <a:rPr lang="en-US" sz="3024">
                <a:solidFill>
                  <a:srgbClr val="0070C0"/>
                </a:solidFill>
                <a:latin typeface="Lora"/>
              </a:rPr>
              <a:t>-сөз тіркестерімен сөйлемдер  жазады.</a:t>
            </a:r>
          </a:p>
          <a:p>
            <a:pPr algn="l">
              <a:lnSpc>
                <a:spcPts val="3266"/>
              </a:lnSpc>
            </a:pPr>
            <a:endParaRPr lang="en-US" sz="3024">
              <a:solidFill>
                <a:srgbClr val="0070C0"/>
              </a:solidFill>
              <a:latin typeface="Lora"/>
            </a:endParaRPr>
          </a:p>
          <a:p>
            <a:pPr algn="l">
              <a:lnSpc>
                <a:spcPts val="3266"/>
              </a:lnSpc>
            </a:pPr>
            <a:endParaRPr lang="en-US" sz="3024">
              <a:solidFill>
                <a:srgbClr val="0070C0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13735" y="1123950"/>
            <a:ext cx="14960262" cy="1239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03"/>
              </a:lnSpc>
            </a:pPr>
            <a:r>
              <a:rPr lang="en-US" sz="8799">
                <a:solidFill>
                  <a:srgbClr val="FF0000"/>
                </a:solidFill>
                <a:latin typeface="Lora Bold"/>
              </a:rPr>
              <a:t>Сөз тіркестері: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13735" y="2512695"/>
            <a:ext cx="14171827" cy="8470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3"/>
              </a:lnSpc>
            </a:pPr>
            <a:r>
              <a:rPr lang="en-US" sz="6049">
                <a:solidFill>
                  <a:srgbClr val="0070C0"/>
                </a:solidFill>
                <a:latin typeface="Lora Bold"/>
              </a:rPr>
              <a:t>Жазда демалдым, керемет өткіздік, тамаша  табиғат, жұмысты  жоспарлау .</a:t>
            </a:r>
          </a:p>
          <a:p>
            <a:pPr>
              <a:lnSpc>
                <a:spcPts val="6533"/>
              </a:lnSpc>
            </a:pPr>
            <a:endParaRPr lang="en-US" sz="6049">
              <a:solidFill>
                <a:srgbClr val="0070C0"/>
              </a:solidFill>
              <a:latin typeface="Lora Bold"/>
            </a:endParaRPr>
          </a:p>
          <a:p>
            <a:pPr>
              <a:lnSpc>
                <a:spcPts val="6533"/>
              </a:lnSpc>
            </a:pPr>
            <a:r>
              <a:rPr lang="en-US" sz="6049">
                <a:solidFill>
                  <a:srgbClr val="0070C0"/>
                </a:solidFill>
                <a:latin typeface="Lora Bold Italics"/>
              </a:rPr>
              <a:t>Жазғы демалысты ауылда өткіздім.</a:t>
            </a:r>
          </a:p>
          <a:p>
            <a:pPr algn="l">
              <a:lnSpc>
                <a:spcPts val="6533"/>
              </a:lnSpc>
            </a:pPr>
            <a:endParaRPr lang="en-US" sz="6049">
              <a:solidFill>
                <a:srgbClr val="0070C0"/>
              </a:solidFill>
              <a:latin typeface="Lora Bold Italics"/>
            </a:endParaRPr>
          </a:p>
          <a:p>
            <a:pPr algn="l">
              <a:lnSpc>
                <a:spcPts val="3629"/>
              </a:lnSpc>
            </a:pPr>
            <a:endParaRPr lang="en-US" sz="6049">
              <a:solidFill>
                <a:srgbClr val="0070C0"/>
              </a:solidFill>
              <a:latin typeface="Lora Bold Italics"/>
            </a:endParaRPr>
          </a:p>
          <a:p>
            <a:pPr algn="l">
              <a:lnSpc>
                <a:spcPts val="3629"/>
              </a:lnSpc>
            </a:pPr>
            <a:r>
              <a:rPr lang="en-US" sz="3024">
                <a:solidFill>
                  <a:srgbClr val="0070C0"/>
                </a:solidFill>
                <a:latin typeface="Lora"/>
              </a:rPr>
              <a:t>Дескриптор:</a:t>
            </a:r>
          </a:p>
          <a:p>
            <a:pPr algn="l">
              <a:lnSpc>
                <a:spcPts val="3629"/>
              </a:lnSpc>
            </a:pPr>
            <a:r>
              <a:rPr lang="en-US" sz="3024">
                <a:solidFill>
                  <a:srgbClr val="0070C0"/>
                </a:solidFill>
                <a:latin typeface="Lora"/>
              </a:rPr>
              <a:t>-жаңа сөздермен сөз тіркесін құрастырады;</a:t>
            </a:r>
          </a:p>
          <a:p>
            <a:pPr algn="l">
              <a:lnSpc>
                <a:spcPts val="3629"/>
              </a:lnSpc>
            </a:pPr>
            <a:r>
              <a:rPr lang="en-US" sz="3024">
                <a:solidFill>
                  <a:srgbClr val="0070C0"/>
                </a:solidFill>
                <a:latin typeface="Lora"/>
              </a:rPr>
              <a:t>-сөз тіркестерімен сөйлемдер  жазады.</a:t>
            </a:r>
          </a:p>
          <a:p>
            <a:pPr algn="l">
              <a:lnSpc>
                <a:spcPts val="3266"/>
              </a:lnSpc>
            </a:pPr>
            <a:endParaRPr lang="en-US" sz="3024">
              <a:solidFill>
                <a:srgbClr val="0070C0"/>
              </a:solidFill>
              <a:latin typeface="Lora"/>
            </a:endParaRPr>
          </a:p>
          <a:p>
            <a:pPr algn="l">
              <a:lnSpc>
                <a:spcPts val="3266"/>
              </a:lnSpc>
            </a:pPr>
            <a:endParaRPr lang="en-US" sz="3024">
              <a:solidFill>
                <a:srgbClr val="0070C0"/>
              </a:solidFill>
              <a:latin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36415" y="2412260"/>
            <a:ext cx="4950399" cy="3288969"/>
          </a:xfrm>
          <a:custGeom>
            <a:avLst/>
            <a:gdLst/>
            <a:ahLst/>
            <a:cxnLst/>
            <a:rect l="l" t="t" r="r" b="b"/>
            <a:pathLst>
              <a:path w="4950399" h="3288969">
                <a:moveTo>
                  <a:pt x="0" y="0"/>
                </a:moveTo>
                <a:lnTo>
                  <a:pt x="4950399" y="0"/>
                </a:lnTo>
                <a:lnTo>
                  <a:pt x="4950399" y="3288969"/>
                </a:lnTo>
                <a:lnTo>
                  <a:pt x="0" y="3288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752708" y="2432494"/>
            <a:ext cx="5690404" cy="3268734"/>
          </a:xfrm>
          <a:custGeom>
            <a:avLst/>
            <a:gdLst/>
            <a:ahLst/>
            <a:cxnLst/>
            <a:rect l="l" t="t" r="r" b="b"/>
            <a:pathLst>
              <a:path w="5690404" h="3268734">
                <a:moveTo>
                  <a:pt x="0" y="0"/>
                </a:moveTo>
                <a:lnTo>
                  <a:pt x="5690405" y="0"/>
                </a:lnTo>
                <a:lnTo>
                  <a:pt x="5690405" y="3268734"/>
                </a:lnTo>
                <a:lnTo>
                  <a:pt x="0" y="3268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0" r="-19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312320" y="5875899"/>
            <a:ext cx="5272668" cy="3503079"/>
          </a:xfrm>
          <a:custGeom>
            <a:avLst/>
            <a:gdLst/>
            <a:ahLst/>
            <a:cxnLst/>
            <a:rect l="l" t="t" r="r" b="b"/>
            <a:pathLst>
              <a:path w="5272668" h="3503079">
                <a:moveTo>
                  <a:pt x="0" y="0"/>
                </a:moveTo>
                <a:lnTo>
                  <a:pt x="5272668" y="0"/>
                </a:lnTo>
                <a:lnTo>
                  <a:pt x="5272668" y="3503079"/>
                </a:lnTo>
                <a:lnTo>
                  <a:pt x="0" y="35030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7960" r="-26" b="-12484"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8694668" y="5875899"/>
            <a:ext cx="5907218" cy="3490671"/>
          </a:xfrm>
          <a:custGeom>
            <a:avLst/>
            <a:gdLst/>
            <a:ahLst/>
            <a:cxnLst/>
            <a:rect l="l" t="t" r="r" b="b"/>
            <a:pathLst>
              <a:path w="5907218" h="3490671">
                <a:moveTo>
                  <a:pt x="5907217" y="0"/>
                </a:moveTo>
                <a:lnTo>
                  <a:pt x="0" y="0"/>
                </a:lnTo>
                <a:lnTo>
                  <a:pt x="0" y="3490671"/>
                </a:lnTo>
                <a:lnTo>
                  <a:pt x="5907217" y="3490671"/>
                </a:lnTo>
                <a:lnTo>
                  <a:pt x="5907217" y="0"/>
                </a:lnTo>
                <a:close/>
              </a:path>
            </a:pathLst>
          </a:custGeom>
          <a:blipFill>
            <a:blip r:embed="rId6"/>
            <a:stretch>
              <a:fillRect l="-2869" t="-6797" r="-5224" b="-10437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90924" y="225951"/>
            <a:ext cx="16488855" cy="1986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endParaRPr/>
          </a:p>
          <a:p>
            <a:pPr algn="l">
              <a:lnSpc>
                <a:spcPts val="7776"/>
              </a:lnSpc>
            </a:pPr>
            <a:r>
              <a:rPr lang="en-US" sz="7200">
                <a:solidFill>
                  <a:srgbClr val="E7191F"/>
                </a:solidFill>
                <a:latin typeface="Lora Bold"/>
              </a:rPr>
              <a:t>Сен жазда қайда барғың келеді?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08041" y="1545191"/>
            <a:ext cx="18079959" cy="8472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4"/>
              </a:lnSpc>
            </a:pPr>
            <a:r>
              <a:rPr lang="en-US" sz="7921" dirty="0" err="1">
                <a:solidFill>
                  <a:srgbClr val="E7191F"/>
                </a:solidFill>
                <a:latin typeface="Lora Bold"/>
              </a:rPr>
              <a:t>Айтайық</a:t>
            </a:r>
            <a:endParaRPr lang="en-US" sz="7921" dirty="0">
              <a:solidFill>
                <a:srgbClr val="E7191F"/>
              </a:solidFill>
              <a:latin typeface="Lora Bold"/>
            </a:endParaRPr>
          </a:p>
          <a:p>
            <a:pPr algn="l">
              <a:lnSpc>
                <a:spcPts val="8566"/>
              </a:lnSpc>
            </a:pP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Мен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теңізге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барғым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келеді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.</a:t>
            </a:r>
          </a:p>
          <a:p>
            <a:pPr algn="l">
              <a:lnSpc>
                <a:spcPts val="8566"/>
              </a:lnSpc>
            </a:pP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Мен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ұшақпен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Алматыға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барамын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.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Мен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тауға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шығамын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. 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Саябақта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биік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төбешіктен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 </a:t>
            </a:r>
            <a:r>
              <a:rPr lang="en-US" sz="7021" dirty="0" err="1">
                <a:solidFill>
                  <a:srgbClr val="0070C0"/>
                </a:solidFill>
                <a:latin typeface="Lora Bold"/>
              </a:rPr>
              <a:t>сырғанаймын</a:t>
            </a:r>
            <a:r>
              <a:rPr lang="en-US" sz="7021" dirty="0">
                <a:solidFill>
                  <a:srgbClr val="0070C0"/>
                </a:solidFill>
                <a:latin typeface="Lora Bold"/>
              </a:rPr>
              <a:t>.</a:t>
            </a:r>
          </a:p>
          <a:p>
            <a:pPr algn="l">
              <a:lnSpc>
                <a:spcPts val="9664"/>
              </a:lnSpc>
            </a:pPr>
            <a:endParaRPr lang="en-US" sz="7021" dirty="0">
              <a:solidFill>
                <a:srgbClr val="0070C0"/>
              </a:solidFill>
              <a:latin typeface="Lora Bold"/>
            </a:endParaRPr>
          </a:p>
          <a:p>
            <a:pPr algn="l">
              <a:lnSpc>
                <a:spcPts val="4429"/>
              </a:lnSpc>
            </a:pPr>
            <a:r>
              <a:rPr lang="en-US" sz="3630" dirty="0" err="1">
                <a:solidFill>
                  <a:srgbClr val="0070C0"/>
                </a:solidFill>
                <a:latin typeface="Lora"/>
              </a:rPr>
              <a:t>Дескриптор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:</a:t>
            </a:r>
          </a:p>
          <a:p>
            <a:pPr algn="l">
              <a:lnSpc>
                <a:spcPts val="4429"/>
              </a:lnSpc>
            </a:pPr>
            <a:r>
              <a:rPr lang="en-US" sz="3630" dirty="0">
                <a:solidFill>
                  <a:srgbClr val="0070C0"/>
                </a:solidFill>
                <a:latin typeface="Lora"/>
              </a:rPr>
              <a:t>-</a:t>
            </a:r>
            <a:r>
              <a:rPr lang="en-US" sz="3630" dirty="0" err="1">
                <a:solidFill>
                  <a:srgbClr val="0070C0"/>
                </a:solidFill>
                <a:latin typeface="Lora"/>
              </a:rPr>
              <a:t>Сұрақты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3630" dirty="0" err="1">
                <a:solidFill>
                  <a:srgbClr val="0070C0"/>
                </a:solidFill>
                <a:latin typeface="Lora"/>
              </a:rPr>
              <a:t>түсінеді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.</a:t>
            </a:r>
          </a:p>
          <a:p>
            <a:pPr algn="l">
              <a:lnSpc>
                <a:spcPts val="4429"/>
              </a:lnSpc>
            </a:pPr>
            <a:r>
              <a:rPr lang="en-US" sz="3630" dirty="0">
                <a:solidFill>
                  <a:srgbClr val="0070C0"/>
                </a:solidFill>
                <a:latin typeface="Lora"/>
              </a:rPr>
              <a:t>-</a:t>
            </a:r>
            <a:r>
              <a:rPr lang="en-US" sz="3630" dirty="0" err="1">
                <a:solidFill>
                  <a:srgbClr val="0070C0"/>
                </a:solidFill>
                <a:latin typeface="Lora"/>
              </a:rPr>
              <a:t>Сурет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3630" dirty="0" err="1">
                <a:solidFill>
                  <a:srgbClr val="0070C0"/>
                </a:solidFill>
                <a:latin typeface="Lora"/>
              </a:rPr>
              <a:t>бойынша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3630" dirty="0" err="1">
                <a:solidFill>
                  <a:srgbClr val="0070C0"/>
                </a:solidFill>
                <a:latin typeface="Lora"/>
              </a:rPr>
              <a:t>өз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3630" dirty="0" err="1">
                <a:solidFill>
                  <a:srgbClr val="0070C0"/>
                </a:solidFill>
                <a:latin typeface="Lora"/>
              </a:rPr>
              <a:t>ойын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 </a:t>
            </a:r>
            <a:r>
              <a:rPr lang="en-US" sz="3630" dirty="0" err="1">
                <a:solidFill>
                  <a:srgbClr val="0070C0"/>
                </a:solidFill>
                <a:latin typeface="Lora"/>
              </a:rPr>
              <a:t>айтады</a:t>
            </a:r>
            <a:r>
              <a:rPr lang="en-US" sz="3630" dirty="0">
                <a:solidFill>
                  <a:srgbClr val="0070C0"/>
                </a:solidFill>
                <a:latin typeface="Lora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464</Words>
  <Application>Microsoft Office PowerPoint</Application>
  <PresentationFormat>Произвольный</PresentationFormat>
  <Paragraphs>131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Lora</vt:lpstr>
      <vt:lpstr>Lora Bold Italics</vt:lpstr>
      <vt:lpstr>Calibri</vt:lpstr>
      <vt:lpstr>Lora Bold</vt:lpstr>
      <vt:lpstr>Lora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Елорда 2-с.1-сабақ 4-т  Балабатырова М.М. Саяхатты жоспарлайық.pptx</dc:title>
  <cp:lastModifiedBy>Huawei</cp:lastModifiedBy>
  <cp:revision>5</cp:revision>
  <dcterms:created xsi:type="dcterms:W3CDTF">2006-08-16T00:00:00Z</dcterms:created>
  <dcterms:modified xsi:type="dcterms:W3CDTF">2024-10-14T14:09:03Z</dcterms:modified>
  <dc:identifier>DAF-JMex9vM</dc:identifier>
</cp:coreProperties>
</file>