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7" r:id="rId4"/>
    <p:sldId id="268" r:id="rId5"/>
    <p:sldId id="261" r:id="rId6"/>
    <p:sldId id="262" r:id="rId7"/>
    <p:sldId id="263" r:id="rId8"/>
    <p:sldId id="269" r:id="rId9"/>
    <p:sldId id="27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kuI_1bUwT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820472" cy="2448272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Дауыссыз дыбыстардың түрлері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704856" cy="82527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kk-KZ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«Мен» тұжырымдамасы рефлексиясы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630524" y="1844824"/>
            <a:ext cx="3002632" cy="1800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Көңіл-күйім керемет!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211960" y="1874257"/>
            <a:ext cx="3002632" cy="18002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Достарым көмектесті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131840" y="3252250"/>
            <a:ext cx="3002632" cy="18002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Тақырыпты меңгердім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7848872" cy="1833384"/>
          </a:xfrm>
        </p:spPr>
        <p:txBody>
          <a:bodyPr/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Дауыссыз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 туралы лингвистикалық білімдерін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кеңейтесің; 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дыбыс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 (қатаң, ұяң, үнді) ажырата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аласың.</a:t>
            </a:r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Отбасы Туралы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492896"/>
            <a:ext cx="7416824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35696" y="6113836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https://www.youtube.com/watch?v=okuI_1bUwT0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605878"/>
            <a:ext cx="8568952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Сөзді тап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kk-KZ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ойыны</a:t>
            </a:r>
            <a:endParaRPr kumimoji="0" lang="ru-RU" alt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Кестедегі тор көздерде алғашқы және соңғы дыбыстары бірдей әріптер жазылып тұр.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Осы әріптерден оң жағынан оқыса да, сол жағынан оқыса да бірдей сөздер ойлап тап.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521032"/>
              </p:ext>
            </p:extLst>
          </p:nvPr>
        </p:nvGraphicFramePr>
        <p:xfrm>
          <a:off x="1115616" y="2237094"/>
          <a:ext cx="609600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390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                                                                      </a:t>
                      </a:r>
                      <a:r>
                        <a:rPr lang="kk-KZ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қ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                                                                         қ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                                                                         қ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                                                                        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                                                                        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                                                                         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6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755576" y="1340768"/>
            <a:ext cx="7776864" cy="3384376"/>
          </a:xfrm>
        </p:spPr>
        <p:txBody>
          <a:bodyPr/>
          <a:lstStyle/>
          <a:p>
            <a:pPr marL="45720" lvl="0" indent="0" algn="ctr">
              <a:buNone/>
            </a:pPr>
            <a:r>
              <a:rPr lang="kk-KZ" altLang="ru-RU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Өзіңді тексер!</a:t>
            </a:r>
          </a:p>
          <a:p>
            <a:pPr marL="45720" lvl="0" indent="0">
              <a:buNone/>
            </a:pPr>
            <a:r>
              <a:rPr lang="kk-KZ" altLang="ru-RU" sz="3600" b="0" dirty="0" smtClean="0"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Жауабы</a:t>
            </a:r>
            <a:r>
              <a:rPr lang="kk-KZ" altLang="ru-RU" sz="3600" b="0" dirty="0"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lang="kk-KZ" altLang="ru-RU" sz="3600" b="0" dirty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қызық, қалақ, қырық, кесек, кезек, </a:t>
            </a:r>
            <a:r>
              <a:rPr lang="kk-KZ" altLang="ru-RU" sz="3600" b="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кебек</a:t>
            </a:r>
            <a:r>
              <a:rPr lang="kk-KZ" altLang="ru-RU" sz="3600" dirty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altLang="ru-RU" sz="14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54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5400" b="0" dirty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3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731520"/>
            <a:ext cx="8640960" cy="3474720"/>
          </a:xfrm>
        </p:spPr>
        <p:txBody>
          <a:bodyPr/>
          <a:lstStyle/>
          <a:p>
            <a:pPr marL="45720" indent="0">
              <a:buNone/>
            </a:pPr>
            <a:r>
              <a:rPr lang="kk-KZ" sz="44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дыбыстар: </a:t>
            </a:r>
          </a:p>
          <a:p>
            <a:pPr marL="45720" indent="0">
              <a:buNone/>
            </a:pPr>
            <a:r>
              <a:rPr lang="ru-RU" sz="3200" dirty="0"/>
              <a:t> 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б, в, г, ғ, д, ж, з, й, к, қ, л, м, н, ң, п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</a:t>
            </a:r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с, т, һ, ф, х, ц, ч, ш, </a:t>
            </a:r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у.</a:t>
            </a:r>
          </a:p>
          <a:p>
            <a:pPr marL="45720" indent="0">
              <a:buNone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память с прямым доступом 5"/>
          <p:cNvSpPr/>
          <p:nvPr/>
        </p:nvSpPr>
        <p:spPr>
          <a:xfrm>
            <a:off x="2512577" y="3149472"/>
            <a:ext cx="4406877" cy="711576"/>
          </a:xfrm>
          <a:prstGeom prst="flowChartMagneticDrum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chemeClr val="bg2">
                    <a:lumMod val="50000"/>
                  </a:schemeClr>
                </a:solidFill>
              </a:rPr>
              <a:t>Түрлері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9138" y="4141650"/>
            <a:ext cx="2304256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19872" y="4141650"/>
            <a:ext cx="2664296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/>
              <a:t>Ұяң </a:t>
            </a:r>
            <a:endParaRPr lang="ru-RU" sz="2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60232" y="4095328"/>
            <a:ext cx="2304256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/>
              <a:t>Үнді</a:t>
            </a:r>
            <a:endParaRPr lang="ru-RU" sz="28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512" y="5301208"/>
            <a:ext cx="288032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п, к, қ, т, с, ф, х, ц, ч, </a:t>
            </a:r>
            <a:r>
              <a:rPr lang="ru-RU" b="1" dirty="0" smtClean="0"/>
              <a:t>ш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75856" y="5301208"/>
            <a:ext cx="280831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б</a:t>
            </a:r>
            <a:r>
              <a:rPr lang="ru-RU" b="1" dirty="0" smtClean="0"/>
              <a:t>, в</a:t>
            </a:r>
            <a:r>
              <a:rPr lang="ru-RU" b="1" dirty="0"/>
              <a:t>, г, ғ, д, ж, </a:t>
            </a:r>
            <a:r>
              <a:rPr lang="ru-RU" b="1" dirty="0" smtClean="0"/>
              <a:t>з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44208" y="5301208"/>
            <a:ext cx="269979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 </a:t>
            </a:r>
            <a:r>
              <a:rPr lang="ru-RU" b="1" dirty="0"/>
              <a:t>р, л, м, н, ң, у</a:t>
            </a:r>
            <a:r>
              <a:rPr lang="ru-RU" dirty="0"/>
              <a:t>.</a:t>
            </a:r>
          </a:p>
        </p:txBody>
      </p:sp>
      <p:cxnSp>
        <p:nvCxnSpPr>
          <p:cNvPr id="16" name="Прямая соединительная линия 15"/>
          <p:cNvCxnSpPr>
            <a:stCxn id="6" idx="1"/>
          </p:cNvCxnSpPr>
          <p:nvPr/>
        </p:nvCxnSpPr>
        <p:spPr>
          <a:xfrm flipH="1">
            <a:off x="1115616" y="3505260"/>
            <a:ext cx="13969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4"/>
          </p:cNvCxnSpPr>
          <p:nvPr/>
        </p:nvCxnSpPr>
        <p:spPr>
          <a:xfrm>
            <a:off x="6919454" y="3505260"/>
            <a:ext cx="11089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115616" y="3505260"/>
            <a:ext cx="0" cy="636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028384" y="3505260"/>
            <a:ext cx="0" cy="636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6" idx="2"/>
            <a:endCxn id="8" idx="0"/>
          </p:cNvCxnSpPr>
          <p:nvPr/>
        </p:nvCxnSpPr>
        <p:spPr>
          <a:xfrm>
            <a:off x="4716016" y="3861048"/>
            <a:ext cx="36004" cy="280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7" idx="2"/>
          </p:cNvCxnSpPr>
          <p:nvPr/>
        </p:nvCxnSpPr>
        <p:spPr>
          <a:xfrm>
            <a:off x="1461266" y="5056050"/>
            <a:ext cx="0" cy="245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8" idx="2"/>
          </p:cNvCxnSpPr>
          <p:nvPr/>
        </p:nvCxnSpPr>
        <p:spPr>
          <a:xfrm>
            <a:off x="4752020" y="5056050"/>
            <a:ext cx="0" cy="245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8028384" y="5056050"/>
            <a:ext cx="0" cy="245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бъект 2"/>
          <p:cNvSpPr txBox="1">
            <a:spLocks/>
          </p:cNvSpPr>
          <p:nvPr/>
        </p:nvSpPr>
        <p:spPr>
          <a:xfrm>
            <a:off x="1524995" y="332656"/>
            <a:ext cx="5949280" cy="537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Georgia" pitchFamily="18" charset="0"/>
              <a:buNone/>
            </a:pPr>
            <a:r>
              <a:rPr lang="kk-KZ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Есіңде сақта!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08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9001000" cy="6408712"/>
          </a:xfrm>
        </p:spPr>
        <p:txBody>
          <a:bodyPr>
            <a:normAutofit fontScale="40000" lnSpcReduction="20000"/>
          </a:bodyPr>
          <a:lstStyle/>
          <a:p>
            <a:pPr marL="45720" indent="0">
              <a:buNone/>
            </a:pPr>
            <a:r>
              <a:rPr lang="kk-KZ" sz="5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2-жаттығу. </a:t>
            </a:r>
            <a:endParaRPr lang="kk-KZ" sz="56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5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5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Өлеңнің </a:t>
            </a:r>
            <a:r>
              <a:rPr lang="kk-KZ" sz="5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тақырыбына қарап, оның не туралы екенін болжа.</a:t>
            </a:r>
            <a:endParaRPr lang="ru-RU" sz="5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5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 айтады</a:t>
            </a:r>
            <a:endParaRPr lang="ru-RU" sz="5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ел-кел </a:t>
            </a: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балам, кел, балам, 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Айтайын ақыл мен саған.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Демесін ешкім өзіңді,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Әкеден </a:t>
            </a: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үлгі алмаған.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Жеті атаңды</a:t>
            </a: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жат біліп, 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Атаңдай бол аумаған</a:t>
            </a: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kk-KZ" sz="5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sz="5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</a:t>
            </a:r>
            <a:r>
              <a:rPr lang="kk-KZ" sz="43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 </a:t>
            </a: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атаңды білесің бе, білмесең атаңнан сұрап </a:t>
            </a: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ал.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3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</a:t>
            </a:r>
            <a:r>
              <a:rPr lang="kk-KZ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Өлеңнің </a:t>
            </a: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соңғы төрт жолын көшіріп жаз.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</a:t>
            </a:r>
            <a:r>
              <a:rPr lang="kk-KZ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Қарамен </a:t>
            </a:r>
            <a:r>
              <a:rPr lang="kk-KZ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 сөздерден дауыссыз дыбыс түрлерін ажырат.</a:t>
            </a: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өлеңнің тақырыбына қарап, оның не туралы екенін болжай алады;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өлеңнің соңғы төрт жолын қатесіз көшіріп жазады; 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дауыссыз </a:t>
            </a:r>
            <a:r>
              <a:rPr lang="kk-K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дыбыстарды түрлеріне қарай ажырата алады</a:t>
            </a:r>
            <a:r>
              <a:rPr lang="kk-KZ" sz="4500" dirty="0"/>
              <a:t>.</a:t>
            </a:r>
            <a:endParaRPr lang="ru-RU" sz="4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0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09228" y="188640"/>
            <a:ext cx="7749480" cy="511256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4-жаттығу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Жаңылтпашты оқып жатқа жаз: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Мына балалар,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Неменелерің еді?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Немерелерің бе?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Шөберелерің бе?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Неменелерің бе?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Тапсырма: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Немере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шөбере сөздеріне дыбыстық талдау жаса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5301208"/>
            <a:ext cx="69127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-жаңылтпашты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жатқа жаза алады;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-дыбыстық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талдау жасай  алады.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7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424936" cy="4353664"/>
          </a:xfrm>
        </p:spPr>
        <p:txBody>
          <a:bodyPr/>
          <a:lstStyle/>
          <a:p>
            <a:pPr marL="45720" indent="0" algn="ctr">
              <a:buNone/>
            </a:pP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</a:t>
            </a:r>
          </a:p>
          <a:p>
            <a:pPr marL="4572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Немере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Н-дауыссыз, үнді, е-дауысты, жіңішке, м-дауыссыз, үнді, е-дауысты, жіңішке, р-дауыссыз, үнді, е-дауысты, жіңішке</a:t>
            </a:r>
          </a:p>
          <a:p>
            <a:pPr marL="45720" indent="0">
              <a:buNone/>
            </a:pP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Шөбере</a:t>
            </a:r>
          </a:p>
          <a:p>
            <a:pPr marL="45720" indent="0">
              <a:buNone/>
            </a:pP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Ш-дауыссыз, қатаң, ө-дауысты, жіңішке, б-дауыссыз, ұяң, е-дауысты, жіңішке, р-дауыссыз, үнді, е-дауысты, жіңішке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98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Қазақ баласы Украинадағы халықаралық ән байқауында 1-орынды жеңіп алд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659" y="188640"/>
            <a:ext cx="1944217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Қазақтың сырға тағу дәстүрі туралы не білеміз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976" y="188640"/>
            <a:ext cx="1656184" cy="1584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Ана – күннің шуағы - sabaq.k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2090"/>
            <a:ext cx="1838325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Ата, әке және кейінгі ұрпақ (Эссе) | Қазақ газеттері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82090"/>
            <a:ext cx="2196244" cy="173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Қазақ жігіті Google компаниясында аға инженер болды | Tengrinews.kz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152" y="2032933"/>
            <a:ext cx="196384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Жан аға - Перизат Тұрарова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99" y="1982090"/>
            <a:ext cx="1931609" cy="193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Бүгінгінің ата-әжесі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807" y="4293096"/>
            <a:ext cx="2719425" cy="152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Немереге ертегі айтатын әжелер неге азайды?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626" y="4290360"/>
            <a:ext cx="2853526" cy="1525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Объект 2"/>
          <p:cNvSpPr>
            <a:spLocks noGrp="1"/>
          </p:cNvSpPr>
          <p:nvPr>
            <p:ph sz="quarter" idx="13"/>
          </p:nvPr>
        </p:nvSpPr>
        <p:spPr>
          <a:xfrm>
            <a:off x="4813951" y="1468193"/>
            <a:ext cx="2348880" cy="60924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Әпкем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525352" y="1468193"/>
            <a:ext cx="2348880" cy="609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1164568" y="-33992"/>
            <a:ext cx="6863816" cy="609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жұмыс.Суретке мұқият қара.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483767" y="3649856"/>
            <a:ext cx="2348880" cy="609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Әкем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>
          <a:xfrm>
            <a:off x="4892786" y="3681112"/>
            <a:ext cx="2348880" cy="609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Шешем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>
          <a:xfrm>
            <a:off x="-9872" y="3811991"/>
            <a:ext cx="2348880" cy="609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Тәтем (әкемнің қарындасы)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бъект 2"/>
          <p:cNvSpPr txBox="1">
            <a:spLocks/>
          </p:cNvSpPr>
          <p:nvPr/>
        </p:nvSpPr>
        <p:spPr>
          <a:xfrm>
            <a:off x="6986389" y="3811991"/>
            <a:ext cx="2348880" cy="609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Нағашы ағам (анамның інісі)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1164568" y="5815604"/>
            <a:ext cx="2709664" cy="609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Атам      Әжем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4326626" y="5815604"/>
            <a:ext cx="3832681" cy="609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Нағашы атам   Нағашы әжем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81890" y="1340768"/>
            <a:ext cx="12507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132703" y="1340768"/>
            <a:ext cx="139324" cy="12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6" idx="3"/>
          </p:cNvCxnSpPr>
          <p:nvPr/>
        </p:nvCxnSpPr>
        <p:spPr>
          <a:xfrm flipH="1">
            <a:off x="3455876" y="1449532"/>
            <a:ext cx="697231" cy="532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207268" y="1404480"/>
            <a:ext cx="945699" cy="577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123728" y="4116615"/>
            <a:ext cx="792088" cy="176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915816" y="4116615"/>
            <a:ext cx="371449" cy="142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076056" y="4116615"/>
            <a:ext cx="560089" cy="1424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636145" y="4116615"/>
            <a:ext cx="431081" cy="176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Заголовок 1"/>
          <p:cNvSpPr>
            <a:spLocks noGrp="1"/>
          </p:cNvSpPr>
          <p:nvPr>
            <p:ph type="title"/>
          </p:nvPr>
        </p:nvSpPr>
        <p:spPr>
          <a:xfrm>
            <a:off x="84655" y="5853352"/>
            <a:ext cx="8136904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Осы сызба байынша не айтасың?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▲▲▲ </a:t>
            </a:r>
            <a:r>
              <a:rPr lang="kk-KZ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Суретке сүйеніп, өз отбасыңның шежіре ағашын жаса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0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107</TotalTime>
  <Words>379</Words>
  <Application>Microsoft Office PowerPoint</Application>
  <PresentationFormat>Экран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Қазақ тілі. 2-сынып 19-сабақ Сабақтың тақырыбы: Дауыссыз дыбыстардың түрлері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Тапсырма ▲▲▲ Осы сызба байынша не айтасың? ▲▲▲ Суретке сүйеніп, өз отбасыңның шежіре ағашын жаса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19-сабақ Сабақтың тақырыбы: Дауыссыз дыбыстпрдың түрлері</dc:title>
  <dc:creator>Джайна</dc:creator>
  <cp:lastModifiedBy>Джайна</cp:lastModifiedBy>
  <cp:revision>17</cp:revision>
  <dcterms:created xsi:type="dcterms:W3CDTF">2020-07-24T07:33:22Z</dcterms:created>
  <dcterms:modified xsi:type="dcterms:W3CDTF">2020-08-12T00:55:53Z</dcterms:modified>
</cp:coreProperties>
</file>