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media/image18.jpeg" ContentType="image/jpeg"/>
  <Override PartName="/ppt/media/image1.jpeg" ContentType="image/jpeg"/>
  <Override PartName="/ppt/media/image41.png" ContentType="image/png"/>
  <Override PartName="/ppt/media/image5.png" ContentType="image/png"/>
  <Override PartName="/ppt/media/image37.png" ContentType="image/png"/>
  <Override PartName="/ppt/media/image13.png" ContentType="image/png"/>
  <Override PartName="/ppt/media/image24.gif" ContentType="image/gif"/>
  <Override PartName="/ppt/media/image3.jpeg" ContentType="image/jpeg"/>
  <Override PartName="/ppt/media/image28.png" ContentType="image/png"/>
  <Override PartName="/ppt/media/image17.png" ContentType="image/png"/>
  <Override PartName="/ppt/media/image6.jpeg" ContentType="image/jpeg"/>
  <Override PartName="/ppt/media/image11.png" ContentType="image/png"/>
  <Override PartName="/ppt/media/image4.png" ContentType="image/png"/>
  <Override PartName="/ppt/media/image36.png" ContentType="image/png"/>
  <Override PartName="/ppt/media/image15.png" ContentType="image/png"/>
  <Override PartName="/ppt/media/image10.jpeg" ContentType="image/jpeg"/>
  <Override PartName="/ppt/media/Children,%20Giggle.wav" ContentType="audio/x-wav"/>
  <Override PartName="/ppt/media/image39.png" ContentType="image/png"/>
  <Override PartName="/ppt/media/image12.jpeg" ContentType="image/jpeg"/>
  <Override PartName="/ppt/media/image7.png" ContentType="image/png"/>
  <Override PartName="/ppt/media/image19.png" ContentType="image/png"/>
  <Override PartName="/ppt/media/image34.png" ContentType="image/png"/>
  <Override PartName="/ppt/media/image14.jpeg" ContentType="image/jpeg"/>
  <Override PartName="/ppt/media/image2.png" ContentType="image/png"/>
  <Override PartName="/ppt/media/image20.png" ContentType="image/png"/>
  <Override PartName="/ppt/media/image22.png" ContentType="image/png"/>
  <Override PartName="/ppt/media/image23.png" ContentType="image/png"/>
  <Override PartName="/ppt/media/image26.png" ContentType="image/png"/>
  <Override PartName="/ppt/media/Booing,%20Crowd.wav" ContentType="audio/x-wav"/>
  <Override PartName="/ppt/media/image33.png" ContentType="image/png"/>
  <Override PartName="/ppt/media/image27.png" ContentType="image/png"/>
  <Override PartName="/ppt/media/image38.gif" ContentType="image/gif"/>
  <Override PartName="/ppt/media/Champagne%20Cork%20Pop.wav" ContentType="audio/x-wav"/>
  <Override PartName="/ppt/media/image30.png" ContentType="image/png"/>
  <Override PartName="/ppt/media/image43.gif" ContentType="image/gif"/>
  <Override PartName="/ppt/media/image32.png" ContentType="image/png"/>
  <Override PartName="/ppt/media/image25.png" ContentType="image/png"/>
  <Override PartName="/ppt/media/Door%20Bell.wav" ContentType="audio/x-wav"/>
  <Override PartName="/ppt/media/image31.png" ContentType="image/png"/>
  <Override PartName="/ppt/media/image42.gif" ContentType="image/gif"/>
  <Override PartName="/ppt/media/image44.png" ContentType="image/png"/>
  <Override PartName="/ppt/media/image29.png" ContentType="image/png"/>
  <Override PartName="/ppt/media/image16.jpeg" ContentType="image/jpeg"/>
  <Override PartName="/ppt/media/image35.gif" ContentType="image/gif"/>
  <Override PartName="/ppt/media/image8.jpeg" ContentType="image/jpeg"/>
  <Override PartName="/ppt/media/image21.png" ContentType="image/png"/>
  <Override PartName="/ppt/media/image9.png" ContentType="image/png"/>
  <Override PartName="/ppt/media/image40.png" ContentType="image/png"/>
  <Override PartName="/ppt/media/image48.gif" ContentType="image/gif"/>
  <Override PartName="/ppt/media/image45.png" ContentType="image/png"/>
  <Override PartName="/ppt/media/image47.png" ContentType="image/png"/>
  <Override PartName="/ppt/media/image46.png" ContentType="image/png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_rels/slide28.xml.rels" ContentType="application/vnd.openxmlformats-package.relationships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34.xml.rels" ContentType="application/vnd.openxmlformats-package.relationships+xml"/>
  <Override PartName="/ppt/slides/_rels/slide31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33.xml.rels" ContentType="application/vnd.openxmlformats-package.relationships+xml"/>
  <Override PartName="/ppt/slides/_rels/slide15.xml.rels" ContentType="application/vnd.openxmlformats-package.relationships+xml"/>
  <Override PartName="/ppt/slides/_rels/slide24.xml.rels" ContentType="application/vnd.openxmlformats-package.relationships+xml"/>
  <Override PartName="/ppt/slides/_rels/slide32.xml.rels" ContentType="application/vnd.openxmlformats-package.relationships+xml"/>
  <Override PartName="/ppt/slides/_rels/slide7.xml.rels" ContentType="application/vnd.openxmlformats-package.relationships+xml"/>
  <Override PartName="/ppt/slides/_rels/slide23.xml.rels" ContentType="application/vnd.openxmlformats-package.relationships+xml"/>
  <Override PartName="/ppt/slides/_rels/slide30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29.xml.rels" ContentType="application/vnd.openxmlformats-package.relationships+xml"/>
  <Override PartName="/ppt/slides/_rels/slide10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33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9485E55-BD82-4111-BFE2-CC863D2B858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820CD23-5040-437F-B9D8-C4CC09B166AD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4.gif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audio" Target="../media/Children,%20Giggle.wav"/><Relationship Id="rId3" Type="http://schemas.openxmlformats.org/officeDocument/2006/relationships/audio" Target="../media/Booing,%20Crowd.wav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audio" Target="../media/Champagne%20Cork%20Pop.wav"/><Relationship Id="rId3" Type="http://schemas.openxmlformats.org/officeDocument/2006/relationships/audio" Target="../media/Door%20Bell.wav"/><Relationship Id="rId4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audio" Target="../media/Children,%20Giggle.wav"/><Relationship Id="rId3" Type="http://schemas.openxmlformats.org/officeDocument/2006/relationships/audio" Target="../media/Booing,%20Crowd.wav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audio" Target="../media/Champagne%20Cork%20Pop.wav"/><Relationship Id="rId3" Type="http://schemas.openxmlformats.org/officeDocument/2006/relationships/audio" Target="../media/Door%20Bell.wav"/><Relationship Id="rId4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audio" Target="../media/Champagne%20Cork%20Pop.wav"/><Relationship Id="rId3" Type="http://schemas.openxmlformats.org/officeDocument/2006/relationships/audio" Target="../media/Door%20Bell.wav"/><Relationship Id="rId4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audio" Target="../media/Champagne%20Cork%20Pop.wav"/><Relationship Id="rId3" Type="http://schemas.openxmlformats.org/officeDocument/2006/relationships/audio" Target="../media/Door%20Bell.wav"/><Relationship Id="rId4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audio" Target="../media/Champagne%20Cork%20Pop.wav"/><Relationship Id="rId3" Type="http://schemas.openxmlformats.org/officeDocument/2006/relationships/audio" Target="../media/Door%20Bell.wav"/><Relationship Id="rId4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audio" Target="../media/Champagne%20Cork%20Pop.wav"/><Relationship Id="rId3" Type="http://schemas.openxmlformats.org/officeDocument/2006/relationships/audio" Target="../media/Door%20Bell.wav"/><Relationship Id="rId4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audio" Target="../media/Children,%20Giggle.wav"/><Relationship Id="rId3" Type="http://schemas.openxmlformats.org/officeDocument/2006/relationships/audio" Target="../media/Booing,%20Crowd.wav"/><Relationship Id="rId4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5.gif"/><Relationship Id="rId2" Type="http://schemas.openxmlformats.org/officeDocument/2006/relationships/audio" Target="../media/Children,%20Giggle.wav"/><Relationship Id="rId3" Type="http://schemas.openxmlformats.org/officeDocument/2006/relationships/audio" Target="../media/Booing,%20Crowd.wav"/><Relationship Id="rId4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gif"/><Relationship Id="rId4" Type="http://schemas.openxmlformats.org/officeDocument/2006/relationships/image" Target="../media/image38.gif"/><Relationship Id="rId5" Type="http://schemas.openxmlformats.org/officeDocument/2006/relationships/image" Target="../media/image38.gif"/><Relationship Id="rId6" Type="http://schemas.openxmlformats.org/officeDocument/2006/relationships/image" Target="../media/image38.gif"/><Relationship Id="rId7" Type="http://schemas.openxmlformats.org/officeDocument/2006/relationships/image" Target="../media/image38.gif"/><Relationship Id="rId8" Type="http://schemas.openxmlformats.org/officeDocument/2006/relationships/image" Target="../media/image38.gif"/><Relationship Id="rId9" Type="http://schemas.openxmlformats.org/officeDocument/2006/relationships/image" Target="../media/image39.png"/><Relationship Id="rId10" Type="http://schemas.openxmlformats.org/officeDocument/2006/relationships/slide" Target="slide29.xml"/><Relationship Id="rId11" Type="http://schemas.openxmlformats.org/officeDocument/2006/relationships/image" Target="../media/image40.png"/><Relationship Id="rId1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gif"/><Relationship Id="rId3" Type="http://schemas.openxmlformats.org/officeDocument/2006/relationships/image" Target="../media/image43.gif"/><Relationship Id="rId4" Type="http://schemas.openxmlformats.org/officeDocument/2006/relationships/image" Target="../media/image44.png"/><Relationship Id="rId5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gVIFEVLzP4o" TargetMode="External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8.gif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Xcws7UWWDEs" TargetMode="External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95280" y="2130120"/>
            <a:ext cx="8353440" cy="1469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Unit 7. Natural environment</a:t>
            </a:r>
            <a:br>
              <a:rPr sz="4400"/>
            </a:br>
            <a:r>
              <a:rPr b="1" lang="en-US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Lesson 3. Can and cannot</a:t>
            </a:r>
            <a:endParaRPr b="0" lang="en-US" sz="4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Прямоугольник 1" descr=""/>
          <p:cNvPicPr/>
          <p:nvPr/>
        </p:nvPicPr>
        <p:blipFill>
          <a:blip r:embed="rId1"/>
          <a:stretch/>
        </p:blipFill>
        <p:spPr>
          <a:xfrm>
            <a:off x="285840" y="4498920"/>
            <a:ext cx="7688160" cy="1865520"/>
          </a:xfrm>
          <a:prstGeom prst="rect">
            <a:avLst/>
          </a:prstGeom>
          <a:ln w="0">
            <a:noFill/>
          </a:ln>
        </p:spPr>
      </p:pic>
      <p:pic>
        <p:nvPicPr>
          <p:cNvPr id="22" name="Picture 2" descr="http://s.wallpaperhere.com/wallpapers/1680x1050/20110702/Here-you-are.jpg"/>
          <p:cNvPicPr/>
          <p:nvPr/>
        </p:nvPicPr>
        <p:blipFill>
          <a:blip r:embed="rId2"/>
          <a:stretch/>
        </p:blipFill>
        <p:spPr>
          <a:xfrm>
            <a:off x="1143000" y="571680"/>
            <a:ext cx="6400800" cy="4000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Прямоугольник 1" descr=""/>
          <p:cNvPicPr/>
          <p:nvPr/>
        </p:nvPicPr>
        <p:blipFill>
          <a:blip r:embed="rId1"/>
          <a:stretch/>
        </p:blipFill>
        <p:spPr>
          <a:xfrm>
            <a:off x="493560" y="4572000"/>
            <a:ext cx="7437600" cy="1706400"/>
          </a:xfrm>
          <a:prstGeom prst="rect">
            <a:avLst/>
          </a:prstGeom>
          <a:ln w="0">
            <a:noFill/>
          </a:ln>
        </p:spPr>
      </p:pic>
      <p:pic>
        <p:nvPicPr>
          <p:cNvPr id="24" name="Picture 2" descr="http://wegoro.com/wp-content/uploads/2015/08/1156.jpg"/>
          <p:cNvPicPr/>
          <p:nvPr/>
        </p:nvPicPr>
        <p:blipFill>
          <a:blip r:embed="rId2"/>
          <a:stretch/>
        </p:blipFill>
        <p:spPr>
          <a:xfrm>
            <a:off x="1000080" y="500040"/>
            <a:ext cx="7315200" cy="411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Прямоугольник 1" descr=""/>
          <p:cNvPicPr/>
          <p:nvPr/>
        </p:nvPicPr>
        <p:blipFill>
          <a:blip r:embed="rId1"/>
          <a:stretch/>
        </p:blipFill>
        <p:spPr>
          <a:xfrm>
            <a:off x="517680" y="4498920"/>
            <a:ext cx="6846840" cy="1852560"/>
          </a:xfrm>
          <a:prstGeom prst="rect">
            <a:avLst/>
          </a:prstGeom>
          <a:ln w="0">
            <a:noFill/>
          </a:ln>
        </p:spPr>
      </p:pic>
      <p:pic>
        <p:nvPicPr>
          <p:cNvPr id="26" name="Picture 2" descr="http://www.imenno.ru/wp-content/gallery/immunitet/2.jpg"/>
          <p:cNvPicPr/>
          <p:nvPr/>
        </p:nvPicPr>
        <p:blipFill>
          <a:blip r:embed="rId2"/>
          <a:stretch/>
        </p:blipFill>
        <p:spPr>
          <a:xfrm>
            <a:off x="1357200" y="500040"/>
            <a:ext cx="5965920" cy="397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Прямоугольник 1" descr=""/>
          <p:cNvPicPr/>
          <p:nvPr/>
        </p:nvPicPr>
        <p:blipFill>
          <a:blip r:embed="rId1"/>
          <a:stretch/>
        </p:blipFill>
        <p:spPr>
          <a:xfrm>
            <a:off x="811080" y="4498920"/>
            <a:ext cx="6796080" cy="1852560"/>
          </a:xfrm>
          <a:prstGeom prst="rect">
            <a:avLst/>
          </a:prstGeom>
          <a:ln w="0">
            <a:noFill/>
          </a:ln>
        </p:spPr>
      </p:pic>
      <p:pic>
        <p:nvPicPr>
          <p:cNvPr id="28" name="Picture 2" descr="http://cdn.quotationof.com/images/fraternal-quotes-8.jpg"/>
          <p:cNvPicPr/>
          <p:nvPr/>
        </p:nvPicPr>
        <p:blipFill>
          <a:blip r:embed="rId2"/>
          <a:stretch/>
        </p:blipFill>
        <p:spPr>
          <a:xfrm>
            <a:off x="1571760" y="500040"/>
            <a:ext cx="5770440" cy="3859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10"/>
          <p:cNvSpPr/>
          <p:nvPr/>
        </p:nvSpPr>
        <p:spPr>
          <a:xfrm>
            <a:off x="3048120" y="304920"/>
            <a:ext cx="56386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</a:t>
            </a:r>
            <a:r>
              <a:rPr b="1" lang="en-US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Read, match and say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Text Box 11"/>
          <p:cNvSpPr/>
          <p:nvPr/>
        </p:nvSpPr>
        <p:spPr>
          <a:xfrm>
            <a:off x="4114800" y="1143000"/>
            <a:ext cx="3962520" cy="311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uFillTx/>
                <a:latin typeface="Calibri"/>
              </a:rPr>
              <a:t>jump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uFillTx/>
                <a:latin typeface="Calibri"/>
              </a:rPr>
              <a:t>run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uFillTx/>
                <a:latin typeface="Calibri"/>
              </a:rPr>
              <a:t>climb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uFillTx/>
                <a:latin typeface="Calibri"/>
              </a:rPr>
              <a:t>swim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uFillTx/>
                <a:latin typeface="Calibri"/>
              </a:rPr>
              <a:t>sing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Line 15"/>
          <p:cNvSpPr/>
          <p:nvPr/>
        </p:nvSpPr>
        <p:spPr>
          <a:xfrm>
            <a:off x="2590920" y="1219320"/>
            <a:ext cx="3200400" cy="838080"/>
          </a:xfrm>
          <a:prstGeom prst="line">
            <a:avLst/>
          </a:prstGeom>
          <a:ln w="3816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Line 16"/>
          <p:cNvSpPr/>
          <p:nvPr/>
        </p:nvSpPr>
        <p:spPr>
          <a:xfrm flipV="1">
            <a:off x="2971800" y="1447560"/>
            <a:ext cx="2666880" cy="2057400"/>
          </a:xfrm>
          <a:prstGeom prst="line">
            <a:avLst/>
          </a:prstGeom>
          <a:ln w="38160">
            <a:solidFill>
              <a:srgbClr val="0000cc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Line 17"/>
          <p:cNvSpPr/>
          <p:nvPr/>
        </p:nvSpPr>
        <p:spPr>
          <a:xfrm flipV="1">
            <a:off x="2743200" y="3428640"/>
            <a:ext cx="2895480" cy="1143000"/>
          </a:xfrm>
          <a:prstGeom prst="line">
            <a:avLst/>
          </a:prstGeom>
          <a:ln w="38160">
            <a:solidFill>
              <a:srgbClr val="00cc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Line 18"/>
          <p:cNvSpPr/>
          <p:nvPr/>
        </p:nvSpPr>
        <p:spPr>
          <a:xfrm flipV="1">
            <a:off x="4876920" y="4114800"/>
            <a:ext cx="914400" cy="457200"/>
          </a:xfrm>
          <a:prstGeom prst="line">
            <a:avLst/>
          </a:prstGeom>
          <a:ln w="38160">
            <a:solidFill>
              <a:srgbClr val="80008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Line 19"/>
          <p:cNvSpPr/>
          <p:nvPr/>
        </p:nvSpPr>
        <p:spPr>
          <a:xfrm flipH="1" flipV="1">
            <a:off x="6553080" y="2819160"/>
            <a:ext cx="1162080" cy="1538280"/>
          </a:xfrm>
          <a:prstGeom prst="line">
            <a:avLst/>
          </a:prstGeom>
          <a:ln w="38160">
            <a:solidFill>
              <a:srgbClr val="00cc99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6" name="Picture 2" descr="Картинка 118 из 244189"/>
          <p:cNvPicPr/>
          <p:nvPr/>
        </p:nvPicPr>
        <p:blipFill>
          <a:blip r:embed="rId1"/>
          <a:stretch/>
        </p:blipFill>
        <p:spPr>
          <a:xfrm>
            <a:off x="73080" y="-225360"/>
            <a:ext cx="3303360" cy="3376440"/>
          </a:xfrm>
          <a:prstGeom prst="rect">
            <a:avLst/>
          </a:prstGeom>
          <a:ln w="0">
            <a:noFill/>
          </a:ln>
        </p:spPr>
      </p:pic>
      <p:pic>
        <p:nvPicPr>
          <p:cNvPr id="37" name="Picture 4" descr="http://im6-tub.yandex.net/i?id=214568503-01"/>
          <p:cNvPicPr/>
          <p:nvPr/>
        </p:nvPicPr>
        <p:blipFill>
          <a:blip r:embed="rId2"/>
          <a:stretch/>
        </p:blipFill>
        <p:spPr>
          <a:xfrm>
            <a:off x="857160" y="2643120"/>
            <a:ext cx="1746360" cy="1519200"/>
          </a:xfrm>
          <a:prstGeom prst="rect">
            <a:avLst/>
          </a:prstGeom>
          <a:ln w="0">
            <a:noFill/>
          </a:ln>
        </p:spPr>
      </p:pic>
      <p:pic>
        <p:nvPicPr>
          <p:cNvPr id="38" name="Picture 6" descr="http://im0-tub.yandex.net/i?id=101437043-03"/>
          <p:cNvPicPr/>
          <p:nvPr/>
        </p:nvPicPr>
        <p:blipFill>
          <a:blip r:embed="rId3"/>
          <a:stretch/>
        </p:blipFill>
        <p:spPr>
          <a:xfrm>
            <a:off x="928800" y="4286160"/>
            <a:ext cx="2000160" cy="1913040"/>
          </a:xfrm>
          <a:prstGeom prst="rect">
            <a:avLst/>
          </a:prstGeom>
          <a:ln w="0">
            <a:noFill/>
          </a:ln>
        </p:spPr>
      </p:pic>
      <p:pic>
        <p:nvPicPr>
          <p:cNvPr id="39" name="Picture 8" descr="http://im4-tub.yandex.net/i?id=200607457-07"/>
          <p:cNvPicPr/>
          <p:nvPr/>
        </p:nvPicPr>
        <p:blipFill>
          <a:blip r:embed="rId4"/>
          <a:srcRect l="0" t="0" r="0" b="6666"/>
          <a:stretch/>
        </p:blipFill>
        <p:spPr>
          <a:xfrm>
            <a:off x="3571920" y="4500720"/>
            <a:ext cx="1981080" cy="2000160"/>
          </a:xfrm>
          <a:prstGeom prst="rect">
            <a:avLst/>
          </a:prstGeom>
          <a:ln w="0">
            <a:noFill/>
          </a:ln>
        </p:spPr>
      </p:pic>
      <p:pic>
        <p:nvPicPr>
          <p:cNvPr id="40" name="Picture 10" descr="http://im7-tub.yandex.net/i?id=140913010-05"/>
          <p:cNvPicPr/>
          <p:nvPr/>
        </p:nvPicPr>
        <p:blipFill>
          <a:blip r:embed="rId5"/>
          <a:stretch/>
        </p:blipFill>
        <p:spPr>
          <a:xfrm>
            <a:off x="7000920" y="4357800"/>
            <a:ext cx="1512720" cy="2190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nodeType="clickEffect" fill="hold">
                      <p:stCondLst>
                        <p:cond delay="indefinite"/>
                      </p:stCondLst>
                      <p:childTnLst>
                        <p:par>
                          <p:cTn id="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nodeType="clickEffect" fill="hold">
                      <p:stCondLst>
                        <p:cond delay="indefinite"/>
                      </p:stCondLst>
                      <p:childTnLst>
                        <p:par>
                          <p:cTn id="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nodeType="clickEffect" fill="hold">
                      <p:stCondLst>
                        <p:cond delay="indefinite"/>
                      </p:stCondLst>
                      <p:childTnLst>
                        <p:par>
                          <p:cTn id="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nodeType="clickEffect" fill="hold">
                      <p:stCondLst>
                        <p:cond delay="indefinite"/>
                      </p:stCondLst>
                      <p:childTnLst>
                        <p:par>
                          <p:cTn id="2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18"/>
          <p:cNvSpPr/>
          <p:nvPr/>
        </p:nvSpPr>
        <p:spPr>
          <a:xfrm flipH="1">
            <a:off x="8651880" y="6245280"/>
            <a:ext cx="457200" cy="490320"/>
          </a:xfrm>
          <a:custGeom>
            <a:avLst/>
            <a:gdLst>
              <a:gd name="textAreaLeft" fmla="*/ 360 w 457200"/>
              <a:gd name="textAreaRight" fmla="*/ 457920 w 457200"/>
              <a:gd name="textAreaTop" fmla="*/ 0 h 490320"/>
              <a:gd name="textAreaBottom" fmla="*/ 490680 h 490320"/>
            </a:gdLst>
            <a:ahLst/>
            <a:rect l="textAreaLeft" t="textAreaTop" r="textAreaRight" b="textAreaBottom"/>
            <a:pathLst>
              <a:path w="272" h="288">
                <a:moveTo>
                  <a:pt x="0" y="0"/>
                </a:moveTo>
                <a:cubicBezTo>
                  <a:pt x="81" y="16"/>
                  <a:pt x="163" y="32"/>
                  <a:pt x="208" y="80"/>
                </a:cubicBezTo>
                <a:cubicBezTo>
                  <a:pt x="253" y="128"/>
                  <a:pt x="262" y="208"/>
                  <a:pt x="272" y="288"/>
                </a:cubicBezTo>
              </a:path>
            </a:pathLst>
          </a:custGeom>
          <a:noFill/>
          <a:ln w="152280">
            <a:solidFill>
              <a:srgbClr val="cc66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2" name="Рисунок 10" descr="209.gif"/>
          <p:cNvPicPr/>
          <p:nvPr/>
        </p:nvPicPr>
        <p:blipFill>
          <a:blip r:embed="rId1"/>
          <a:srcRect l="43750" t="0" r="0" b="42712"/>
          <a:stretch/>
        </p:blipFill>
        <p:spPr>
          <a:xfrm>
            <a:off x="6643800" y="4311720"/>
            <a:ext cx="2500200" cy="2546280"/>
          </a:xfrm>
          <a:prstGeom prst="rect">
            <a:avLst/>
          </a:prstGeom>
          <a:ln w="0">
            <a:noFill/>
          </a:ln>
        </p:spPr>
      </p:pic>
      <p:sp>
        <p:nvSpPr>
          <p:cNvPr id="43" name="TextBox 11"/>
          <p:cNvSpPr/>
          <p:nvPr/>
        </p:nvSpPr>
        <p:spPr>
          <a:xfrm>
            <a:off x="0" y="857160"/>
            <a:ext cx="914400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200" strike="noStrike" u="none">
                <a:solidFill>
                  <a:srgbClr val="984807"/>
                </a:solidFill>
                <a:uFillTx/>
                <a:latin typeface="Times New Roman"/>
                <a:ea typeface="Times New Roman"/>
              </a:rPr>
              <a:t>CAN</a:t>
            </a:r>
            <a:r>
              <a:rPr b="1" i="1" lang="en-US" sz="2800" strike="noStrike" u="none">
                <a:solidFill>
                  <a:srgbClr val="984807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i="1" lang="kk-KZ" sz="2800" strike="noStrike" u="none">
                <a:solidFill>
                  <a:srgbClr val="984807"/>
                </a:solidFill>
                <a:uFillTx/>
                <a:latin typeface="Times New Roman"/>
                <a:ea typeface="Times New Roman"/>
              </a:rPr>
              <a:t>етістігі </a:t>
            </a:r>
            <a:r>
              <a:rPr b="1" i="1" lang="ru-RU" sz="2800" strike="noStrike" u="none">
                <a:solidFill>
                  <a:srgbClr val="984807"/>
                </a:solidFill>
                <a:uFillTx/>
                <a:latin typeface="Times New Roman"/>
                <a:ea typeface="Times New Roman"/>
              </a:rPr>
              <a:t>«істей алу» деп аударылады және бір нәрсе жасай алудың физикалық іс әрекетті білдіреді.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4" name="Picture 2" descr="Картинка 37 из 326"/>
          <p:cNvPicPr/>
          <p:nvPr/>
        </p:nvPicPr>
        <p:blipFill>
          <a:blip r:embed="rId2"/>
          <a:stretch/>
        </p:blipFill>
        <p:spPr>
          <a:xfrm>
            <a:off x="0" y="1500120"/>
            <a:ext cx="2381400" cy="2114640"/>
          </a:xfrm>
          <a:prstGeom prst="rect">
            <a:avLst/>
          </a:prstGeom>
          <a:ln w="0">
            <a:noFill/>
          </a:ln>
        </p:spPr>
      </p:pic>
      <p:sp>
        <p:nvSpPr>
          <p:cNvPr id="45" name="TextBox 12"/>
          <p:cNvSpPr/>
          <p:nvPr/>
        </p:nvSpPr>
        <p:spPr>
          <a:xfrm>
            <a:off x="2786040" y="2571840"/>
            <a:ext cx="5572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984807"/>
                </a:solidFill>
                <a:uFillTx/>
                <a:latin typeface="Calibri"/>
              </a:rPr>
              <a:t>Birds can fly.</a:t>
            </a:r>
            <a:r>
              <a:rPr b="1" lang="ru-RU" sz="2800" strike="noStrike" u="none">
                <a:solidFill>
                  <a:srgbClr val="984807"/>
                </a:solidFill>
                <a:uFillTx/>
                <a:latin typeface="Calibri"/>
              </a:rPr>
              <a:t> Құстар ұша алады.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6" name="Picture 6" descr="Картинка 24 из 575"/>
          <p:cNvPicPr/>
          <p:nvPr/>
        </p:nvPicPr>
        <p:blipFill>
          <a:blip r:embed="rId3"/>
          <a:stretch/>
        </p:blipFill>
        <p:spPr>
          <a:xfrm>
            <a:off x="1071720" y="3357720"/>
            <a:ext cx="2214360" cy="3260520"/>
          </a:xfrm>
          <a:prstGeom prst="rect">
            <a:avLst/>
          </a:prstGeom>
          <a:ln w="0">
            <a:noFill/>
          </a:ln>
        </p:spPr>
      </p:pic>
      <p:sp>
        <p:nvSpPr>
          <p:cNvPr id="47" name="TextBox 15"/>
          <p:cNvSpPr/>
          <p:nvPr/>
        </p:nvSpPr>
        <p:spPr>
          <a:xfrm>
            <a:off x="2857680" y="3857760"/>
            <a:ext cx="557208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984807"/>
                </a:solidFill>
                <a:uFillTx/>
                <a:latin typeface="Calibri"/>
              </a:rPr>
              <a:t>Ann can play the piano.  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984807"/>
                </a:solidFill>
                <a:uFillTx/>
                <a:latin typeface="Calibri"/>
              </a:rPr>
              <a:t>Аня пианино ойнай алады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600" cy="5315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4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Choose the correct answer</a:t>
            </a:r>
            <a:endParaRPr b="0" lang="en-US" sz="5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" descr="Лиса, лисица, лисичка, рыжая, Животные, клипарты скачать бесплатно"/>
          <p:cNvPicPr/>
          <p:nvPr/>
        </p:nvPicPr>
        <p:blipFill>
          <a:blip r:embed="rId1"/>
          <a:srcRect l="0" t="0" r="0" b="6246"/>
          <a:stretch/>
        </p:blipFill>
        <p:spPr>
          <a:xfrm>
            <a:off x="4929120" y="2857680"/>
            <a:ext cx="3810240" cy="3571560"/>
          </a:xfrm>
          <a:prstGeom prst="rect">
            <a:avLst/>
          </a:prstGeom>
          <a:ln w="0">
            <a:noFill/>
          </a:ln>
        </p:spPr>
      </p:pic>
      <p:grpSp>
        <p:nvGrpSpPr>
          <p:cNvPr id="50" name="Группа 22"/>
          <p:cNvGrpSpPr/>
          <p:nvPr/>
        </p:nvGrpSpPr>
        <p:grpSpPr>
          <a:xfrm>
            <a:off x="1285920" y="642960"/>
            <a:ext cx="2571840" cy="785880"/>
            <a:chOff x="1285920" y="642960"/>
            <a:chExt cx="2571840" cy="785880"/>
          </a:xfrm>
        </p:grpSpPr>
        <p:sp>
          <p:nvSpPr>
            <p:cNvPr id="51" name="Овал 12"/>
            <p:cNvSpPr/>
            <p:nvPr/>
          </p:nvSpPr>
          <p:spPr>
            <a:xfrm>
              <a:off x="1285920" y="642960"/>
              <a:ext cx="2571840" cy="785880"/>
            </a:xfrm>
            <a:prstGeom prst="ellipse">
              <a:avLst/>
            </a:prstGeom>
            <a:solidFill>
              <a:srgbClr val="fac09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2" name="TextBox 14"/>
            <p:cNvSpPr/>
            <p:nvPr/>
          </p:nvSpPr>
          <p:spPr>
            <a:xfrm>
              <a:off x="2071800" y="714240"/>
              <a:ext cx="142884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can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53" name="Группа 23"/>
          <p:cNvGrpSpPr/>
          <p:nvPr/>
        </p:nvGrpSpPr>
        <p:grpSpPr>
          <a:xfrm>
            <a:off x="5214960" y="642960"/>
            <a:ext cx="2571840" cy="785880"/>
            <a:chOff x="5214960" y="642960"/>
            <a:chExt cx="2571840" cy="785880"/>
          </a:xfrm>
        </p:grpSpPr>
        <p:sp>
          <p:nvSpPr>
            <p:cNvPr id="54" name="Овал 13"/>
            <p:cNvSpPr/>
            <p:nvPr/>
          </p:nvSpPr>
          <p:spPr>
            <a:xfrm>
              <a:off x="5214960" y="642960"/>
              <a:ext cx="2571840" cy="785880"/>
            </a:xfrm>
            <a:prstGeom prst="ellipse">
              <a:avLst/>
            </a:prstGeom>
            <a:solidFill>
              <a:srgbClr val="fac09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5" name="TextBox 15"/>
            <p:cNvSpPr/>
            <p:nvPr/>
          </p:nvSpPr>
          <p:spPr>
            <a:xfrm>
              <a:off x="5929200" y="642960"/>
              <a:ext cx="135720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can</a:t>
              </a:r>
              <a:r>
                <a:rPr b="1" lang="en-US" sz="3600" strike="noStrike" u="none" baseline="30000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,</a:t>
              </a:r>
              <a:r>
                <a:rPr b="1" lang="ru-RU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 </a:t>
              </a:r>
              <a:r>
                <a:rPr b="1" lang="en-US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t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56" name="TextBox 16"/>
          <p:cNvSpPr/>
          <p:nvPr/>
        </p:nvSpPr>
        <p:spPr>
          <a:xfrm>
            <a:off x="1928880" y="3000240"/>
            <a:ext cx="357192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Foxes can run.        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Овал 21"/>
          <p:cNvSpPr/>
          <p:nvPr/>
        </p:nvSpPr>
        <p:spPr>
          <a:xfrm>
            <a:off x="3214800" y="3000240"/>
            <a:ext cx="785880" cy="642960"/>
          </a:xfrm>
          <a:prstGeom prst="ellipse">
            <a:avLst/>
          </a:prstGeom>
          <a:solidFill>
            <a:srgbClr val="fac09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restart="whenNotActive" nodeType="interactiveSeq" fill="hold">
                <p:stCondLst>
                  <p:cond evt="onClick">
                    <p:tgtEl>
                      <p:spTgt spid="50"/>
                    </p:tgtEl>
                  </p:cond>
                </p:stCondLst>
                <p:childTnLst>
                  <p:par>
                    <p:cTn id="25" nodeType="clickEffect" fill="hold">
                      <p:stCondLst>
                        <p:cond evt="onClick">
                          <p:tgtEl>
                            <p:spTgt spid="50"/>
                          </p:tgtEl>
                        </p:cond>
                      </p:stCondLst>
                      <p:childTnLst>
                        <p:par>
                          <p:cTn id="2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2" name="Children,%20Giggle.wav"/>
                                        </p:tgtEl>
                                      </p:cMediaNode>
                                    </p:audio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 additive="repl"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34" restart="whenNotActive" nodeType="interactiveSeq" fill="hold">
                <p:stCondLst>
                  <p:cond evt="onClick">
                    <p:tgtEl>
                      <p:spTgt spid="53"/>
                    </p:tgtEl>
                  </p:cond>
                </p:stCondLst>
                <p:childTnLst>
                  <p:par>
                    <p:cTn id="35" nodeType="clickEffect" fill="hold">
                      <p:stCondLst>
                        <p:cond evt="onClick">
                          <p:tgtEl>
                            <p:spTgt spid="53"/>
                          </p:tgtEl>
                        </p:cond>
                      </p:stCondLst>
                      <p:childTnLst>
                        <p:par>
                          <p:cTn id="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3" name="Booing,%20Crowd.wav"/>
                                        </p:tgtEl>
                                      </p:cMediaNode>
                                    </p:audio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4" descr="Картинка 158 из 153699"/>
          <p:cNvPicPr/>
          <p:nvPr/>
        </p:nvPicPr>
        <p:blipFill>
          <a:blip r:embed="rId1"/>
          <a:stretch/>
        </p:blipFill>
        <p:spPr>
          <a:xfrm>
            <a:off x="1214280" y="1214280"/>
            <a:ext cx="3515040" cy="3810240"/>
          </a:xfrm>
          <a:prstGeom prst="rect">
            <a:avLst/>
          </a:prstGeom>
          <a:ln w="0">
            <a:noFill/>
          </a:ln>
        </p:spPr>
      </p:pic>
      <p:grpSp>
        <p:nvGrpSpPr>
          <p:cNvPr id="59" name="Группа 16"/>
          <p:cNvGrpSpPr/>
          <p:nvPr/>
        </p:nvGrpSpPr>
        <p:grpSpPr>
          <a:xfrm>
            <a:off x="1285920" y="642960"/>
            <a:ext cx="2571840" cy="785880"/>
            <a:chOff x="1285920" y="642960"/>
            <a:chExt cx="2571840" cy="785880"/>
          </a:xfrm>
        </p:grpSpPr>
        <p:sp>
          <p:nvSpPr>
            <p:cNvPr id="60" name="Овал 10"/>
            <p:cNvSpPr/>
            <p:nvPr/>
          </p:nvSpPr>
          <p:spPr>
            <a:xfrm>
              <a:off x="1285920" y="642960"/>
              <a:ext cx="2571840" cy="785880"/>
            </a:xfrm>
            <a:prstGeom prst="ellipse">
              <a:avLst/>
            </a:prstGeom>
            <a:solidFill>
              <a:srgbClr val="fac09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1" name="TextBox 12"/>
            <p:cNvSpPr/>
            <p:nvPr/>
          </p:nvSpPr>
          <p:spPr>
            <a:xfrm>
              <a:off x="2071800" y="714240"/>
              <a:ext cx="142884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can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62" name="Группа 17"/>
          <p:cNvGrpSpPr/>
          <p:nvPr/>
        </p:nvGrpSpPr>
        <p:grpSpPr>
          <a:xfrm>
            <a:off x="5214960" y="642960"/>
            <a:ext cx="2571840" cy="785880"/>
            <a:chOff x="5214960" y="642960"/>
            <a:chExt cx="2571840" cy="785880"/>
          </a:xfrm>
        </p:grpSpPr>
        <p:sp>
          <p:nvSpPr>
            <p:cNvPr id="63" name="Овал 11"/>
            <p:cNvSpPr/>
            <p:nvPr/>
          </p:nvSpPr>
          <p:spPr>
            <a:xfrm>
              <a:off x="5214960" y="642960"/>
              <a:ext cx="2571840" cy="785880"/>
            </a:xfrm>
            <a:prstGeom prst="ellipse">
              <a:avLst/>
            </a:prstGeom>
            <a:solidFill>
              <a:srgbClr val="fac09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4" name="TextBox 13"/>
            <p:cNvSpPr/>
            <p:nvPr/>
          </p:nvSpPr>
          <p:spPr>
            <a:xfrm>
              <a:off x="5929200" y="642960"/>
              <a:ext cx="135720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can</a:t>
              </a:r>
              <a:r>
                <a:rPr b="1" lang="en-US" sz="3600" strike="noStrike" u="none" baseline="30000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,</a:t>
              </a:r>
              <a:r>
                <a:rPr b="1" lang="ru-RU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 </a:t>
              </a:r>
              <a:r>
                <a:rPr b="1" lang="en-US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t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65" name="TextBox 14"/>
          <p:cNvSpPr/>
          <p:nvPr/>
        </p:nvSpPr>
        <p:spPr>
          <a:xfrm>
            <a:off x="1857240" y="5000760"/>
            <a:ext cx="578664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Cows can</a:t>
            </a:r>
            <a:r>
              <a:rPr b="1" lang="en-US" sz="3600" strike="noStrike" u="none" baseline="30000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,</a:t>
            </a:r>
            <a:r>
              <a:rPr b="1" lang="ru-RU" sz="36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en-US" sz="36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t ride a bike.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" name="Овал 15"/>
          <p:cNvSpPr/>
          <p:nvPr/>
        </p:nvSpPr>
        <p:spPr>
          <a:xfrm>
            <a:off x="3071880" y="5072040"/>
            <a:ext cx="1143000" cy="642960"/>
          </a:xfrm>
          <a:prstGeom prst="ellipse">
            <a:avLst/>
          </a:prstGeom>
          <a:solidFill>
            <a:srgbClr val="fac09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restart="whenNotActive" nodeType="interactiveSeq" fill="hold">
                <p:stCondLst>
                  <p:cond evt="onClick">
                    <p:tgtEl>
                      <p:spTgt spid="59"/>
                    </p:tgtEl>
                  </p:cond>
                </p:stCondLst>
                <p:childTnLst>
                  <p:par>
                    <p:cTn id="41" nodeType="clickEffect" fill="hold">
                      <p:stCondLst>
                        <p:cond evt="onClick">
                          <p:tgtEl>
                            <p:spTgt spid="59"/>
                          </p:tgtEl>
                        </p:cond>
                      </p:stCondLst>
                      <p:childTnLst>
                        <p:par>
                          <p:cTn id="4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2" name="Champagne%20Cork%20Pop.wav"/>
                                        </p:tgtEl>
                                      </p:cMediaNode>
                                    </p:audio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45" restart="whenNotActive" nodeType="interactiveSeq" fill="hold">
                <p:stCondLst>
                  <p:cond evt="onClick">
                    <p:tgtEl>
                      <p:spTgt spid="62"/>
                    </p:tgtEl>
                  </p:cond>
                </p:stCondLst>
                <p:childTnLst>
                  <p:par>
                    <p:cTn id="46" nodeType="clickEffect" fill="hold">
                      <p:stCondLst>
                        <p:cond evt="onClick">
                          <p:tgtEl>
                            <p:spTgt spid="62"/>
                          </p:tgtEl>
                        </p:cond>
                      </p:stCondLst>
                      <p:childTnLst>
                        <p:par>
                          <p:cTn id="4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3" name="Door%20Bell.wav"/>
                                        </p:tgtEl>
                                      </p:cMediaNode>
                                    </p:audio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nodeType="with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 additive="repl">
                                        <p:cTn id="5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Картинка 19 из 82873"/>
          <p:cNvPicPr/>
          <p:nvPr/>
        </p:nvPicPr>
        <p:blipFill>
          <a:blip r:embed="rId1"/>
          <a:stretch/>
        </p:blipFill>
        <p:spPr>
          <a:xfrm>
            <a:off x="2286000" y="2786040"/>
            <a:ext cx="3581280" cy="3809880"/>
          </a:xfrm>
          <a:prstGeom prst="rect">
            <a:avLst/>
          </a:prstGeom>
          <a:ln w="0">
            <a:noFill/>
          </a:ln>
        </p:spPr>
      </p:pic>
      <p:sp>
        <p:nvSpPr>
          <p:cNvPr id="68" name="TextBox 26"/>
          <p:cNvSpPr/>
          <p:nvPr/>
        </p:nvSpPr>
        <p:spPr>
          <a:xfrm>
            <a:off x="2000160" y="1785960"/>
            <a:ext cx="578664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Crocodiles can swim.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69" name="Группа 27"/>
          <p:cNvGrpSpPr/>
          <p:nvPr/>
        </p:nvGrpSpPr>
        <p:grpSpPr>
          <a:xfrm>
            <a:off x="1285920" y="642960"/>
            <a:ext cx="2571840" cy="785880"/>
            <a:chOff x="1285920" y="642960"/>
            <a:chExt cx="2571840" cy="785880"/>
          </a:xfrm>
        </p:grpSpPr>
        <p:sp>
          <p:nvSpPr>
            <p:cNvPr id="70" name="Овал 28"/>
            <p:cNvSpPr/>
            <p:nvPr/>
          </p:nvSpPr>
          <p:spPr>
            <a:xfrm>
              <a:off x="1285920" y="642960"/>
              <a:ext cx="2571840" cy="785880"/>
            </a:xfrm>
            <a:prstGeom prst="ellipse">
              <a:avLst/>
            </a:prstGeom>
            <a:solidFill>
              <a:srgbClr val="fac09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1" name="TextBox 29"/>
            <p:cNvSpPr/>
            <p:nvPr/>
          </p:nvSpPr>
          <p:spPr>
            <a:xfrm>
              <a:off x="2071800" y="714240"/>
              <a:ext cx="142884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can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72" name="Группа 30"/>
          <p:cNvGrpSpPr/>
          <p:nvPr/>
        </p:nvGrpSpPr>
        <p:grpSpPr>
          <a:xfrm>
            <a:off x="5214960" y="642960"/>
            <a:ext cx="2571840" cy="785880"/>
            <a:chOff x="5214960" y="642960"/>
            <a:chExt cx="2571840" cy="785880"/>
          </a:xfrm>
        </p:grpSpPr>
        <p:sp>
          <p:nvSpPr>
            <p:cNvPr id="73" name="Овал 31"/>
            <p:cNvSpPr/>
            <p:nvPr/>
          </p:nvSpPr>
          <p:spPr>
            <a:xfrm>
              <a:off x="5214960" y="642960"/>
              <a:ext cx="2571840" cy="785880"/>
            </a:xfrm>
            <a:prstGeom prst="ellipse">
              <a:avLst/>
            </a:prstGeom>
            <a:solidFill>
              <a:srgbClr val="fac09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4" name="TextBox 32"/>
            <p:cNvSpPr/>
            <p:nvPr/>
          </p:nvSpPr>
          <p:spPr>
            <a:xfrm>
              <a:off x="5929200" y="642960"/>
              <a:ext cx="135720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can</a:t>
              </a:r>
              <a:r>
                <a:rPr b="1" lang="en-US" sz="3600" strike="noStrike" u="none" baseline="30000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,</a:t>
              </a:r>
              <a:r>
                <a:rPr b="1" lang="ru-RU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 </a:t>
              </a:r>
              <a:r>
                <a:rPr b="1" lang="en-US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t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75" name="Овал 33"/>
          <p:cNvSpPr/>
          <p:nvPr/>
        </p:nvSpPr>
        <p:spPr>
          <a:xfrm>
            <a:off x="4214880" y="1857240"/>
            <a:ext cx="785880" cy="642960"/>
          </a:xfrm>
          <a:prstGeom prst="ellipse">
            <a:avLst/>
          </a:prstGeom>
          <a:solidFill>
            <a:srgbClr val="fac09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5" dur="indefinite" restart="never" nodeType="tmRoot">
          <p:childTnLst>
            <p:seq>
              <p:cTn id="56" restart="whenNotActive" nodeType="interactiveSeq" fill="hold">
                <p:stCondLst>
                  <p:cond evt="onClick">
                    <p:tgtEl>
                      <p:spTgt spid="69"/>
                    </p:tgtEl>
                  </p:cond>
                </p:stCondLst>
                <p:childTnLst>
                  <p:par>
                    <p:cTn id="57" nodeType="clickEffect" fill="hold">
                      <p:stCondLst>
                        <p:cond evt="onClick">
                          <p:tgtEl>
                            <p:spTgt spid="69"/>
                          </p:tgtEl>
                        </p:cond>
                      </p:stCondLst>
                      <p:childTnLst>
                        <p:par>
                          <p:cTn id="5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2" name="Children,%20Giggle.wav"/>
                                        </p:tgtEl>
                                      </p:cMediaNode>
                                    </p:audio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nodeType="with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 additive="repl">
                                        <p:cTn id="6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66" restart="whenNotActive" nodeType="interactiveSeq" fill="hold">
                <p:stCondLst>
                  <p:cond evt="onClick">
                    <p:tgtEl>
                      <p:spTgt spid="72"/>
                    </p:tgtEl>
                  </p:cond>
                </p:stCondLst>
                <p:childTnLst>
                  <p:par>
                    <p:cTn id="67" nodeType="clickEffect" fill="hold">
                      <p:stCondLst>
                        <p:cond evt="onClick">
                          <p:tgtEl>
                            <p:spTgt spid="72"/>
                          </p:tgtEl>
                        </p:cond>
                      </p:stCondLst>
                      <p:childTnLst>
                        <p:par>
                          <p:cTn id="6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3" name="Booing,%20Crowd.wav"/>
                                        </p:tgtEl>
                                      </p:cMediaNode>
                                    </p:audio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On this lesson you will:</a:t>
            </a:r>
            <a:endParaRPr b="0" lang="en-US" sz="4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learn how to use the modal verb “can”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practice the modal verb “can”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 descr="Картинка 51 из 809950"/>
          <p:cNvPicPr/>
          <p:nvPr/>
        </p:nvPicPr>
        <p:blipFill>
          <a:blip r:embed="rId1"/>
          <a:srcRect l="4548" t="3748" r="3030" b="4378"/>
          <a:stretch/>
        </p:blipFill>
        <p:spPr>
          <a:xfrm>
            <a:off x="2428920" y="1857240"/>
            <a:ext cx="3857760" cy="2857680"/>
          </a:xfrm>
          <a:prstGeom prst="rect">
            <a:avLst/>
          </a:prstGeom>
          <a:ln w="0">
            <a:noFill/>
          </a:ln>
        </p:spPr>
      </p:pic>
      <p:grpSp>
        <p:nvGrpSpPr>
          <p:cNvPr id="77" name="Группа 14"/>
          <p:cNvGrpSpPr/>
          <p:nvPr/>
        </p:nvGrpSpPr>
        <p:grpSpPr>
          <a:xfrm>
            <a:off x="1143000" y="714240"/>
            <a:ext cx="2571840" cy="785880"/>
            <a:chOff x="1143000" y="714240"/>
            <a:chExt cx="2571840" cy="785880"/>
          </a:xfrm>
        </p:grpSpPr>
        <p:sp>
          <p:nvSpPr>
            <p:cNvPr id="78" name="Овал 15"/>
            <p:cNvSpPr/>
            <p:nvPr/>
          </p:nvSpPr>
          <p:spPr>
            <a:xfrm>
              <a:off x="1143000" y="714240"/>
              <a:ext cx="2571840" cy="785880"/>
            </a:xfrm>
            <a:prstGeom prst="ellipse">
              <a:avLst/>
            </a:prstGeom>
            <a:solidFill>
              <a:srgbClr val="fac09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9" name="TextBox 16"/>
            <p:cNvSpPr/>
            <p:nvPr/>
          </p:nvSpPr>
          <p:spPr>
            <a:xfrm>
              <a:off x="1928880" y="785520"/>
              <a:ext cx="142884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can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80" name="Группа 17"/>
          <p:cNvGrpSpPr/>
          <p:nvPr/>
        </p:nvGrpSpPr>
        <p:grpSpPr>
          <a:xfrm>
            <a:off x="5072040" y="714240"/>
            <a:ext cx="2571840" cy="785880"/>
            <a:chOff x="5072040" y="714240"/>
            <a:chExt cx="2571840" cy="785880"/>
          </a:xfrm>
        </p:grpSpPr>
        <p:sp>
          <p:nvSpPr>
            <p:cNvPr id="81" name="Овал 18"/>
            <p:cNvSpPr/>
            <p:nvPr/>
          </p:nvSpPr>
          <p:spPr>
            <a:xfrm>
              <a:off x="5072040" y="714240"/>
              <a:ext cx="2571840" cy="785880"/>
            </a:xfrm>
            <a:prstGeom prst="ellipse">
              <a:avLst/>
            </a:prstGeom>
            <a:solidFill>
              <a:srgbClr val="fac09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2" name="TextBox 19"/>
            <p:cNvSpPr/>
            <p:nvPr/>
          </p:nvSpPr>
          <p:spPr>
            <a:xfrm>
              <a:off x="5786280" y="714240"/>
              <a:ext cx="135720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can</a:t>
              </a:r>
              <a:r>
                <a:rPr b="1" lang="en-US" sz="3600" strike="noStrike" u="none" baseline="30000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,</a:t>
              </a:r>
              <a:r>
                <a:rPr b="1" lang="ru-RU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 </a:t>
              </a:r>
              <a:r>
                <a:rPr b="1" lang="en-US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t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83" name="TextBox 20"/>
          <p:cNvSpPr/>
          <p:nvPr/>
        </p:nvSpPr>
        <p:spPr>
          <a:xfrm>
            <a:off x="2786040" y="5000760"/>
            <a:ext cx="578664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Dogs can</a:t>
            </a:r>
            <a:r>
              <a:rPr b="1" lang="en-US" sz="3600" strike="noStrike" u="none" baseline="30000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,</a:t>
            </a:r>
            <a:r>
              <a:rPr b="1" lang="ru-RU" sz="36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en-US" sz="36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t fly.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Овал 21"/>
          <p:cNvSpPr/>
          <p:nvPr/>
        </p:nvSpPr>
        <p:spPr>
          <a:xfrm>
            <a:off x="3857760" y="5072040"/>
            <a:ext cx="1143000" cy="642960"/>
          </a:xfrm>
          <a:prstGeom prst="ellipse">
            <a:avLst/>
          </a:prstGeom>
          <a:solidFill>
            <a:srgbClr val="fac09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1" dur="indefinite" restart="never" nodeType="tmRoot">
          <p:childTnLst>
            <p:seq>
              <p:cTn id="72" restart="whenNotActive" nodeType="interactiveSeq" fill="hold">
                <p:stCondLst>
                  <p:cond evt="onClick">
                    <p:tgtEl>
                      <p:spTgt spid="77"/>
                    </p:tgtEl>
                  </p:cond>
                </p:stCondLst>
                <p:childTnLst>
                  <p:par>
                    <p:cTn id="73" nodeType="clickEffect" fill="hold">
                      <p:stCondLst>
                        <p:cond evt="onClick">
                          <p:tgtEl>
                            <p:spTgt spid="77"/>
                          </p:tgtEl>
                        </p:cond>
                      </p:stCondLst>
                      <p:childTnLst>
                        <p:par>
                          <p:cTn id="7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2" name="Champagne%20Cork%20Pop.wav"/>
                                        </p:tgtEl>
                                      </p:cMediaNode>
                                    </p:audio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77" restart="whenNotActive" nodeType="interactiveSeq" fill="hold">
                <p:stCondLst>
                  <p:cond evt="onClick">
                    <p:tgtEl>
                      <p:spTgt spid="80"/>
                    </p:tgtEl>
                  </p:cond>
                </p:stCondLst>
                <p:childTnLst>
                  <p:par>
                    <p:cTn id="78" nodeType="clickEffect" fill="hold">
                      <p:stCondLst>
                        <p:cond evt="onClick">
                          <p:tgtEl>
                            <p:spTgt spid="80"/>
                          </p:tgtEl>
                        </p:cond>
                      </p:stCondLst>
                      <p:childTnLst>
                        <p:par>
                          <p:cTn id="7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3" name="Door%20Bell.wav"/>
                                        </p:tgtEl>
                                      </p:cMediaNode>
                                    </p:audio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nodeType="with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 additive="repl">
                                        <p:cTn id="8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4" descr="Картинка 110 из 156314"/>
          <p:cNvPicPr/>
          <p:nvPr/>
        </p:nvPicPr>
        <p:blipFill>
          <a:blip r:embed="rId1"/>
          <a:stretch/>
        </p:blipFill>
        <p:spPr>
          <a:xfrm>
            <a:off x="2143080" y="3000240"/>
            <a:ext cx="5286600" cy="3262320"/>
          </a:xfrm>
          <a:prstGeom prst="rect">
            <a:avLst/>
          </a:prstGeom>
          <a:ln w="0">
            <a:noFill/>
          </a:ln>
        </p:spPr>
      </p:pic>
      <p:grpSp>
        <p:nvGrpSpPr>
          <p:cNvPr id="86" name="Группа 15"/>
          <p:cNvGrpSpPr/>
          <p:nvPr/>
        </p:nvGrpSpPr>
        <p:grpSpPr>
          <a:xfrm>
            <a:off x="1214280" y="642960"/>
            <a:ext cx="2571840" cy="785880"/>
            <a:chOff x="1214280" y="642960"/>
            <a:chExt cx="2571840" cy="785880"/>
          </a:xfrm>
        </p:grpSpPr>
        <p:sp>
          <p:nvSpPr>
            <p:cNvPr id="87" name="Овал 16"/>
            <p:cNvSpPr/>
            <p:nvPr/>
          </p:nvSpPr>
          <p:spPr>
            <a:xfrm>
              <a:off x="1214280" y="642960"/>
              <a:ext cx="2571840" cy="785880"/>
            </a:xfrm>
            <a:prstGeom prst="ellipse">
              <a:avLst/>
            </a:prstGeom>
            <a:solidFill>
              <a:srgbClr val="fac09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8" name="TextBox 17"/>
            <p:cNvSpPr/>
            <p:nvPr/>
          </p:nvSpPr>
          <p:spPr>
            <a:xfrm>
              <a:off x="2000160" y="714240"/>
              <a:ext cx="142884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can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89" name="Группа 18"/>
          <p:cNvGrpSpPr/>
          <p:nvPr/>
        </p:nvGrpSpPr>
        <p:grpSpPr>
          <a:xfrm>
            <a:off x="5072040" y="714240"/>
            <a:ext cx="2571840" cy="785880"/>
            <a:chOff x="5072040" y="714240"/>
            <a:chExt cx="2571840" cy="785880"/>
          </a:xfrm>
        </p:grpSpPr>
        <p:sp>
          <p:nvSpPr>
            <p:cNvPr id="90" name="Овал 19"/>
            <p:cNvSpPr/>
            <p:nvPr/>
          </p:nvSpPr>
          <p:spPr>
            <a:xfrm>
              <a:off x="5072040" y="714240"/>
              <a:ext cx="2571840" cy="785880"/>
            </a:xfrm>
            <a:prstGeom prst="ellipse">
              <a:avLst/>
            </a:prstGeom>
            <a:solidFill>
              <a:srgbClr val="fac09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1" name="TextBox 20"/>
            <p:cNvSpPr/>
            <p:nvPr/>
          </p:nvSpPr>
          <p:spPr>
            <a:xfrm>
              <a:off x="5786280" y="714240"/>
              <a:ext cx="135720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can</a:t>
              </a:r>
              <a:r>
                <a:rPr b="1" lang="en-US" sz="3600" strike="noStrike" u="none" baseline="30000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,</a:t>
              </a:r>
              <a:r>
                <a:rPr b="1" lang="ru-RU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 </a:t>
              </a:r>
              <a:r>
                <a:rPr b="1" lang="en-US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t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92" name="TextBox 22"/>
          <p:cNvSpPr/>
          <p:nvPr/>
        </p:nvSpPr>
        <p:spPr>
          <a:xfrm>
            <a:off x="1714680" y="2000160"/>
            <a:ext cx="57862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Bears can</a:t>
            </a:r>
            <a:r>
              <a:rPr b="1" lang="en-US" sz="3600" strike="noStrike" u="none" baseline="30000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,</a:t>
            </a:r>
            <a:r>
              <a:rPr b="1" lang="ru-RU" sz="36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en-US" sz="36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t sing.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" name="Овал 21"/>
          <p:cNvSpPr/>
          <p:nvPr/>
        </p:nvSpPr>
        <p:spPr>
          <a:xfrm>
            <a:off x="2928960" y="2000160"/>
            <a:ext cx="1214280" cy="714600"/>
          </a:xfrm>
          <a:prstGeom prst="ellipse">
            <a:avLst/>
          </a:prstGeom>
          <a:solidFill>
            <a:srgbClr val="fac09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7" dur="indefinite" restart="never" nodeType="tmRoot">
          <p:childTnLst>
            <p:seq>
              <p:cTn id="88" restart="whenNotActive" nodeType="interactiveSeq" fill="hold">
                <p:stCondLst>
                  <p:cond evt="onClick">
                    <p:tgtEl>
                      <p:spTgt spid="86"/>
                    </p:tgtEl>
                  </p:cond>
                </p:stCondLst>
                <p:childTnLst>
                  <p:par>
                    <p:cTn id="89" nodeType="clickEffect" fill="hold">
                      <p:stCondLst>
                        <p:cond evt="onClick">
                          <p:tgtEl>
                            <p:spTgt spid="86"/>
                          </p:tgtEl>
                        </p:cond>
                      </p:stCondLst>
                      <p:childTnLst>
                        <p:par>
                          <p:cTn id="9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2" name="Champagne%20Cork%20Pop.wav"/>
                                        </p:tgtEl>
                                      </p:cMediaNode>
                                    </p:audio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93" restart="whenNotActive" nodeType="interactiveSeq" fill="hold">
                <p:stCondLst>
                  <p:cond evt="onClick">
                    <p:tgtEl>
                      <p:spTgt spid="89"/>
                    </p:tgtEl>
                  </p:cond>
                </p:stCondLst>
                <p:childTnLst>
                  <p:par>
                    <p:cTn id="94" nodeType="clickEffect" fill="hold">
                      <p:stCondLst>
                        <p:cond evt="onClick">
                          <p:tgtEl>
                            <p:spTgt spid="89"/>
                          </p:tgtEl>
                        </p:cond>
                      </p:stCondLst>
                      <p:childTnLst>
                        <p:par>
                          <p:cTn id="9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3" name="Door%20Bell.wav"/>
                                        </p:tgtEl>
                                      </p:cMediaNode>
                                    </p:audio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nodeType="with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 additive="repl">
                                        <p:cTn id="101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Картинка 52 из 181098"/>
          <p:cNvPicPr/>
          <p:nvPr/>
        </p:nvPicPr>
        <p:blipFill>
          <a:blip r:embed="rId1"/>
          <a:stretch/>
        </p:blipFill>
        <p:spPr>
          <a:xfrm>
            <a:off x="2408400" y="2627280"/>
            <a:ext cx="3620880" cy="3743280"/>
          </a:xfrm>
          <a:prstGeom prst="rect">
            <a:avLst/>
          </a:prstGeom>
          <a:ln w="0">
            <a:noFill/>
          </a:ln>
        </p:spPr>
      </p:pic>
      <p:grpSp>
        <p:nvGrpSpPr>
          <p:cNvPr id="95" name="Группа 16"/>
          <p:cNvGrpSpPr/>
          <p:nvPr/>
        </p:nvGrpSpPr>
        <p:grpSpPr>
          <a:xfrm>
            <a:off x="1214280" y="571680"/>
            <a:ext cx="2571840" cy="785520"/>
            <a:chOff x="1214280" y="571680"/>
            <a:chExt cx="2571840" cy="785520"/>
          </a:xfrm>
        </p:grpSpPr>
        <p:sp>
          <p:nvSpPr>
            <p:cNvPr id="96" name="Овал 17"/>
            <p:cNvSpPr/>
            <p:nvPr/>
          </p:nvSpPr>
          <p:spPr>
            <a:xfrm>
              <a:off x="1214280" y="571680"/>
              <a:ext cx="2571840" cy="785520"/>
            </a:xfrm>
            <a:prstGeom prst="ellipse">
              <a:avLst/>
            </a:prstGeom>
            <a:solidFill>
              <a:srgbClr val="fac09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7" name="TextBox 18"/>
            <p:cNvSpPr/>
            <p:nvPr/>
          </p:nvSpPr>
          <p:spPr>
            <a:xfrm>
              <a:off x="2000160" y="642960"/>
              <a:ext cx="142884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can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98" name="Группа 19"/>
          <p:cNvGrpSpPr/>
          <p:nvPr/>
        </p:nvGrpSpPr>
        <p:grpSpPr>
          <a:xfrm>
            <a:off x="5214960" y="642960"/>
            <a:ext cx="2571840" cy="785880"/>
            <a:chOff x="5214960" y="642960"/>
            <a:chExt cx="2571840" cy="785880"/>
          </a:xfrm>
        </p:grpSpPr>
        <p:sp>
          <p:nvSpPr>
            <p:cNvPr id="99" name="Овал 20"/>
            <p:cNvSpPr/>
            <p:nvPr/>
          </p:nvSpPr>
          <p:spPr>
            <a:xfrm>
              <a:off x="5214960" y="642960"/>
              <a:ext cx="2571840" cy="785880"/>
            </a:xfrm>
            <a:prstGeom prst="ellipse">
              <a:avLst/>
            </a:prstGeom>
            <a:solidFill>
              <a:srgbClr val="fac09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0" name="TextBox 21"/>
            <p:cNvSpPr/>
            <p:nvPr/>
          </p:nvSpPr>
          <p:spPr>
            <a:xfrm>
              <a:off x="5929200" y="642960"/>
              <a:ext cx="135720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can</a:t>
              </a:r>
              <a:r>
                <a:rPr b="1" lang="en-US" sz="3600" strike="noStrike" u="none" baseline="30000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,</a:t>
              </a:r>
              <a:r>
                <a:rPr b="1" lang="ru-RU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 </a:t>
              </a:r>
              <a:r>
                <a:rPr b="1" lang="en-US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t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01" name="TextBox 22"/>
          <p:cNvSpPr/>
          <p:nvPr/>
        </p:nvSpPr>
        <p:spPr>
          <a:xfrm>
            <a:off x="1714680" y="1643040"/>
            <a:ext cx="57862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Elephants can</a:t>
            </a:r>
            <a:r>
              <a:rPr b="1" lang="en-US" sz="3600" strike="noStrike" u="none" baseline="30000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,</a:t>
            </a:r>
            <a:r>
              <a:rPr b="1" lang="ru-RU" sz="36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en-US" sz="36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t jump.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Овал 23"/>
          <p:cNvSpPr/>
          <p:nvPr/>
        </p:nvSpPr>
        <p:spPr>
          <a:xfrm>
            <a:off x="3786120" y="1714680"/>
            <a:ext cx="1143000" cy="642600"/>
          </a:xfrm>
          <a:prstGeom prst="ellipse">
            <a:avLst/>
          </a:prstGeom>
          <a:solidFill>
            <a:srgbClr val="fac09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3" dur="indefinite" restart="never" nodeType="tmRoot">
          <p:childTnLst>
            <p:seq>
              <p:cTn id="104" restart="whenNotActive" nodeType="interactiveSeq" fill="hold">
                <p:stCondLst>
                  <p:cond evt="onClick">
                    <p:tgtEl>
                      <p:spTgt spid="95"/>
                    </p:tgtEl>
                  </p:cond>
                </p:stCondLst>
                <p:childTnLst>
                  <p:par>
                    <p:cTn id="105" nodeType="clickEffect" fill="hold">
                      <p:stCondLst>
                        <p:cond evt="onClick">
                          <p:tgtEl>
                            <p:spTgt spid="95"/>
                          </p:tgtEl>
                        </p:cond>
                      </p:stCondLst>
                      <p:childTnLst>
                        <p:par>
                          <p:cTn id="10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2" name="Champagne%20Cork%20Pop.wav"/>
                                        </p:tgtEl>
                                      </p:cMediaNode>
                                    </p:audio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09" restart="whenNotActive" nodeType="interactiveSeq" fill="hold">
                <p:stCondLst>
                  <p:cond evt="onClick">
                    <p:tgtEl>
                      <p:spTgt spid="98"/>
                    </p:tgtEl>
                  </p:cond>
                </p:stCondLst>
                <p:childTnLst>
                  <p:par>
                    <p:cTn id="110" nodeType="clickEffect" fill="hold">
                      <p:stCondLst>
                        <p:cond evt="onClick">
                          <p:tgtEl>
                            <p:spTgt spid="98"/>
                          </p:tgtEl>
                        </p:cond>
                      </p:stCondLst>
                      <p:childTnLst>
                        <p:par>
                          <p:cTn id="1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3" name="Door%20Bell.wav"/>
                                        </p:tgtEl>
                                      </p:cMediaNode>
                                    </p:audio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nodeType="with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 additive="repl">
                                        <p:cTn id="11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Картинка 150 из 61678"/>
          <p:cNvPicPr/>
          <p:nvPr/>
        </p:nvPicPr>
        <p:blipFill>
          <a:blip r:embed="rId1"/>
          <a:stretch/>
        </p:blipFill>
        <p:spPr>
          <a:xfrm>
            <a:off x="1285920" y="0"/>
            <a:ext cx="4700520" cy="5875200"/>
          </a:xfrm>
          <a:prstGeom prst="rect">
            <a:avLst/>
          </a:prstGeom>
          <a:ln w="0">
            <a:noFill/>
          </a:ln>
        </p:spPr>
      </p:pic>
      <p:grpSp>
        <p:nvGrpSpPr>
          <p:cNvPr id="104" name="Группа 14"/>
          <p:cNvGrpSpPr/>
          <p:nvPr/>
        </p:nvGrpSpPr>
        <p:grpSpPr>
          <a:xfrm>
            <a:off x="928800" y="500040"/>
            <a:ext cx="2571480" cy="785880"/>
            <a:chOff x="928800" y="500040"/>
            <a:chExt cx="2571480" cy="785880"/>
          </a:xfrm>
        </p:grpSpPr>
        <p:sp>
          <p:nvSpPr>
            <p:cNvPr id="105" name="Овал 15"/>
            <p:cNvSpPr/>
            <p:nvPr/>
          </p:nvSpPr>
          <p:spPr>
            <a:xfrm>
              <a:off x="928800" y="500040"/>
              <a:ext cx="2571480" cy="785880"/>
            </a:xfrm>
            <a:prstGeom prst="ellipse">
              <a:avLst/>
            </a:prstGeom>
            <a:solidFill>
              <a:srgbClr val="fac09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6" name="TextBox 16"/>
            <p:cNvSpPr/>
            <p:nvPr/>
          </p:nvSpPr>
          <p:spPr>
            <a:xfrm>
              <a:off x="1714320" y="571320"/>
              <a:ext cx="142848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can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07" name="Группа 17"/>
          <p:cNvGrpSpPr/>
          <p:nvPr/>
        </p:nvGrpSpPr>
        <p:grpSpPr>
          <a:xfrm>
            <a:off x="5286240" y="500040"/>
            <a:ext cx="2571840" cy="785880"/>
            <a:chOff x="5286240" y="500040"/>
            <a:chExt cx="2571840" cy="785880"/>
          </a:xfrm>
        </p:grpSpPr>
        <p:sp>
          <p:nvSpPr>
            <p:cNvPr id="108" name="Овал 18"/>
            <p:cNvSpPr/>
            <p:nvPr/>
          </p:nvSpPr>
          <p:spPr>
            <a:xfrm>
              <a:off x="5286240" y="500040"/>
              <a:ext cx="2571840" cy="785880"/>
            </a:xfrm>
            <a:prstGeom prst="ellipse">
              <a:avLst/>
            </a:prstGeom>
            <a:solidFill>
              <a:srgbClr val="fac09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9" name="TextBox 19"/>
            <p:cNvSpPr/>
            <p:nvPr/>
          </p:nvSpPr>
          <p:spPr>
            <a:xfrm>
              <a:off x="6000480" y="500040"/>
              <a:ext cx="135720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can</a:t>
              </a:r>
              <a:r>
                <a:rPr b="1" lang="en-US" sz="3600" strike="noStrike" u="none" baseline="30000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,</a:t>
              </a:r>
              <a:r>
                <a:rPr b="1" lang="ru-RU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 </a:t>
              </a:r>
              <a:r>
                <a:rPr b="1" lang="en-US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t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10" name="TextBox 20"/>
          <p:cNvSpPr/>
          <p:nvPr/>
        </p:nvSpPr>
        <p:spPr>
          <a:xfrm>
            <a:off x="1714680" y="5429160"/>
            <a:ext cx="57862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Giraffes can</a:t>
            </a:r>
            <a:r>
              <a:rPr b="1" lang="en-US" sz="3600" strike="noStrike" u="none" baseline="30000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,</a:t>
            </a:r>
            <a:r>
              <a:rPr b="1" lang="ru-RU" sz="36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en-US" sz="36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t dance.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" name="Овал 21"/>
          <p:cNvSpPr/>
          <p:nvPr/>
        </p:nvSpPr>
        <p:spPr>
          <a:xfrm>
            <a:off x="3429000" y="5500800"/>
            <a:ext cx="1143000" cy="642960"/>
          </a:xfrm>
          <a:prstGeom prst="ellipse">
            <a:avLst/>
          </a:prstGeom>
          <a:solidFill>
            <a:srgbClr val="fac09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9" dur="indefinite" restart="never" nodeType="tmRoot">
          <p:childTnLst>
            <p:seq>
              <p:cTn id="120" restart="whenNotActive" nodeType="interactiveSeq" fill="hold">
                <p:stCondLst>
                  <p:cond evt="onClick">
                    <p:tgtEl>
                      <p:spTgt spid="104"/>
                    </p:tgtEl>
                  </p:cond>
                </p:stCondLst>
                <p:childTnLst>
                  <p:par>
                    <p:cTn id="121" nodeType="clickEffect" fill="hold">
                      <p:stCondLst>
                        <p:cond evt="onClick">
                          <p:tgtEl>
                            <p:spTgt spid="104"/>
                          </p:tgtEl>
                        </p:cond>
                      </p:stCondLst>
                      <p:childTnLst>
                        <p:par>
                          <p:cTn id="12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2" name="Champagne%20Cork%20Pop.wav"/>
                                        </p:tgtEl>
                                      </p:cMediaNode>
                                    </p:audio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25" restart="whenNotActive" nodeType="interactiveSeq" fill="hold">
                <p:stCondLst>
                  <p:cond evt="onClick">
                    <p:tgtEl>
                      <p:spTgt spid="107"/>
                    </p:tgtEl>
                  </p:cond>
                </p:stCondLst>
                <p:childTnLst>
                  <p:par>
                    <p:cTn id="126" nodeType="clickEffect" fill="hold">
                      <p:stCondLst>
                        <p:cond evt="onClick">
                          <p:tgtEl>
                            <p:spTgt spid="107"/>
                          </p:tgtEl>
                        </p:cond>
                      </p:stCondLst>
                      <p:childTnLst>
                        <p:par>
                          <p:cTn id="12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8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3" name="Door%20Bell.wav"/>
                                        </p:tgtEl>
                                      </p:cMediaNode>
                                    </p:audio>
                                    <p:anim calcmode="lin" valueType="num">
                                      <p:cBhvr additive="base">
                                        <p:cTn id="129" dur="2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nodeType="with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 additive="repl">
                                        <p:cTn id="13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2" descr="Картинка 59 из 53994"/>
          <p:cNvPicPr/>
          <p:nvPr/>
        </p:nvPicPr>
        <p:blipFill>
          <a:blip r:embed="rId1"/>
          <a:srcRect l="0" t="0" r="0" b="3786"/>
          <a:stretch/>
        </p:blipFill>
        <p:spPr>
          <a:xfrm>
            <a:off x="2500200" y="1928880"/>
            <a:ext cx="3810240" cy="2786040"/>
          </a:xfrm>
          <a:prstGeom prst="rect">
            <a:avLst/>
          </a:prstGeom>
          <a:ln w="0">
            <a:noFill/>
          </a:ln>
        </p:spPr>
      </p:pic>
      <p:grpSp>
        <p:nvGrpSpPr>
          <p:cNvPr id="113" name="Группа 14"/>
          <p:cNvGrpSpPr/>
          <p:nvPr/>
        </p:nvGrpSpPr>
        <p:grpSpPr>
          <a:xfrm>
            <a:off x="1000080" y="428760"/>
            <a:ext cx="2571840" cy="785520"/>
            <a:chOff x="1000080" y="428760"/>
            <a:chExt cx="2571840" cy="785520"/>
          </a:xfrm>
        </p:grpSpPr>
        <p:sp>
          <p:nvSpPr>
            <p:cNvPr id="114" name="Овал 15"/>
            <p:cNvSpPr/>
            <p:nvPr/>
          </p:nvSpPr>
          <p:spPr>
            <a:xfrm>
              <a:off x="1000080" y="428760"/>
              <a:ext cx="2571840" cy="785520"/>
            </a:xfrm>
            <a:prstGeom prst="ellipse">
              <a:avLst/>
            </a:prstGeom>
            <a:solidFill>
              <a:srgbClr val="fac09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5" name="TextBox 16"/>
            <p:cNvSpPr/>
            <p:nvPr/>
          </p:nvSpPr>
          <p:spPr>
            <a:xfrm>
              <a:off x="1785960" y="500040"/>
              <a:ext cx="142884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can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16" name="Группа 17"/>
          <p:cNvGrpSpPr/>
          <p:nvPr/>
        </p:nvGrpSpPr>
        <p:grpSpPr>
          <a:xfrm>
            <a:off x="5214960" y="428760"/>
            <a:ext cx="2571840" cy="785520"/>
            <a:chOff x="5214960" y="428760"/>
            <a:chExt cx="2571840" cy="785520"/>
          </a:xfrm>
        </p:grpSpPr>
        <p:sp>
          <p:nvSpPr>
            <p:cNvPr id="117" name="Овал 18"/>
            <p:cNvSpPr/>
            <p:nvPr/>
          </p:nvSpPr>
          <p:spPr>
            <a:xfrm>
              <a:off x="5214960" y="428760"/>
              <a:ext cx="2571840" cy="785520"/>
            </a:xfrm>
            <a:prstGeom prst="ellipse">
              <a:avLst/>
            </a:prstGeom>
            <a:solidFill>
              <a:srgbClr val="fac09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8" name="TextBox 19"/>
            <p:cNvSpPr/>
            <p:nvPr/>
          </p:nvSpPr>
          <p:spPr>
            <a:xfrm>
              <a:off x="5929200" y="428760"/>
              <a:ext cx="135720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can</a:t>
              </a:r>
              <a:r>
                <a:rPr b="1" lang="en-US" sz="3600" strike="noStrike" u="none" baseline="30000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,</a:t>
              </a:r>
              <a:r>
                <a:rPr b="1" lang="ru-RU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 </a:t>
              </a:r>
              <a:r>
                <a:rPr b="1" lang="en-US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t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19" name="TextBox 20"/>
          <p:cNvSpPr/>
          <p:nvPr/>
        </p:nvSpPr>
        <p:spPr>
          <a:xfrm>
            <a:off x="1928880" y="5000760"/>
            <a:ext cx="57862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Fish can</a:t>
            </a:r>
            <a:r>
              <a:rPr b="1" lang="en-US" sz="3600" strike="noStrike" u="none" baseline="30000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,</a:t>
            </a:r>
            <a:r>
              <a:rPr b="1" lang="ru-RU" sz="36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en-US" sz="36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t walk.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" name="Овал 21"/>
          <p:cNvSpPr/>
          <p:nvPr/>
        </p:nvSpPr>
        <p:spPr>
          <a:xfrm>
            <a:off x="2928960" y="5072040"/>
            <a:ext cx="1143000" cy="642960"/>
          </a:xfrm>
          <a:prstGeom prst="ellipse">
            <a:avLst/>
          </a:prstGeom>
          <a:solidFill>
            <a:srgbClr val="fac09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5" dur="indefinite" restart="never" nodeType="tmRoot">
          <p:childTnLst>
            <p:seq>
              <p:cTn id="136" restart="whenNotActive" nodeType="interactiveSeq" fill="hold">
                <p:stCondLst>
                  <p:cond evt="onClick">
                    <p:tgtEl>
                      <p:spTgt spid="113"/>
                    </p:tgtEl>
                  </p:cond>
                </p:stCondLst>
                <p:childTnLst>
                  <p:par>
                    <p:cTn id="137" nodeType="clickEffect" fill="hold">
                      <p:stCondLst>
                        <p:cond evt="onClick">
                          <p:tgtEl>
                            <p:spTgt spid="113"/>
                          </p:tgtEl>
                        </p:cond>
                      </p:stCondLst>
                      <p:childTnLst>
                        <p:par>
                          <p:cTn id="1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2" name="Champagne%20Cork%20Pop.wav"/>
                                        </p:tgtEl>
                                      </p:cMediaNode>
                                    </p:audio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41" restart="whenNotActive" nodeType="interactiveSeq" fill="hold">
                <p:stCondLst>
                  <p:cond evt="onClick">
                    <p:tgtEl>
                      <p:spTgt spid="116"/>
                    </p:tgtEl>
                  </p:cond>
                </p:stCondLst>
                <p:childTnLst>
                  <p:par>
                    <p:cTn id="142" nodeType="clickEffect" fill="hold">
                      <p:stCondLst>
                        <p:cond evt="onClick">
                          <p:tgtEl>
                            <p:spTgt spid="116"/>
                          </p:tgtEl>
                        </p:cond>
                      </p:stCondLst>
                      <p:childTnLst>
                        <p:par>
                          <p:cTn id="14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3" name="Door%20Bell.wav"/>
                                        </p:tgtEl>
                                      </p:cMediaNode>
                                    </p:audio>
                                    <p:anim calcmode="lin" valueType="num">
                                      <p:cBhvr additive="base">
                                        <p:cTn id="145" dur="2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nodeType="with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 additive="repl">
                                        <p:cTn id="149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 descr="Картинка 257 из 94618"/>
          <p:cNvPicPr/>
          <p:nvPr/>
        </p:nvPicPr>
        <p:blipFill>
          <a:blip r:embed="rId1"/>
          <a:stretch/>
        </p:blipFill>
        <p:spPr>
          <a:xfrm>
            <a:off x="3000240" y="3071880"/>
            <a:ext cx="3357720" cy="3101760"/>
          </a:xfrm>
          <a:prstGeom prst="rect">
            <a:avLst/>
          </a:prstGeom>
          <a:ln w="0">
            <a:noFill/>
          </a:ln>
        </p:spPr>
      </p:pic>
      <p:grpSp>
        <p:nvGrpSpPr>
          <p:cNvPr id="122" name="Группа 14"/>
          <p:cNvGrpSpPr/>
          <p:nvPr/>
        </p:nvGrpSpPr>
        <p:grpSpPr>
          <a:xfrm>
            <a:off x="1000080" y="642960"/>
            <a:ext cx="2571840" cy="785880"/>
            <a:chOff x="1000080" y="642960"/>
            <a:chExt cx="2571840" cy="785880"/>
          </a:xfrm>
        </p:grpSpPr>
        <p:sp>
          <p:nvSpPr>
            <p:cNvPr id="123" name="Овал 15"/>
            <p:cNvSpPr/>
            <p:nvPr/>
          </p:nvSpPr>
          <p:spPr>
            <a:xfrm>
              <a:off x="1000080" y="642960"/>
              <a:ext cx="2571840" cy="785880"/>
            </a:xfrm>
            <a:prstGeom prst="ellipse">
              <a:avLst/>
            </a:prstGeom>
            <a:solidFill>
              <a:srgbClr val="fac09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4" name="TextBox 16"/>
            <p:cNvSpPr/>
            <p:nvPr/>
          </p:nvSpPr>
          <p:spPr>
            <a:xfrm>
              <a:off x="1785960" y="714240"/>
              <a:ext cx="142884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can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25" name="Группа 17"/>
          <p:cNvGrpSpPr/>
          <p:nvPr/>
        </p:nvGrpSpPr>
        <p:grpSpPr>
          <a:xfrm>
            <a:off x="5286240" y="642960"/>
            <a:ext cx="2571840" cy="785880"/>
            <a:chOff x="5286240" y="642960"/>
            <a:chExt cx="2571840" cy="785880"/>
          </a:xfrm>
        </p:grpSpPr>
        <p:sp>
          <p:nvSpPr>
            <p:cNvPr id="126" name="Овал 18"/>
            <p:cNvSpPr/>
            <p:nvPr/>
          </p:nvSpPr>
          <p:spPr>
            <a:xfrm>
              <a:off x="5286240" y="642960"/>
              <a:ext cx="2571840" cy="785880"/>
            </a:xfrm>
            <a:prstGeom prst="ellipse">
              <a:avLst/>
            </a:prstGeom>
            <a:solidFill>
              <a:srgbClr val="fac09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7" name="TextBox 19"/>
            <p:cNvSpPr/>
            <p:nvPr/>
          </p:nvSpPr>
          <p:spPr>
            <a:xfrm>
              <a:off x="6000480" y="642960"/>
              <a:ext cx="135720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can</a:t>
              </a:r>
              <a:r>
                <a:rPr b="1" lang="en-US" sz="3600" strike="noStrike" u="none" baseline="30000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,</a:t>
              </a:r>
              <a:r>
                <a:rPr b="1" lang="ru-RU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 </a:t>
              </a:r>
              <a:r>
                <a:rPr b="1" lang="en-US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t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28" name="TextBox 20"/>
          <p:cNvSpPr/>
          <p:nvPr/>
        </p:nvSpPr>
        <p:spPr>
          <a:xfrm>
            <a:off x="2571840" y="1928880"/>
            <a:ext cx="357192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Frogs can jump.        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" name="Овал 21"/>
          <p:cNvSpPr/>
          <p:nvPr/>
        </p:nvSpPr>
        <p:spPr>
          <a:xfrm>
            <a:off x="3857760" y="1928880"/>
            <a:ext cx="785520" cy="642960"/>
          </a:xfrm>
          <a:prstGeom prst="ellipse">
            <a:avLst/>
          </a:prstGeom>
          <a:solidFill>
            <a:srgbClr val="fac09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1" dur="indefinite" restart="never" nodeType="tmRoot">
          <p:childTnLst>
            <p:seq>
              <p:cTn id="152" restart="whenNotActive" nodeType="interactiveSeq" fill="hold">
                <p:stCondLst>
                  <p:cond evt="onClick">
                    <p:tgtEl>
                      <p:spTgt spid="122"/>
                    </p:tgtEl>
                  </p:cond>
                </p:stCondLst>
                <p:childTnLst>
                  <p:par>
                    <p:cTn id="153" nodeType="clickEffect" fill="hold">
                      <p:stCondLst>
                        <p:cond evt="onClick">
                          <p:tgtEl>
                            <p:spTgt spid="122"/>
                          </p:tgtEl>
                        </p:cond>
                      </p:stCondLst>
                      <p:childTnLst>
                        <p:par>
                          <p:cTn id="15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2" name="Children,%20Giggle.wav"/>
                                        </p:tgtEl>
                                      </p:cMediaNode>
                                    </p:audio>
                                    <p:anim calcmode="lin" valueType="num">
                                      <p:cBhvr additive="base">
                                        <p:cTn id="156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nodeType="with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 additive="repl">
                                        <p:cTn id="16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62" restart="whenNotActive" nodeType="interactiveSeq" fill="hold">
                <p:stCondLst>
                  <p:cond evt="onClick">
                    <p:tgtEl>
                      <p:spTgt spid="125"/>
                    </p:tgtEl>
                  </p:cond>
                </p:stCondLst>
                <p:childTnLst>
                  <p:par>
                    <p:cTn id="163" nodeType="clickEffect" fill="hold">
                      <p:stCondLst>
                        <p:cond evt="onClick">
                          <p:tgtEl>
                            <p:spTgt spid="125"/>
                          </p:tgtEl>
                        </p:cond>
                      </p:stCondLst>
                      <p:childTnLst>
                        <p:par>
                          <p:cTn id="16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3" name="Booing,%20Crowd.wav"/>
                                        </p:tgtEl>
                                      </p:cMediaNode>
                                    </p:audio>
                                    <p:animRot by="21600000">
                                      <p:cBhvr>
                                        <p:cTn id="166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4" descr="Картинка 380 из 54807"/>
          <p:cNvPicPr/>
          <p:nvPr/>
        </p:nvPicPr>
        <p:blipFill>
          <a:blip r:embed="rId1"/>
          <a:stretch/>
        </p:blipFill>
        <p:spPr>
          <a:xfrm>
            <a:off x="1928880" y="1389240"/>
            <a:ext cx="3886200" cy="3206520"/>
          </a:xfrm>
          <a:prstGeom prst="rect">
            <a:avLst/>
          </a:prstGeom>
          <a:ln w="0">
            <a:noFill/>
          </a:ln>
        </p:spPr>
      </p:pic>
      <p:grpSp>
        <p:nvGrpSpPr>
          <p:cNvPr id="131" name="Группа 14"/>
          <p:cNvGrpSpPr/>
          <p:nvPr/>
        </p:nvGrpSpPr>
        <p:grpSpPr>
          <a:xfrm>
            <a:off x="1214280" y="571680"/>
            <a:ext cx="2571840" cy="785520"/>
            <a:chOff x="1214280" y="571680"/>
            <a:chExt cx="2571840" cy="785520"/>
          </a:xfrm>
        </p:grpSpPr>
        <p:sp>
          <p:nvSpPr>
            <p:cNvPr id="132" name="Овал 15"/>
            <p:cNvSpPr/>
            <p:nvPr/>
          </p:nvSpPr>
          <p:spPr>
            <a:xfrm>
              <a:off x="1214280" y="571680"/>
              <a:ext cx="2571840" cy="785520"/>
            </a:xfrm>
            <a:prstGeom prst="ellipse">
              <a:avLst/>
            </a:prstGeom>
            <a:solidFill>
              <a:srgbClr val="fac09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33" name="TextBox 16"/>
            <p:cNvSpPr/>
            <p:nvPr/>
          </p:nvSpPr>
          <p:spPr>
            <a:xfrm>
              <a:off x="2000160" y="642960"/>
              <a:ext cx="142884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can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34" name="Группа 17"/>
          <p:cNvGrpSpPr/>
          <p:nvPr/>
        </p:nvGrpSpPr>
        <p:grpSpPr>
          <a:xfrm>
            <a:off x="5143680" y="785880"/>
            <a:ext cx="2571480" cy="785880"/>
            <a:chOff x="5143680" y="785880"/>
            <a:chExt cx="2571480" cy="785880"/>
          </a:xfrm>
        </p:grpSpPr>
        <p:sp>
          <p:nvSpPr>
            <p:cNvPr id="135" name="Овал 18"/>
            <p:cNvSpPr/>
            <p:nvPr/>
          </p:nvSpPr>
          <p:spPr>
            <a:xfrm>
              <a:off x="5143680" y="785880"/>
              <a:ext cx="2571480" cy="785880"/>
            </a:xfrm>
            <a:prstGeom prst="ellipse">
              <a:avLst/>
            </a:prstGeom>
            <a:solidFill>
              <a:srgbClr val="fac09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36" name="TextBox 19"/>
            <p:cNvSpPr/>
            <p:nvPr/>
          </p:nvSpPr>
          <p:spPr>
            <a:xfrm>
              <a:off x="5857920" y="785880"/>
              <a:ext cx="135720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can</a:t>
              </a:r>
              <a:r>
                <a:rPr b="1" lang="en-US" sz="3600" strike="noStrike" u="none" baseline="30000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,</a:t>
              </a:r>
              <a:r>
                <a:rPr b="1" lang="ru-RU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 </a:t>
              </a:r>
              <a:r>
                <a:rPr b="1" lang="en-US" sz="3600" strike="noStrike" u="none">
                  <a:solidFill>
                    <a:srgbClr val="c00000"/>
                  </a:solidFill>
                  <a:uFillTx/>
                  <a:latin typeface="Times New Roman"/>
                  <a:ea typeface="Times New Roman"/>
                </a:rPr>
                <a:t>t</a:t>
              </a:r>
              <a:endParaRPr b="0" lang="en-US" sz="36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37" name="TextBox 20"/>
          <p:cNvSpPr/>
          <p:nvPr/>
        </p:nvSpPr>
        <p:spPr>
          <a:xfrm>
            <a:off x="1928880" y="5072040"/>
            <a:ext cx="58579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Monkeys can climb.        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8" name="Овал 21"/>
          <p:cNvSpPr/>
          <p:nvPr/>
        </p:nvSpPr>
        <p:spPr>
          <a:xfrm>
            <a:off x="3857760" y="5072040"/>
            <a:ext cx="785520" cy="642960"/>
          </a:xfrm>
          <a:prstGeom prst="ellipse">
            <a:avLst/>
          </a:prstGeom>
          <a:solidFill>
            <a:srgbClr val="fac09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7" dur="indefinite" restart="never" nodeType="tmRoot">
          <p:childTnLst>
            <p:seq>
              <p:cTn id="168" restart="whenNotActive" nodeType="interactiveSeq" fill="hold">
                <p:stCondLst>
                  <p:cond evt="onClick">
                    <p:tgtEl>
                      <p:spTgt spid="131"/>
                    </p:tgtEl>
                  </p:cond>
                </p:stCondLst>
                <p:childTnLst>
                  <p:par>
                    <p:cTn id="169" nodeType="clickEffect" fill="hold">
                      <p:stCondLst>
                        <p:cond evt="onClick">
                          <p:tgtEl>
                            <p:spTgt spid="131"/>
                          </p:tgtEl>
                        </p:cond>
                      </p:stCondLst>
                      <p:childTnLst>
                        <p:par>
                          <p:cTn id="17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2" name="Children,%20Giggle.wav"/>
                                        </p:tgtEl>
                                      </p:cMediaNode>
                                    </p:audio>
                                    <p:anim calcmode="lin" valueType="num">
                                      <p:cBhvr additive="base">
                                        <p:cTn id="172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nodeType="with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 additive="repl">
                                        <p:cTn id="17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78" restart="whenNotActive" nodeType="interactiveSeq" fill="hold">
                <p:stCondLst>
                  <p:cond evt="onClick">
                    <p:tgtEl>
                      <p:spTgt spid="134"/>
                    </p:tgtEl>
                  </p:cond>
                </p:stCondLst>
                <p:childTnLst>
                  <p:par>
                    <p:cTn id="179" nodeType="clickEffect" fill="hold">
                      <p:stCondLst>
                        <p:cond evt="onClick">
                          <p:tgtEl>
                            <p:spTgt spid="134"/>
                          </p:tgtEl>
                        </p:cond>
                      </p:stCondLst>
                      <p:childTnLst>
                        <p:par>
                          <p:cTn id="18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udio isNarration="0">
                                      <p:cMediaNode showWhenStopped="1">
                                        <p:cTn/>
                                        <p:tgtEl>
                                          <p:sndTgt r:embed="rId3" name="Booing,%20Crowd.wav"/>
                                        </p:tgtEl>
                                      </p:cMediaNode>
                                    </p:audio>
                                    <p:animRot by="21600000">
                                      <p:cBhvr>
                                        <p:cTn id="18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Box 13"/>
          <p:cNvSpPr/>
          <p:nvPr/>
        </p:nvSpPr>
        <p:spPr>
          <a:xfrm>
            <a:off x="928800" y="142920"/>
            <a:ext cx="735804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Кестеге мұқият қарап, Билл және Мэри не істей алатынын жаз. </a:t>
            </a:r>
            <a:r>
              <a:rPr b="1" lang="en-US" sz="24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CAN</a:t>
            </a:r>
            <a:r>
              <a:rPr b="1" lang="ru-RU" sz="24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және </a:t>
            </a:r>
            <a:r>
              <a:rPr b="1" lang="en-US" sz="24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CAN</a:t>
            </a:r>
            <a:r>
              <a:rPr b="1" lang="en-US" sz="2400" strike="noStrike" u="none" baseline="30000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,</a:t>
            </a:r>
            <a:r>
              <a:rPr b="1" lang="en-US" sz="24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T</a:t>
            </a:r>
            <a:r>
              <a:rPr b="1" lang="kk-KZ" sz="24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мәтінге толықтыр</a:t>
            </a:r>
            <a:r>
              <a:rPr b="1" lang="en-US" sz="24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24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40" name=""/>
          <p:cNvGraphicFramePr/>
          <p:nvPr/>
        </p:nvGraphicFramePr>
        <p:xfrm>
          <a:off x="2571840" y="1143000"/>
          <a:ext cx="3929040" cy="3235320"/>
        </p:xfrm>
        <a:graphic>
          <a:graphicData uri="http://schemas.openxmlformats.org/drawingml/2006/table">
            <a:tbl>
              <a:tblPr/>
              <a:tblGrid>
                <a:gridCol w="1333440"/>
                <a:gridCol w="1214280"/>
                <a:gridCol w="1381320"/>
              </a:tblGrid>
              <a:tr h="366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8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Bill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8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Mary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39672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sing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−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+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9672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dance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−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+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6404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play football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+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−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9672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swim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+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+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6404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ride a bicycle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+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+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39672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draw</a:t>
                      </a:r>
                      <a:endParaRPr b="0" lang="en-US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−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ru-RU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−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141" name="Рисунок 15" descr="Рисунок15.png"/>
          <p:cNvPicPr/>
          <p:nvPr/>
        </p:nvPicPr>
        <p:blipFill>
          <a:blip r:embed="rId1"/>
          <a:stretch/>
        </p:blipFill>
        <p:spPr>
          <a:xfrm>
            <a:off x="480960" y="695160"/>
            <a:ext cx="1817640" cy="2706840"/>
          </a:xfrm>
          <a:prstGeom prst="rect">
            <a:avLst/>
          </a:prstGeom>
          <a:ln w="0">
            <a:noFill/>
          </a:ln>
        </p:spPr>
      </p:pic>
      <p:pic>
        <p:nvPicPr>
          <p:cNvPr id="142" name="Рисунок 16" descr="Рисунок14.png"/>
          <p:cNvPicPr/>
          <p:nvPr/>
        </p:nvPicPr>
        <p:blipFill>
          <a:blip r:embed="rId2"/>
          <a:stretch/>
        </p:blipFill>
        <p:spPr>
          <a:xfrm>
            <a:off x="6858000" y="1000080"/>
            <a:ext cx="1928880" cy="2355840"/>
          </a:xfrm>
          <a:prstGeom prst="rect">
            <a:avLst/>
          </a:prstGeom>
          <a:ln w="0">
            <a:noFill/>
          </a:ln>
        </p:spPr>
      </p:pic>
      <p:sp>
        <p:nvSpPr>
          <p:cNvPr id="143" name="TextBox 17"/>
          <p:cNvSpPr/>
          <p:nvPr/>
        </p:nvSpPr>
        <p:spPr>
          <a:xfrm>
            <a:off x="285840" y="4500720"/>
            <a:ext cx="857232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Hi</a:t>
            </a:r>
            <a:r>
              <a:rPr b="1" lang="ru-RU" sz="24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!</a:t>
            </a:r>
            <a:r>
              <a:rPr b="1" lang="en-US" sz="24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My name is Bill. I have a sister. Her name is Mary. She is nice girl but can</a:t>
            </a:r>
            <a:r>
              <a:rPr b="1" lang="en-US" sz="2400" strike="noStrike" u="none" baseline="30000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,</a:t>
            </a:r>
            <a:r>
              <a:rPr b="1" lang="en-US" sz="24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t play football. I  can  play football but I can</a:t>
            </a:r>
            <a:r>
              <a:rPr b="1" lang="en-US" sz="2400" strike="noStrike" u="none" baseline="30000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, </a:t>
            </a:r>
            <a:r>
              <a:rPr b="1" lang="en-US" sz="24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t sing or dance. My sister  can   sing or dance very well. Mary and I   can  swim and ride a bicycle. But we can</a:t>
            </a:r>
            <a:r>
              <a:rPr b="1" lang="en-US" sz="2400" strike="noStrike" u="none" baseline="30000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, </a:t>
            </a:r>
            <a:r>
              <a:rPr b="1" lang="en-US" sz="24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t  draw.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4" name="Picture 2" descr="http://s19.rimg.info/c21d92127ef9d89819d941648057e703.gif"/>
          <p:cNvPicPr/>
          <p:nvPr/>
        </p:nvPicPr>
        <p:blipFill>
          <a:blip r:embed="rId3"/>
          <a:stretch/>
        </p:blipFill>
        <p:spPr>
          <a:xfrm>
            <a:off x="6269040" y="5643720"/>
            <a:ext cx="803160" cy="428400"/>
          </a:xfrm>
          <a:prstGeom prst="rect">
            <a:avLst/>
          </a:prstGeom>
          <a:ln w="0">
            <a:noFill/>
          </a:ln>
        </p:spPr>
      </p:pic>
      <p:pic>
        <p:nvPicPr>
          <p:cNvPr id="145" name="Picture 2" descr="http://s19.rimg.info/c21d92127ef9d89819d941648057e703.gif"/>
          <p:cNvPicPr/>
          <p:nvPr/>
        </p:nvPicPr>
        <p:blipFill>
          <a:blip r:embed="rId4"/>
          <a:stretch/>
        </p:blipFill>
        <p:spPr>
          <a:xfrm>
            <a:off x="3429000" y="5286240"/>
            <a:ext cx="714240" cy="381240"/>
          </a:xfrm>
          <a:prstGeom prst="rect">
            <a:avLst/>
          </a:prstGeom>
          <a:ln w="0">
            <a:noFill/>
          </a:ln>
        </p:spPr>
      </p:pic>
      <p:pic>
        <p:nvPicPr>
          <p:cNvPr id="146" name="Picture 2" descr="http://s19.rimg.info/c21d92127ef9d89819d941648057e703.gif"/>
          <p:cNvPicPr/>
          <p:nvPr/>
        </p:nvPicPr>
        <p:blipFill>
          <a:blip r:embed="rId5"/>
          <a:stretch/>
        </p:blipFill>
        <p:spPr>
          <a:xfrm>
            <a:off x="4786200" y="5000760"/>
            <a:ext cx="714600" cy="380880"/>
          </a:xfrm>
          <a:prstGeom prst="rect">
            <a:avLst/>
          </a:prstGeom>
          <a:ln w="0">
            <a:noFill/>
          </a:ln>
        </p:spPr>
      </p:pic>
      <p:pic>
        <p:nvPicPr>
          <p:cNvPr id="147" name="Picture 2" descr="http://s19.rimg.info/c21d92127ef9d89819d941648057e703.gif"/>
          <p:cNvPicPr/>
          <p:nvPr/>
        </p:nvPicPr>
        <p:blipFill>
          <a:blip r:embed="rId6"/>
          <a:stretch/>
        </p:blipFill>
        <p:spPr>
          <a:xfrm>
            <a:off x="2071800" y="4929120"/>
            <a:ext cx="741240" cy="395280"/>
          </a:xfrm>
          <a:prstGeom prst="rect">
            <a:avLst/>
          </a:prstGeom>
          <a:ln w="0">
            <a:noFill/>
          </a:ln>
        </p:spPr>
      </p:pic>
      <p:pic>
        <p:nvPicPr>
          <p:cNvPr id="148" name="Picture 2" descr="http://s19.rimg.info/c21d92127ef9d89819d941648057e703.gif"/>
          <p:cNvPicPr/>
          <p:nvPr/>
        </p:nvPicPr>
        <p:blipFill>
          <a:blip r:embed="rId7"/>
          <a:stretch/>
        </p:blipFill>
        <p:spPr>
          <a:xfrm>
            <a:off x="7929720" y="4962600"/>
            <a:ext cx="714240" cy="380880"/>
          </a:xfrm>
          <a:prstGeom prst="rect">
            <a:avLst/>
          </a:prstGeom>
          <a:ln w="0">
            <a:noFill/>
          </a:ln>
        </p:spPr>
      </p:pic>
      <p:pic>
        <p:nvPicPr>
          <p:cNvPr id="149" name="Picture 2" descr="http://s19.rimg.info/c21d92127ef9d89819d941648057e703.gif"/>
          <p:cNvPicPr/>
          <p:nvPr/>
        </p:nvPicPr>
        <p:blipFill>
          <a:blip r:embed="rId8"/>
          <a:stretch/>
        </p:blipFill>
        <p:spPr>
          <a:xfrm>
            <a:off x="1357200" y="5643720"/>
            <a:ext cx="714600" cy="380880"/>
          </a:xfrm>
          <a:prstGeom prst="rect">
            <a:avLst/>
          </a:prstGeom>
          <a:ln w="0">
            <a:noFill/>
          </a:ln>
        </p:spPr>
      </p:pic>
      <p:grpSp>
        <p:nvGrpSpPr>
          <p:cNvPr id="150" name="Управляющая кнопка: настраиваемая 29"/>
          <p:cNvGrpSpPr/>
          <p:nvPr/>
        </p:nvGrpSpPr>
        <p:grpSpPr>
          <a:xfrm>
            <a:off x="1195560" y="6126120"/>
            <a:ext cx="1742760" cy="384120"/>
            <a:chOff x="1195560" y="6126120"/>
            <a:chExt cx="1742760" cy="384120"/>
          </a:xfrm>
        </p:grpSpPr>
        <p:pic>
          <p:nvPicPr>
            <p:cNvPr id="151" name="Управляющая кнопка: настраиваемая 29" descr="">
              <a:hlinkClick r:id="" action="ppaction://hlinkshowjump?jump=nextslide"/>
            </p:cNvPr>
            <p:cNvPicPr/>
            <p:nvPr/>
          </p:nvPicPr>
          <p:blipFill>
            <a:blip r:embed="rId9"/>
            <a:stretch/>
          </p:blipFill>
          <p:spPr>
            <a:xfrm>
              <a:off x="1195560" y="6126120"/>
              <a:ext cx="1742760" cy="384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2" name="Text Box 47"/>
            <p:cNvSpPr/>
            <p:nvPr/>
          </p:nvSpPr>
          <p:spPr>
            <a:xfrm>
              <a:off x="1214280" y="6143760"/>
              <a:ext cx="1714680" cy="357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rmAutofit fontScale="70000" lnSpcReduction="19999"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2400" strike="noStrike" u="none">
                  <a:solidFill>
                    <a:srgbClr val="ffffff"/>
                  </a:solidFill>
                  <a:uFillTx/>
                  <a:latin typeface="Calibri"/>
                </a:rPr>
                <a:t>Правило.</a:t>
              </a:r>
              <a:endParaRPr b="0" lang="en-US" sz="2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grpSp>
        <p:nvGrpSpPr>
          <p:cNvPr id="153" name="Управляющая кнопка: далее 21"/>
          <p:cNvGrpSpPr/>
          <p:nvPr/>
        </p:nvGrpSpPr>
        <p:grpSpPr>
          <a:xfrm>
            <a:off x="6913440" y="6126120"/>
            <a:ext cx="816120" cy="384120"/>
            <a:chOff x="6913440" y="6126120"/>
            <a:chExt cx="816120" cy="384120"/>
          </a:xfrm>
        </p:grpSpPr>
        <p:pic>
          <p:nvPicPr>
            <p:cNvPr id="154" name="Управляющая кнопка: далее 21" descr="">
              <a:hlinkClick r:id="rId10" action="ppaction://hlinksldjump"/>
            </p:cNvPr>
            <p:cNvPicPr/>
            <p:nvPr/>
          </p:nvPicPr>
          <p:blipFill>
            <a:blip r:embed="rId11"/>
            <a:stretch/>
          </p:blipFill>
          <p:spPr>
            <a:xfrm>
              <a:off x="6913440" y="6126120"/>
              <a:ext cx="816120" cy="384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5" name="Text Box 50"/>
            <p:cNvSpPr/>
            <p:nvPr/>
          </p:nvSpPr>
          <p:spPr>
            <a:xfrm>
              <a:off x="6929280" y="6143760"/>
              <a:ext cx="785880" cy="357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rmAutofit fontScale="92500" lnSpcReduction="9999"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3" dur="indefinite" restart="never" nodeType="tmRoot">
          <p:childTnLst>
            <p:seq>
              <p:cTn id="184" dur="indefinite" nodeType="mainSeq">
                <p:childTnLst>
                  <p:par>
                    <p:cTn id="185" nodeType="clickEffect" fill="hold">
                      <p:stCondLst>
                        <p:cond delay="indefinite"/>
                      </p:stCondLst>
                      <p:childTnLst>
                        <p:par>
                          <p:cTn id="18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xit" presetID="55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88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9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 additive="repl">
                                        <p:cTn id="19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nodeType="clickEffect" fill="hold">
                      <p:stCondLst>
                        <p:cond delay="indefinite"/>
                      </p:stCondLst>
                      <p:childTnLst>
                        <p:par>
                          <p:cTn id="19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4" nodeType="clickEffect" fill="hold" presetClass="exit" presetID="55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95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6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 additive="repl">
                                        <p:cTn id="19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nodeType="clickEffect" fill="hold">
                      <p:stCondLst>
                        <p:cond delay="indefinite"/>
                      </p:stCondLst>
                      <p:childTnLst>
                        <p:par>
                          <p:cTn id="20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xit" presetID="55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02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3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 additive="repl">
                                        <p:cTn id="20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nodeType="clickEffect" fill="hold">
                      <p:stCondLst>
                        <p:cond delay="indefinite"/>
                      </p:stCondLst>
                      <p:childTnLst>
                        <p:par>
                          <p:cTn id="20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8" nodeType="clickEffect" fill="hold" presetClass="exit" presetID="55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09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0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 additive="repl">
                                        <p:cTn id="21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nodeType="clickEffect" fill="hold">
                      <p:stCondLst>
                        <p:cond delay="indefinite"/>
                      </p:stCondLst>
                      <p:childTnLst>
                        <p:par>
                          <p:cTn id="2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xit" presetID="55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16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7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 additive="repl">
                                        <p:cTn id="21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nodeType="clickEffect" fill="hold">
                      <p:stCondLst>
                        <p:cond delay="indefinite"/>
                      </p:stCondLst>
                      <p:childTnLst>
                        <p:par>
                          <p:cTn id="22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2" nodeType="clickEffect" fill="hold" presetClass="exit" presetID="55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23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4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 additive="repl">
                                        <p:cTn id="22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Рисунок 13" descr="209.gif"/>
          <p:cNvPicPr/>
          <p:nvPr/>
        </p:nvPicPr>
        <p:blipFill>
          <a:blip r:embed="rId1"/>
          <a:stretch/>
        </p:blipFill>
        <p:spPr>
          <a:xfrm>
            <a:off x="268200" y="841320"/>
            <a:ext cx="1457280" cy="1889280"/>
          </a:xfrm>
          <a:prstGeom prst="rect">
            <a:avLst/>
          </a:prstGeom>
          <a:ln w="0">
            <a:noFill/>
          </a:ln>
        </p:spPr>
      </p:pic>
      <p:sp>
        <p:nvSpPr>
          <p:cNvPr id="157" name="TextBox 15"/>
          <p:cNvSpPr/>
          <p:nvPr/>
        </p:nvSpPr>
        <p:spPr>
          <a:xfrm>
            <a:off x="285840" y="3000240"/>
            <a:ext cx="5143320" cy="17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6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I can dance.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6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i="1" lang="en-US" sz="36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He can dance. 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6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They can dance</a:t>
            </a:r>
            <a:r>
              <a:rPr b="1" i="1" lang="en-US" sz="20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.    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8" name="Прямоугольник 16"/>
          <p:cNvSpPr/>
          <p:nvPr/>
        </p:nvSpPr>
        <p:spPr>
          <a:xfrm>
            <a:off x="4071960" y="4357800"/>
            <a:ext cx="4572000" cy="17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6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I can</a:t>
            </a:r>
            <a:r>
              <a:rPr b="1" i="1" lang="en-US" sz="3600" strike="noStrike" u="none" baseline="30000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,</a:t>
            </a:r>
            <a:r>
              <a:rPr b="1" i="1" lang="en-US" sz="36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t sing.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6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i="1" lang="en-US" sz="36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He can</a:t>
            </a:r>
            <a:r>
              <a:rPr b="1" i="1" lang="en-US" sz="3600" strike="noStrike" u="none" baseline="30000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,</a:t>
            </a:r>
            <a:r>
              <a:rPr b="1" i="1" lang="en-US" sz="36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t sing.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36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They can</a:t>
            </a:r>
            <a:r>
              <a:rPr b="1" i="1" lang="en-US" sz="3600" strike="noStrike" u="none" baseline="30000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,</a:t>
            </a:r>
            <a:r>
              <a:rPr b="1" i="1" lang="en-US" sz="36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 t sing.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9" name="Picture 2" descr="http://s18.rimg.info/57c9e8f1d9be7237bb361bde944ff04b.gif"/>
          <p:cNvPicPr/>
          <p:nvPr/>
        </p:nvPicPr>
        <p:blipFill>
          <a:blip r:embed="rId2"/>
          <a:stretch/>
        </p:blipFill>
        <p:spPr>
          <a:xfrm>
            <a:off x="6572160" y="2714760"/>
            <a:ext cx="1857600" cy="1914480"/>
          </a:xfrm>
          <a:prstGeom prst="rect">
            <a:avLst/>
          </a:prstGeom>
          <a:ln w="0">
            <a:noFill/>
          </a:ln>
        </p:spPr>
      </p:pic>
      <p:pic>
        <p:nvPicPr>
          <p:cNvPr id="160" name="Picture 4" descr="http://s18.rimg.info/c9c9d68651fff839bca14283772aee54.gif"/>
          <p:cNvPicPr/>
          <p:nvPr/>
        </p:nvPicPr>
        <p:blipFill>
          <a:blip r:embed="rId3"/>
          <a:stretch/>
        </p:blipFill>
        <p:spPr>
          <a:xfrm>
            <a:off x="1928880" y="4857840"/>
            <a:ext cx="2403360" cy="1409760"/>
          </a:xfrm>
          <a:prstGeom prst="rect">
            <a:avLst/>
          </a:prstGeom>
          <a:ln w="0">
            <a:noFill/>
          </a:ln>
        </p:spPr>
      </p:pic>
      <p:grpSp>
        <p:nvGrpSpPr>
          <p:cNvPr id="161" name="Управляющая кнопка: назад 17"/>
          <p:cNvGrpSpPr/>
          <p:nvPr/>
        </p:nvGrpSpPr>
        <p:grpSpPr>
          <a:xfrm>
            <a:off x="1127160" y="5772240"/>
            <a:ext cx="1103400" cy="671400"/>
            <a:chOff x="1127160" y="5772240"/>
            <a:chExt cx="1103400" cy="671400"/>
          </a:xfrm>
        </p:grpSpPr>
        <p:pic>
          <p:nvPicPr>
            <p:cNvPr id="162" name="Управляющая кнопка: назад 17" descr="">
              <a:hlinkClick r:id="" action="ppaction://hlinkshowjump?jump=previousslide"/>
            </p:cNvPr>
            <p:cNvPicPr/>
            <p:nvPr/>
          </p:nvPicPr>
          <p:blipFill>
            <a:blip r:embed="rId4"/>
            <a:stretch/>
          </p:blipFill>
          <p:spPr>
            <a:xfrm>
              <a:off x="1127160" y="5772240"/>
              <a:ext cx="1103400" cy="671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63" name=""/>
            <p:cNvSpPr/>
            <p:nvPr/>
          </p:nvSpPr>
          <p:spPr>
            <a:xfrm>
              <a:off x="1143000" y="5786280"/>
              <a:ext cx="1071720" cy="642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64" name="TextBox 1"/>
          <p:cNvSpPr/>
          <p:nvPr/>
        </p:nvSpPr>
        <p:spPr>
          <a:xfrm>
            <a:off x="1928880" y="841320"/>
            <a:ext cx="5667480" cy="155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Болымды және болымсыз сөйлемдерде де </a:t>
            </a:r>
            <a:r>
              <a:rPr b="1" lang="en-US" sz="32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CAN</a:t>
            </a:r>
            <a:r>
              <a:rPr b="1" lang="kk-KZ" sz="32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\</a:t>
            </a:r>
            <a:r>
              <a:rPr b="1" lang="en-US" sz="32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CAN’T</a:t>
            </a:r>
            <a:r>
              <a:rPr b="1" lang="ru-RU" sz="32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 ет</a:t>
            </a:r>
            <a:r>
              <a:rPr b="1" lang="kk-KZ" sz="32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істіктері өзгермейді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7" dur="indefinite" restart="never" nodeType="tmRoot">
          <p:childTnLst>
            <p:seq>
              <p:cTn id="228" dur="indefinite" nodeType="mainSeq">
                <p:childTnLst>
                  <p:par>
                    <p:cTn id="229" nodeType="clickEffect" fill="hold">
                      <p:stCondLst>
                        <p:cond delay="0"/>
                      </p:stCondLst>
                      <p:childTnLst>
                        <p:par>
                          <p:cTn id="23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1" nodeType="afterEffect" fill="hold" presetClass="entr" presetID="55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3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4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35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nodeType="withEffect" fill="hold" presetClass="entr" presetID="55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8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9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40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nodeType="afterEffect" fill="hold">
                            <p:stCondLst>
                              <p:cond delay="4500"/>
                            </p:stCondLst>
                            <p:childTnLst>
                              <p:par>
                                <p:cTn id="242" nodeType="afterEffect" fill="hold" presetClass="entr" presetID="42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4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5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6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nodeType="withEffect" fill="hold" presetClass="entr" presetID="4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9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0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1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физкультминутка.wmv" descr=""/>
          <p:cNvPicPr/>
          <p:nvPr/>
        </p:nvPicPr>
        <p:blipFill>
          <a:blip r:embed="rId1"/>
          <a:stretch/>
        </p:blipFill>
        <p:spPr>
          <a:xfrm>
            <a:off x="1523880" y="1143000"/>
            <a:ext cx="6096240" cy="4572000"/>
          </a:xfrm>
          <a:prstGeom prst="rect">
            <a:avLst/>
          </a:prstGeom>
          <a:ln w="0">
            <a:noFill/>
          </a:ln>
        </p:spPr>
      </p:pic>
      <p:sp>
        <p:nvSpPr>
          <p:cNvPr id="166" name="TextBox 1"/>
          <p:cNvSpPr/>
          <p:nvPr/>
        </p:nvSpPr>
        <p:spPr>
          <a:xfrm>
            <a:off x="1224000" y="434880"/>
            <a:ext cx="6553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Physical activity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2" dur="indefinite" restart="never" nodeType="tmRoot">
          <p:childTnLst>
            <p:seq>
              <p:cTn id="253" dur="indefinite" nodeType="mainSeq">
                <p:childTnLst>
                  <p:par>
                    <p:cTn id="254" nodeType="clickEffect" fill="hold">
                      <p:stCondLst>
                        <p:cond delay="0"/>
                      </p:stCondLst>
                      <p:childTnLst>
                        <p:par>
                          <p:cTn id="25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6" nodeType="afterEffect" fill="hold" presetClass="mediacall" presetID="1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7" dur="99613" fill="hold"/>
                                        <p:tgtEl>
                                          <p:spTgt spid="1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258" restart="whenNotActive" nodeType="interactiveSeq" fill="hold">
                <p:stCondLst>
                  <p:cond evt="onClick">
                    <p:tgtEl>
                      <p:spTgt spid="165"/>
                    </p:tgtEl>
                  </p:cond>
                </p:stCondLst>
                <p:childTnLst>
                  <p:par>
                    <p:cTn id="259" nodeType="clickEffect" fill="hold">
                      <p:stCondLst>
                        <p:cond evt="onClick">
                          <p:tgtEl>
                            <p:spTgt spid="165"/>
                          </p:tgtEl>
                        </p:cond>
                      </p:stCondLst>
                      <p:childTnLst>
                        <p:par>
                          <p:cTn id="2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1" nodeType="clickEffect" fill="hold" presetClass="mediacall" presetID="2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2" dur="1" fill="hold"/>
                                        <p:tgtEl>
                                          <p:spTgt spid="1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Greeting song</a:t>
            </a:r>
            <a:br>
              <a:rPr sz="4800"/>
            </a:br>
            <a:r>
              <a:rPr b="1" lang="en-US" sz="2800" strike="noStrike" u="sng">
                <a:solidFill>
                  <a:srgbClr val="0000ff"/>
                </a:solidFill>
                <a:uFillTx/>
                <a:latin typeface="Times New Roman"/>
                <a:ea typeface="Calibri"/>
                <a:hlinkClick r:id="rId1"/>
              </a:rPr>
              <a:t>https://www.youtube.com/watch?v=gVIFEVLzP4o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Hello! Hi!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Good morning!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Good afternoon!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Good evening!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Good night!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How are you?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I am fine, thank you.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What is your name?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My name is Marat.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Nice to meet you!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Nice to meet you, too!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Прямоугольник 10"/>
          <p:cNvSpPr/>
          <p:nvPr/>
        </p:nvSpPr>
        <p:spPr>
          <a:xfrm>
            <a:off x="1214280" y="1500120"/>
            <a:ext cx="6286680" cy="283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c00000"/>
                </a:solidFill>
                <a:uFillTx/>
                <a:latin typeface="Bookman Old Style"/>
              </a:rPr>
              <a:t>I can jump, I can run,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c00000"/>
                </a:solidFill>
                <a:uFillTx/>
                <a:latin typeface="Bookman Old Style"/>
              </a:rPr>
              <a:t>I can sing, I can dance,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c00000"/>
                </a:solidFill>
                <a:uFillTx/>
                <a:latin typeface="Bookman Old Style"/>
              </a:rPr>
              <a:t>I can swim, I can’t fly,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c00000"/>
                </a:solidFill>
                <a:uFillTx/>
                <a:latin typeface="Bookman Old Style"/>
              </a:rPr>
              <a:t>I can climb and say “good – bye”!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8" name="Picture 5" descr="misc_jump"/>
          <p:cNvPicPr/>
          <p:nvPr/>
        </p:nvPicPr>
        <p:blipFill>
          <a:blip r:embed="rId1"/>
          <a:stretch/>
        </p:blipFill>
        <p:spPr>
          <a:xfrm>
            <a:off x="6629400" y="380880"/>
            <a:ext cx="2068560" cy="2514600"/>
          </a:xfrm>
          <a:prstGeom prst="rect">
            <a:avLst/>
          </a:prstGeom>
          <a:ln w="0">
            <a:noFill/>
          </a:ln>
        </p:spPr>
      </p:pic>
      <p:pic>
        <p:nvPicPr>
          <p:cNvPr id="169" name="Picture 6" descr="sports_run"/>
          <p:cNvPicPr/>
          <p:nvPr/>
        </p:nvPicPr>
        <p:blipFill>
          <a:blip r:embed="rId2"/>
          <a:stretch/>
        </p:blipFill>
        <p:spPr>
          <a:xfrm>
            <a:off x="642960" y="4286160"/>
            <a:ext cx="2171520" cy="1970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Make right word order</a:t>
            </a:r>
            <a:endParaRPr b="0" lang="en-US" sz="4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1" name="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500" lnSpcReduction="9999"/>
          </a:bodyPr>
          <a:p>
            <a:pPr marL="596880" indent="-514440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1.</a:t>
            </a:r>
            <a:r>
              <a:rPr b="0" lang="en-US" sz="3200" strike="noStrike" u="none">
                <a:solidFill>
                  <a:srgbClr val="000000"/>
                </a:solidFill>
                <a:uFillTx/>
                <a:latin typeface="Calibri"/>
              </a:rPr>
              <a:t>can, watch TV, I.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596880" indent="-514440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77933c"/>
                </a:solidFill>
                <a:uFillTx/>
                <a:latin typeface="Calibri"/>
              </a:rPr>
              <a:t>I can watch TV.  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596880" indent="-514440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Calibri"/>
              </a:rPr>
              <a:t>2.</a:t>
            </a:r>
            <a:r>
              <a:rPr b="0" lang="en-US" sz="3200" strike="noStrike" u="none">
                <a:solidFill>
                  <a:srgbClr val="000000"/>
                </a:solidFill>
                <a:uFillTx/>
                <a:latin typeface="Calibri"/>
              </a:rPr>
              <a:t>he, draw, can, a horse.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596880" indent="-514440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77933c"/>
                </a:solidFill>
                <a:uFillTx/>
                <a:latin typeface="Calibri"/>
              </a:rPr>
              <a:t>He can draw a horse. 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596880" indent="-514440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Calibri"/>
              </a:rPr>
              <a:t>3. they, fly, can?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596880" indent="-514440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77933c"/>
                </a:solidFill>
                <a:uFillTx/>
                <a:latin typeface="Calibri"/>
              </a:rPr>
              <a:t>Can they fly?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596880" indent="-514440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Calibri"/>
              </a:rPr>
              <a:t>4. can’t, read, she, a book.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596880" indent="-514440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77933c"/>
                </a:solidFill>
                <a:uFillTx/>
                <a:latin typeface="Calibri"/>
              </a:rPr>
              <a:t>She can’t read a book.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596880" indent="-514440">
              <a:spcBef>
                <a:spcPts val="799"/>
              </a:spcBef>
              <a:buClr>
                <a:srgbClr val="77933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Find a word</a:t>
            </a:r>
            <a:br>
              <a:rPr sz="4400"/>
            </a:br>
            <a:r>
              <a:rPr b="1" i="1" lang="en-US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E.g.  </a:t>
            </a:r>
            <a:r>
              <a:rPr b="0" lang="en-US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dulkhxf</a:t>
            </a:r>
            <a:r>
              <a:rPr b="0" lang="en-US" sz="4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jump</a:t>
            </a:r>
            <a:r>
              <a:rPr b="0" lang="en-US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ghj</a:t>
            </a:r>
            <a:endParaRPr b="0" lang="en-US" sz="4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3" name="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afghcaniuhgf</a:t>
            </a:r>
            <a:endParaRPr b="0" lang="en-US" sz="3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njolflyxgljehm</a:t>
            </a:r>
            <a:endParaRPr b="0" lang="en-US" sz="3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iujbdsingleghjf</a:t>
            </a:r>
            <a:endParaRPr b="0" lang="en-US" sz="3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climbhjhdapev</a:t>
            </a:r>
            <a:endParaRPr b="0" lang="en-US" sz="3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whlodrunxgkwl</a:t>
            </a:r>
            <a:endParaRPr b="0" lang="en-US" sz="3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cfsfhghfrpjump</a:t>
            </a:r>
            <a:endParaRPr b="0" lang="en-US" sz="3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kjgswimbhjlsyk</a:t>
            </a:r>
            <a:endParaRPr b="0" lang="en-US" sz="3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dancehjklbhjdrh</a:t>
            </a:r>
            <a:endParaRPr b="0" lang="en-US" sz="3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Check your answers</a:t>
            </a:r>
            <a:endParaRPr b="0" lang="en-US" sz="4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5" name="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afgh</a:t>
            </a:r>
            <a:r>
              <a:rPr b="1" lang="en-US" sz="3600" strike="noStrike" u="none">
                <a:solidFill>
                  <a:srgbClr val="800080"/>
                </a:solidFill>
                <a:uFillTx/>
                <a:latin typeface="Times New Roman"/>
                <a:ea typeface="Times New Roman"/>
              </a:rPr>
              <a:t>can</a:t>
            </a:r>
            <a:r>
              <a:rPr b="0" lang="en-US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iuhgf</a:t>
            </a:r>
            <a:endParaRPr b="0" lang="en-US" sz="3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njol</a:t>
            </a:r>
            <a:r>
              <a:rPr b="1" lang="en-US" sz="3600" strike="noStrike" u="none">
                <a:solidFill>
                  <a:srgbClr val="800080"/>
                </a:solidFill>
                <a:uFillTx/>
                <a:latin typeface="Times New Roman"/>
                <a:ea typeface="Times New Roman"/>
              </a:rPr>
              <a:t>fly</a:t>
            </a:r>
            <a:r>
              <a:rPr b="0" lang="en-US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xgljehm</a:t>
            </a:r>
            <a:endParaRPr b="0" lang="en-US" sz="3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iujbd</a:t>
            </a:r>
            <a:r>
              <a:rPr b="1" lang="en-US" sz="3600" strike="noStrike" u="none">
                <a:solidFill>
                  <a:srgbClr val="800080"/>
                </a:solidFill>
                <a:uFillTx/>
                <a:latin typeface="Times New Roman"/>
                <a:ea typeface="Times New Roman"/>
              </a:rPr>
              <a:t>sing</a:t>
            </a:r>
            <a:r>
              <a:rPr b="0" lang="en-US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leghjf</a:t>
            </a:r>
            <a:endParaRPr b="0" lang="en-US" sz="3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800080"/>
                </a:solidFill>
                <a:uFillTx/>
                <a:latin typeface="Times New Roman"/>
                <a:ea typeface="Times New Roman"/>
              </a:rPr>
              <a:t>climb</a:t>
            </a:r>
            <a:r>
              <a:rPr b="0" lang="en-US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hjhdapev</a:t>
            </a:r>
            <a:endParaRPr b="0" lang="en-US" sz="3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whlod</a:t>
            </a:r>
            <a:r>
              <a:rPr b="1" lang="en-US" sz="3600" strike="noStrike" u="none">
                <a:solidFill>
                  <a:srgbClr val="800080"/>
                </a:solidFill>
                <a:uFillTx/>
                <a:latin typeface="Times New Roman"/>
                <a:ea typeface="Times New Roman"/>
              </a:rPr>
              <a:t>run</a:t>
            </a:r>
            <a:r>
              <a:rPr b="0" lang="en-US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xgkwl</a:t>
            </a:r>
            <a:endParaRPr b="0" lang="en-US" sz="3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cfsfhghfrp</a:t>
            </a:r>
            <a:r>
              <a:rPr b="1" lang="en-US" sz="3600" strike="noStrike" u="none">
                <a:solidFill>
                  <a:srgbClr val="800080"/>
                </a:solidFill>
                <a:uFillTx/>
                <a:latin typeface="Times New Roman"/>
                <a:ea typeface="Times New Roman"/>
              </a:rPr>
              <a:t>jump</a:t>
            </a:r>
            <a:endParaRPr b="0" lang="en-US" sz="3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kjg</a:t>
            </a:r>
            <a:r>
              <a:rPr b="1" lang="en-US" sz="3600" strike="noStrike" u="none">
                <a:solidFill>
                  <a:srgbClr val="800080"/>
                </a:solidFill>
                <a:uFillTx/>
                <a:latin typeface="Times New Roman"/>
                <a:ea typeface="Times New Roman"/>
              </a:rPr>
              <a:t>swim</a:t>
            </a:r>
            <a:r>
              <a:rPr b="0" lang="en-US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bhjlsyk</a:t>
            </a:r>
            <a:endParaRPr b="0" lang="en-US" sz="3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800080"/>
                </a:solidFill>
                <a:uFillTx/>
                <a:latin typeface="Times New Roman"/>
                <a:ea typeface="Times New Roman"/>
              </a:rPr>
              <a:t>dance</a:t>
            </a:r>
            <a:r>
              <a:rPr b="0" lang="en-US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hjklbhjdrh</a:t>
            </a:r>
            <a:endParaRPr b="0" lang="en-US" sz="3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76" name="Picture 5" descr="Рисунок84"/>
          <p:cNvPicPr/>
          <p:nvPr/>
        </p:nvPicPr>
        <p:blipFill>
          <a:blip r:embed="rId1"/>
          <a:stretch/>
        </p:blipFill>
        <p:spPr>
          <a:xfrm>
            <a:off x="6705720" y="1125360"/>
            <a:ext cx="1981080" cy="1408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Good bye song</a:t>
            </a:r>
            <a:endParaRPr b="0" lang="en-US" sz="4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8" name="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1100"/>
              </a:spcBef>
              <a:buClr>
                <a:srgbClr val="0000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sng">
                <a:solidFill>
                  <a:srgbClr val="0000ff"/>
                </a:solidFill>
                <a:uFillTx/>
                <a:latin typeface="Times New Roman"/>
                <a:ea typeface="Times New Roman"/>
                <a:hlinkClick r:id="rId1"/>
              </a:rPr>
              <a:t>https://www.youtube.com/watch?v=Xcws7UWWDEs</a:t>
            </a:r>
            <a:r>
              <a:rPr b="0" lang="en-US" sz="4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4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2" descr="209.gif"/>
          <p:cNvPicPr/>
          <p:nvPr/>
        </p:nvPicPr>
        <p:blipFill>
          <a:blip r:embed="rId1"/>
          <a:srcRect l="0" t="57293" r="0" b="0"/>
          <a:stretch/>
        </p:blipFill>
        <p:spPr>
          <a:xfrm>
            <a:off x="571680" y="2714760"/>
            <a:ext cx="8001000" cy="3386160"/>
          </a:xfrm>
          <a:prstGeom prst="rect">
            <a:avLst/>
          </a:prstGeom>
          <a:ln w="0">
            <a:noFill/>
          </a:ln>
        </p:spPr>
      </p:pic>
      <p:sp>
        <p:nvSpPr>
          <p:cNvPr id="11" name="TextBox 1"/>
          <p:cNvSpPr/>
          <p:nvPr/>
        </p:nvSpPr>
        <p:spPr>
          <a:xfrm>
            <a:off x="1476360" y="1197000"/>
            <a:ext cx="6983280" cy="372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5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Модальды</a:t>
            </a:r>
            <a:r>
              <a:rPr b="0" lang="kk-KZ" sz="4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54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етістік</a:t>
            </a:r>
            <a:endParaRPr b="0" lang="en-US" sz="5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6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can</a:t>
            </a:r>
            <a:endParaRPr b="0" lang="en-US" sz="9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"/>
          <p:cNvSpPr txBox="1"/>
          <p:nvPr/>
        </p:nvSpPr>
        <p:spPr>
          <a:xfrm>
            <a:off x="457200" y="476280"/>
            <a:ext cx="8229600" cy="5649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100000"/>
              </a:lnSpc>
              <a:spcBef>
                <a:spcPts val="11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+ I can swim</a:t>
            </a:r>
            <a:endParaRPr b="0" lang="en-US" sz="4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  <a:buClr>
                <a:srgbClr val="c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I cannot=can’t swim</a:t>
            </a:r>
            <a:endParaRPr b="0" lang="en-US" sz="4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  <a:buClr>
                <a:srgbClr val="c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? Can you swim?</a:t>
            </a:r>
            <a:endParaRPr b="0" lang="en-US" sz="4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+Yes, I can</a:t>
            </a:r>
            <a:endParaRPr b="0" lang="en-US" sz="4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-No, I can’t</a:t>
            </a:r>
            <a:endParaRPr b="0" lang="en-US" sz="4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borovichionline.ru/wp-content/uploads/2015/09/1428479750-1358149076_plavanie.jpg"/>
          <p:cNvPicPr/>
          <p:nvPr/>
        </p:nvPicPr>
        <p:blipFill>
          <a:blip r:embed="rId1"/>
          <a:stretch/>
        </p:blipFill>
        <p:spPr>
          <a:xfrm>
            <a:off x="1214280" y="476280"/>
            <a:ext cx="5929560" cy="3952800"/>
          </a:xfrm>
          <a:prstGeom prst="rect">
            <a:avLst/>
          </a:prstGeom>
          <a:ln w="0">
            <a:noFill/>
          </a:ln>
        </p:spPr>
      </p:pic>
      <p:pic>
        <p:nvPicPr>
          <p:cNvPr id="14" name="Прямоугольник 2" descr=""/>
          <p:cNvPicPr/>
          <p:nvPr/>
        </p:nvPicPr>
        <p:blipFill>
          <a:blip r:embed="rId2"/>
          <a:stretch/>
        </p:blipFill>
        <p:spPr>
          <a:xfrm>
            <a:off x="1231920" y="4572000"/>
            <a:ext cx="6278400" cy="185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Прямоугольник 1" descr=""/>
          <p:cNvPicPr/>
          <p:nvPr/>
        </p:nvPicPr>
        <p:blipFill>
          <a:blip r:embed="rId1"/>
          <a:stretch/>
        </p:blipFill>
        <p:spPr>
          <a:xfrm>
            <a:off x="603360" y="4572000"/>
            <a:ext cx="8265960" cy="1695600"/>
          </a:xfrm>
          <a:prstGeom prst="rect">
            <a:avLst/>
          </a:prstGeom>
          <a:ln w="0">
            <a:noFill/>
          </a:ln>
        </p:spPr>
      </p:pic>
      <p:pic>
        <p:nvPicPr>
          <p:cNvPr id="16" name="Picture 2" descr="http://www.loveclapham.com/wp-content/uploads/2014/02/Cycling.jpg"/>
          <p:cNvPicPr/>
          <p:nvPr/>
        </p:nvPicPr>
        <p:blipFill>
          <a:blip r:embed="rId2"/>
          <a:stretch/>
        </p:blipFill>
        <p:spPr>
          <a:xfrm>
            <a:off x="1500120" y="357120"/>
            <a:ext cx="6548400" cy="437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Прямоугольник 1" descr=""/>
          <p:cNvPicPr/>
          <p:nvPr/>
        </p:nvPicPr>
        <p:blipFill>
          <a:blip r:embed="rId1"/>
          <a:stretch/>
        </p:blipFill>
        <p:spPr>
          <a:xfrm>
            <a:off x="1243080" y="4498920"/>
            <a:ext cx="6029280" cy="1852560"/>
          </a:xfrm>
          <a:prstGeom prst="rect">
            <a:avLst/>
          </a:prstGeom>
          <a:ln w="0">
            <a:noFill/>
          </a:ln>
        </p:spPr>
      </p:pic>
      <p:pic>
        <p:nvPicPr>
          <p:cNvPr id="18" name="Picture 2" descr="http://topnop.ir/uploads/201309/tpn7811/large/awtCrPqydb.jpg"/>
          <p:cNvPicPr/>
          <p:nvPr/>
        </p:nvPicPr>
        <p:blipFill>
          <a:blip r:embed="rId2"/>
          <a:stretch/>
        </p:blipFill>
        <p:spPr>
          <a:xfrm>
            <a:off x="1143000" y="428760"/>
            <a:ext cx="7143840" cy="4017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Прямоугольник 1" descr=""/>
          <p:cNvPicPr/>
          <p:nvPr/>
        </p:nvPicPr>
        <p:blipFill>
          <a:blip r:embed="rId1"/>
          <a:stretch/>
        </p:blipFill>
        <p:spPr>
          <a:xfrm>
            <a:off x="738360" y="4498920"/>
            <a:ext cx="7656480" cy="1852560"/>
          </a:xfrm>
          <a:prstGeom prst="rect">
            <a:avLst/>
          </a:prstGeom>
          <a:ln w="0">
            <a:noFill/>
          </a:ln>
        </p:spPr>
      </p:pic>
      <p:pic>
        <p:nvPicPr>
          <p:cNvPr id="20" name="Picture 2" descr="http://www.ejphoto.com/images_MN/MN_BlackBear01.jpg"/>
          <p:cNvPicPr/>
          <p:nvPr/>
        </p:nvPicPr>
        <p:blipFill>
          <a:blip r:embed="rId2"/>
          <a:stretch/>
        </p:blipFill>
        <p:spPr>
          <a:xfrm>
            <a:off x="2357280" y="428760"/>
            <a:ext cx="2853000" cy="4254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2010-07-20T11:54:26Z</dcterms:created>
  <dc:creator>Admin</dc:creator>
  <dc:description/>
  <dc:language>en-US</dc:language>
  <cp:lastModifiedBy>Aidana Orynbayeva</cp:lastModifiedBy>
  <dcterms:modified xsi:type="dcterms:W3CDTF">2021-04-12T07:59:26Z</dcterms:modified>
  <cp:revision>95</cp:revision>
  <dc:subject/>
  <dc:title>Слайд 1</dc:title>
</cp:coreProperties>
</file>