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61" r:id="rId2"/>
    <p:sldId id="256" r:id="rId3"/>
    <p:sldId id="257" r:id="rId4"/>
    <p:sldId id="310" r:id="rId5"/>
    <p:sldId id="314" r:id="rId6"/>
    <p:sldId id="315" r:id="rId7"/>
    <p:sldId id="321" r:id="rId8"/>
    <p:sldId id="302" r:id="rId9"/>
    <p:sldId id="317" r:id="rId10"/>
    <p:sldId id="320" r:id="rId11"/>
    <p:sldId id="319" r:id="rId12"/>
    <p:sldId id="316" r:id="rId13"/>
    <p:sldId id="322" r:id="rId14"/>
    <p:sldId id="323" r:id="rId15"/>
    <p:sldId id="324" r:id="rId16"/>
    <p:sldId id="326" r:id="rId17"/>
    <p:sldId id="327" r:id="rId18"/>
    <p:sldId id="332" r:id="rId19"/>
    <p:sldId id="333" r:id="rId20"/>
    <p:sldId id="330" r:id="rId21"/>
    <p:sldId id="335" r:id="rId22"/>
    <p:sldId id="279" r:id="rId23"/>
  </p:sldIdLst>
  <p:sldSz cx="9144000" cy="5143500" type="screen16x9"/>
  <p:notesSz cx="6858000" cy="9144000"/>
  <p:embeddedFontLst>
    <p:embeddedFont>
      <p:font typeface="Roboto Condensed" charset="0"/>
      <p:regular r:id="rId25"/>
      <p:bold r:id="rId26"/>
      <p:italic r:id="rId27"/>
      <p:boldItalic r:id="rId28"/>
    </p:embeddedFont>
    <p:embeddedFont>
      <p:font typeface="Roboto Condensed Light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Segoe UI Black" pitchFamily="34" charset="0"/>
      <p:bold r:id="rId41"/>
      <p:boldItalic r:id="rId42"/>
    </p:embeddedFont>
    <p:embeddedFont>
      <p:font typeface="Tahoma" pitchFamily="34" charset="0"/>
      <p:regular r:id="rId43"/>
      <p:bold r:id="rId44"/>
    </p:embeddedFont>
    <p:embeddedFont>
      <p:font typeface="Arvo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1120F3-3CA7-47A6-8D05-1C6F995D5509}">
  <a:tblStyle styleId="{E91120F3-3CA7-47A6-8D05-1C6F995D55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2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054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405" y="501601"/>
            <a:ext cx="5145207" cy="14448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596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 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282216" y="1313343"/>
            <a:ext cx="7711410" cy="8292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indent="0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What can you see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do?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Shape 2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007" y="2376183"/>
            <a:ext cx="4245920" cy="263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2237362" y="3229584"/>
            <a:ext cx="1371600" cy="9046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7431" y="3190672"/>
            <a:ext cx="1420053" cy="1042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pSp>
        <p:nvGrpSpPr>
          <p:cNvPr id="2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186" y="2636196"/>
            <a:ext cx="4588367" cy="250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6128426" y="3189797"/>
            <a:ext cx="2577830" cy="4963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</a:p>
        </p:txBody>
      </p:sp>
      <p:sp>
        <p:nvSpPr>
          <p:cNvPr id="1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describe it.</a:t>
            </a:r>
            <a:b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is it from?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2256" y="1554041"/>
            <a:ext cx="885770" cy="1331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5296" y="1530158"/>
            <a:ext cx="2667284" cy="1582693"/>
          </a:xfrm>
          <a:prstGeom prst="roundRect">
            <a:avLst>
              <a:gd name="adj" fmla="val 560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851498" y="2901210"/>
            <a:ext cx="1222444" cy="4963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Pinocchio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the text about Italy 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2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70" y="2529191"/>
            <a:ext cx="4428151" cy="24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673155" y="1721799"/>
            <a:ext cx="6556446" cy="1001948"/>
          </a:xfrm>
          <a:prstGeom prst="wedgeRoundRectCallout">
            <a:avLst>
              <a:gd name="adj1" fmla="val -58769"/>
              <a:gd name="adj2" fmla="val 58680"/>
              <a:gd name="adj3" fmla="val 16667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 capital of Italy is Rome.</a:t>
            </a: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 national language of Italy is Italian.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Pizza is the national dish of Italy.</a:t>
            </a: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111" y="1750979"/>
            <a:ext cx="1003468" cy="9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4928" y="168285"/>
            <a:ext cx="1650865" cy="979578"/>
          </a:xfrm>
          <a:prstGeom prst="roundRect">
            <a:avLst>
              <a:gd name="adj" fmla="val 560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 dirty="0"/>
          </a:p>
        </p:txBody>
      </p:sp>
      <p:sp>
        <p:nvSpPr>
          <p:cNvPr id="4" name="Shape 268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32297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2. Look, read and complete.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739" y="2534859"/>
            <a:ext cx="7918316" cy="15465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The capital of Italy is _______.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The national dish of Italy is _______.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The national language of Italy is _______.</a:t>
            </a:r>
          </a:p>
          <a:p>
            <a:pPr marL="457200" indent="-457200">
              <a:buAutoNum type="arabicPeriod"/>
            </a:pPr>
            <a:endParaRPr lang="en-U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80936" y="1569155"/>
            <a:ext cx="5476673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pizza   Rome   Italian   </a:t>
            </a:r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01183" y="2529191"/>
            <a:ext cx="1459149" cy="3501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Rome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48527" y="2928026"/>
            <a:ext cx="1462391" cy="3177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pizza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27258" y="3307405"/>
            <a:ext cx="1459149" cy="31128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Italian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grpSp>
        <p:nvGrpSpPr>
          <p:cNvPr id="2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186" y="2636196"/>
            <a:ext cx="4588367" cy="250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6167337" y="3004971"/>
            <a:ext cx="2577830" cy="4963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USA</a:t>
            </a:r>
          </a:p>
        </p:txBody>
      </p:sp>
      <p:sp>
        <p:nvSpPr>
          <p:cNvPr id="1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describe it.</a:t>
            </a:r>
            <a:b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are they from?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643" y="1489000"/>
            <a:ext cx="963036" cy="1468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3461" y="1554009"/>
            <a:ext cx="2778352" cy="1344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1725039" y="2949849"/>
            <a:ext cx="2603770" cy="4963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Barbie and Ken dolls</a:t>
            </a:r>
          </a:p>
        </p:txBody>
      </p:sp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the text about the USA 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grpSp>
        <p:nvGrpSpPr>
          <p:cNvPr id="2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70" y="2529191"/>
            <a:ext cx="4428151" cy="24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673155" y="1721798"/>
            <a:ext cx="6215977" cy="1371597"/>
          </a:xfrm>
          <a:prstGeom prst="wedgeRoundRectCallout">
            <a:avLst>
              <a:gd name="adj1" fmla="val -59238"/>
              <a:gd name="adj2" fmla="val 40950"/>
              <a:gd name="adj3" fmla="val 16667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 capital of the USA is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Washington D.C.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 national language of the USA is English.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This is the Statue of Liberty. It’s very big.</a:t>
            </a: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376" y="175098"/>
            <a:ext cx="1657525" cy="1060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Picture 2" descr="C:\Users\Gulnar\Downloads\images (7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6366" y="1777630"/>
            <a:ext cx="832627" cy="1251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 dirty="0"/>
          </a:p>
        </p:txBody>
      </p:sp>
      <p:sp>
        <p:nvSpPr>
          <p:cNvPr id="4" name="Shape 268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32297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3. Look, read and match.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939" y="3550595"/>
            <a:ext cx="2529192" cy="612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statue</a:t>
            </a:r>
            <a:endParaRPr lang="ru-RU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endParaRPr lang="ru-RU" sz="2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970" y="1621277"/>
            <a:ext cx="2529192" cy="612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flag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772" y="1757461"/>
            <a:ext cx="421529" cy="3501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2" y="2688074"/>
            <a:ext cx="421529" cy="3501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832" y="3764601"/>
            <a:ext cx="421529" cy="3501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3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1182" y="2551888"/>
            <a:ext cx="2529192" cy="612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dolls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775" y="3385891"/>
            <a:ext cx="963036" cy="10693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854" y="2509737"/>
            <a:ext cx="942812" cy="62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C:\Users\Gulnar\Downloads\images (7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2586" y="1342417"/>
            <a:ext cx="832627" cy="953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4" name="Прямая со стрелкой 23"/>
          <p:cNvCxnSpPr/>
          <p:nvPr/>
        </p:nvCxnSpPr>
        <p:spPr>
          <a:xfrm>
            <a:off x="3453318" y="2033081"/>
            <a:ext cx="2091448" cy="963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453319" y="2928026"/>
            <a:ext cx="2042809" cy="10894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453319" y="1994170"/>
            <a:ext cx="2081719" cy="1848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5343728" y="1352145"/>
            <a:ext cx="278858" cy="2237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a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11305" y="2519464"/>
            <a:ext cx="278858" cy="2399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b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17790" y="3381983"/>
            <a:ext cx="278858" cy="2399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c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1185706" y="1567543"/>
            <a:ext cx="3938954" cy="492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16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the game!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2019 New Zealand Spelling B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06" y="1624434"/>
            <a:ext cx="2990468" cy="1645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0">
            <a:extLst>
              <a:ext uri="{FF2B5EF4-FFF2-40B4-BE49-F238E27FC236}">
                <a16:creationId xmlns="" xmlns:a16="http://schemas.microsoft.com/office/drawing/2014/main" id="{6A9B59C6-4699-494B-A8C4-3758AC13F334}"/>
              </a:ext>
            </a:extLst>
          </p:cNvPr>
          <p:cNvSpPr txBox="1">
            <a:spLocks/>
          </p:cNvSpPr>
          <p:nvPr/>
        </p:nvSpPr>
        <p:spPr>
          <a:xfrm>
            <a:off x="941096" y="2043380"/>
            <a:ext cx="3435878" cy="47761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405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 example: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02259" y="2619867"/>
            <a:ext cx="51360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225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</a:t>
            </a:r>
            <a:endParaRPr lang="ru-RU" sz="4050" b="1" spc="22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52904" y="2608205"/>
            <a:ext cx="48474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225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endParaRPr lang="ru-RU" sz="4050" b="1" spc="22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89723" y="2615998"/>
            <a:ext cx="54245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225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ru-RU" sz="4050" b="1" spc="22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01652" y="2623791"/>
            <a:ext cx="54245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225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endParaRPr lang="ru-RU" sz="4050" b="1" spc="22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82488" y="2620549"/>
            <a:ext cx="51360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225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ru-RU" sz="4050" b="1" spc="225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 dirty="0"/>
          </a:p>
        </p:txBody>
      </p:sp>
      <p:pic>
        <p:nvPicPr>
          <p:cNvPr id="21" name="Picture 2" descr="welkom animated | Bee, Animation, Animated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73" y="1524956"/>
            <a:ext cx="2143125" cy="215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0">
            <a:extLst>
              <a:ext uri="{FF2B5EF4-FFF2-40B4-BE49-F238E27FC236}">
                <a16:creationId xmlns="" xmlns:a16="http://schemas.microsoft.com/office/drawing/2014/main" id="{6A9B59C6-4699-494B-A8C4-3758AC13F334}"/>
              </a:ext>
            </a:extLst>
          </p:cNvPr>
          <p:cNvSpPr txBox="1">
            <a:spLocks/>
          </p:cNvSpPr>
          <p:nvPr/>
        </p:nvSpPr>
        <p:spPr>
          <a:xfrm>
            <a:off x="466928" y="2176512"/>
            <a:ext cx="3638144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lang="en-ID" sz="4950" b="1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Roboto Condensed"/>
              </a:rPr>
              <a:t>TRAVEL</a:t>
            </a:r>
            <a:endParaRPr kumimoji="0" lang="en-ID" sz="49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Roboto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 dirty="0"/>
          </a:p>
        </p:txBody>
      </p:sp>
      <p:pic>
        <p:nvPicPr>
          <p:cNvPr id="21" name="Picture 2" descr="welkom animated | Bee, Animation, Animated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73" y="1524956"/>
            <a:ext cx="2143125" cy="215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0">
            <a:extLst>
              <a:ext uri="{FF2B5EF4-FFF2-40B4-BE49-F238E27FC236}">
                <a16:creationId xmlns="" xmlns:a16="http://schemas.microsoft.com/office/drawing/2014/main" id="{6A9B59C6-4699-494B-A8C4-3758AC13F334}"/>
              </a:ext>
            </a:extLst>
          </p:cNvPr>
          <p:cNvSpPr txBox="1">
            <a:spLocks/>
          </p:cNvSpPr>
          <p:nvPr/>
        </p:nvSpPr>
        <p:spPr>
          <a:xfrm>
            <a:off x="466928" y="2176512"/>
            <a:ext cx="3638144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lang="en-ID" sz="495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Roboto Condensed"/>
              </a:rPr>
              <a:t>LUGGAGE</a:t>
            </a:r>
            <a:endParaRPr kumimoji="0" lang="en-ID" sz="49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Roboto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 dirty="0"/>
          </a:p>
        </p:txBody>
      </p:sp>
      <p:pic>
        <p:nvPicPr>
          <p:cNvPr id="21" name="Picture 2" descr="welkom animated | Bee, Animation, Animated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73" y="1524956"/>
            <a:ext cx="2143125" cy="215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0">
            <a:extLst>
              <a:ext uri="{FF2B5EF4-FFF2-40B4-BE49-F238E27FC236}">
                <a16:creationId xmlns="" xmlns:a16="http://schemas.microsoft.com/office/drawing/2014/main" id="{6A9B59C6-4699-494B-A8C4-3758AC13F334}"/>
              </a:ext>
            </a:extLst>
          </p:cNvPr>
          <p:cNvSpPr txBox="1">
            <a:spLocks/>
          </p:cNvSpPr>
          <p:nvPr/>
        </p:nvSpPr>
        <p:spPr>
          <a:xfrm>
            <a:off x="466928" y="2176512"/>
            <a:ext cx="3638144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tabLst/>
              <a:defRPr/>
            </a:pPr>
            <a:r>
              <a:rPr lang="en-ID" sz="4950" b="1" noProof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Roboto Condensed"/>
              </a:rPr>
              <a:t>TICKET</a:t>
            </a:r>
            <a:endParaRPr kumimoji="0" lang="en-ID" sz="49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Roboto Condens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theme of the lesson: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together now </a:t>
            </a:r>
            <a:endParaRPr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70" y="2529191"/>
            <a:ext cx="4428151" cy="241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673155" y="1721798"/>
            <a:ext cx="6215977" cy="1371597"/>
          </a:xfrm>
          <a:prstGeom prst="wedgeRoundRectCallout">
            <a:avLst>
              <a:gd name="adj1" fmla="val -59238"/>
              <a:gd name="adj2" fmla="val 40950"/>
              <a:gd name="adj3" fmla="val 16667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Well done, dear students! Travelling around the world helped us to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learn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other countries’ cultures and traditions.  </a:t>
            </a: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упер » Страница 2 » Анимационные картинки, анимации, открытки, гиф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892" y="2018260"/>
            <a:ext cx="2528888" cy="18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ood Job Image Quotation #4 - Sualci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86" y="510578"/>
            <a:ext cx="2880500" cy="18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Щеночки и собачки!!!@ — Трикки — тесты для девоче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392" y="681019"/>
            <a:ext cx="2285861" cy="16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4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55486" y="2344736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</a:t>
            </a:r>
            <a:br>
              <a:rPr lang="en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ATTENTION!</a:t>
            </a:r>
            <a:endParaRPr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5" name="Shape 505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will: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293683" y="1422307"/>
            <a:ext cx="7638100" cy="3214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learn some new words;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talk about travelling around the world;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 exercises.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108" y="3483307"/>
            <a:ext cx="1526961" cy="131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9206" y="1338466"/>
            <a:ext cx="1830318" cy="183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0630" y="1757870"/>
            <a:ext cx="2130358" cy="124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461" y="1329423"/>
            <a:ext cx="1556426" cy="179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TextBox 45"/>
          <p:cNvSpPr txBox="1"/>
          <p:nvPr/>
        </p:nvSpPr>
        <p:spPr>
          <a:xfrm>
            <a:off x="175098" y="2928025"/>
            <a:ext cx="176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travel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2487" y="2944238"/>
            <a:ext cx="176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plane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18438" y="4681835"/>
            <a:ext cx="176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ticket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6093" y="2915056"/>
            <a:ext cx="165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luggage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352" y="3517664"/>
            <a:ext cx="2163327" cy="12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2010383" y="4681835"/>
            <a:ext cx="212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sunglasses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97941" y="2950725"/>
            <a:ext cx="1734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passport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9591" y="1565417"/>
            <a:ext cx="1329651" cy="135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2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187" y="2801567"/>
            <a:ext cx="4285738" cy="23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1968" y="1683190"/>
            <a:ext cx="1547607" cy="1312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836" y="1633437"/>
            <a:ext cx="1224266" cy="1369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4" descr="Файл:Flag of the United Kingdom (2-3).svg — Википед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1516" y="1634080"/>
            <a:ext cx="2167736" cy="1445158"/>
          </a:xfrm>
          <a:prstGeom prst="roundRect">
            <a:avLst>
              <a:gd name="adj" fmla="val 65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6128426" y="3189797"/>
            <a:ext cx="2577830" cy="4963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UK</a:t>
            </a:r>
          </a:p>
        </p:txBody>
      </p:sp>
      <p:sp>
        <p:nvSpPr>
          <p:cNvPr id="1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describe them.</a:t>
            </a:r>
            <a:b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from?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411165" y="3030912"/>
            <a:ext cx="1588851" cy="4963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teddy bear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040860" y="3017942"/>
            <a:ext cx="2334638" cy="49639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double-decker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77206" y="347418"/>
            <a:ext cx="626385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the text about the UK 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2" name="Shape 271"/>
          <p:cNvGrpSpPr/>
          <p:nvPr/>
        </p:nvGrpSpPr>
        <p:grpSpPr>
          <a:xfrm>
            <a:off x="217334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641" y="2490281"/>
            <a:ext cx="4855392" cy="265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Файл:Flag of the United Kingdom (2-3).svg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2178" y="155642"/>
            <a:ext cx="1838527" cy="122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381324" y="1459148"/>
            <a:ext cx="6780181" cy="1332690"/>
          </a:xfrm>
          <a:prstGeom prst="wedgeRoundRectCallout">
            <a:avLst>
              <a:gd name="adj1" fmla="val -55239"/>
              <a:gd name="adj2" fmla="val 54082"/>
              <a:gd name="adj3" fmla="val 16667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 capital of the UK is London.</a:t>
            </a: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 national language of the UK is English.</a:t>
            </a:r>
          </a:p>
          <a:p>
            <a:pPr lv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This is the London Eye. It’s a circle.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lvl="0"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7832" y="1564026"/>
            <a:ext cx="1742747" cy="1159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924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 dirty="0"/>
          </a:p>
        </p:txBody>
      </p:sp>
      <p:sp>
        <p:nvSpPr>
          <p:cNvPr id="4" name="Shape 268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32297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1. Look and read. Then choose the correct option.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6315" y="1396722"/>
            <a:ext cx="506811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1.Which country’s flag is it?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It’s a flag of …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Calibri" pitchFamily="34" charset="0"/>
            </a:endParaRPr>
          </a:p>
        </p:txBody>
      </p:sp>
      <p:pic>
        <p:nvPicPr>
          <p:cNvPr id="13" name="Picture 4" descr="Файл:Flag of the United Kingdom (2-3).sv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7" y="1912633"/>
            <a:ext cx="2748339" cy="183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3451563" y="2380442"/>
            <a:ext cx="2881143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the USA</a:t>
            </a:r>
            <a:endParaRPr lang="ru-RU" sz="27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467825" y="3200345"/>
            <a:ext cx="2874610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the UK</a:t>
            </a:r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484292" y="4069164"/>
            <a:ext cx="2838688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Italy</a:t>
            </a:r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113" y="2417670"/>
            <a:ext cx="556114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2871" y="3211505"/>
            <a:ext cx="746864" cy="5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752" y="4115021"/>
            <a:ext cx="556114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 dirty="0"/>
          </a:p>
        </p:txBody>
      </p:sp>
      <p:sp>
        <p:nvSpPr>
          <p:cNvPr id="4" name="Shape 268"/>
          <p:cNvSpPr txBox="1">
            <a:spLocks noGrp="1"/>
          </p:cNvSpPr>
          <p:nvPr>
            <p:ph type="title"/>
          </p:nvPr>
        </p:nvSpPr>
        <p:spPr>
          <a:xfrm>
            <a:off x="428017" y="392575"/>
            <a:ext cx="594161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and read. Then choose the correct option.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123" y="1464815"/>
            <a:ext cx="597003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57200" indent="-457200"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2.What is the capital of the UK?</a:t>
            </a:r>
          </a:p>
          <a:p>
            <a:pPr marL="457200" indent="-457200"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The capital of the UK is …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583854" y="2506902"/>
            <a:ext cx="2832504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Nur</a:t>
            </a:r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- Sultan</a:t>
            </a:r>
            <a:endParaRPr lang="ru-RU" sz="27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609842" y="3433808"/>
            <a:ext cx="2816243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Paris</a:t>
            </a:r>
            <a:r>
              <a:rPr lang="en-US" sz="27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587398" y="4244262"/>
            <a:ext cx="2838688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London</a:t>
            </a:r>
            <a:r>
              <a:rPr lang="en-US" sz="27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675" y="2592767"/>
            <a:ext cx="556114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978" y="4301002"/>
            <a:ext cx="746864" cy="5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314" y="3511905"/>
            <a:ext cx="556114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 dirty="0"/>
          </a:p>
        </p:txBody>
      </p:sp>
      <p:sp>
        <p:nvSpPr>
          <p:cNvPr id="4" name="Shape 268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322979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Look and read. Then choose the correct option.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6315" y="1396722"/>
            <a:ext cx="506811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.What 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is this?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Calibri" pitchFamily="34" charset="0"/>
              </a:rPr>
              <a:t>This is the …</a:t>
            </a:r>
            <a:endParaRPr lang="ru-RU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451563" y="2380442"/>
            <a:ext cx="3367526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Bayterek</a:t>
            </a:r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Tower</a:t>
            </a:r>
            <a:endParaRPr lang="ru-RU" sz="27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467824" y="3200345"/>
            <a:ext cx="3341538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London Eye</a:t>
            </a:r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484292" y="4069164"/>
            <a:ext cx="3325070" cy="592281"/>
          </a:xfrm>
          <a:prstGeom prst="wedgeRoundRectCallout">
            <a:avLst>
              <a:gd name="adj1" fmla="val -45339"/>
              <a:gd name="adj2" fmla="val -460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	Big Ben</a:t>
            </a:r>
            <a:r>
              <a:rPr lang="en-US" sz="2700" b="1" dirty="0" smtClean="0">
                <a:solidFill>
                  <a:srgbClr val="002060"/>
                </a:solidFill>
                <a:latin typeface="Segoe UI Black" pitchFamily="34" charset="0"/>
                <a:ea typeface="Segoe UI Black" pitchFamily="34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2060"/>
              </a:solidFill>
              <a:latin typeface="Segoe UI Black" pitchFamily="34" charset="0"/>
              <a:ea typeface="Segoe UI Black" pitchFamily="34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041" y="2476035"/>
            <a:ext cx="556114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982" y="3250416"/>
            <a:ext cx="746864" cy="5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769" y="4124747"/>
            <a:ext cx="556114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193" y="1589751"/>
            <a:ext cx="2762656" cy="1838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407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398</Words>
  <Application>Microsoft Office PowerPoint</Application>
  <PresentationFormat>Экран (16:9)</PresentationFormat>
  <Paragraphs>146</Paragraphs>
  <Slides>22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Times New Roman</vt:lpstr>
      <vt:lpstr>Roboto Condensed</vt:lpstr>
      <vt:lpstr>Roboto Condensed Light</vt:lpstr>
      <vt:lpstr>Verdana</vt:lpstr>
      <vt:lpstr>Calibri</vt:lpstr>
      <vt:lpstr>Segoe UI Black</vt:lpstr>
      <vt:lpstr>Tahoma</vt:lpstr>
      <vt:lpstr>Arvo</vt:lpstr>
      <vt:lpstr>Salerio template</vt:lpstr>
      <vt:lpstr>Brainstorming </vt:lpstr>
      <vt:lpstr>The theme of the lesson: All together now </vt:lpstr>
      <vt:lpstr>Today we will:</vt:lpstr>
      <vt:lpstr>New words</vt:lpstr>
      <vt:lpstr>Look at the pictures and describe them. Where are they from?</vt:lpstr>
      <vt:lpstr>Let’s read the text about the UK </vt:lpstr>
      <vt:lpstr>Task 1. Look and read. Then choose the correct option.  </vt:lpstr>
      <vt:lpstr> Look and read. Then choose the correct option.  </vt:lpstr>
      <vt:lpstr>    Look and read. Then choose the correct option.  </vt:lpstr>
      <vt:lpstr>Look at the picture and describe it.  Where is it from?</vt:lpstr>
      <vt:lpstr>Let’s read the text about Italy </vt:lpstr>
      <vt:lpstr>Task 2. Look, read and complete.  </vt:lpstr>
      <vt:lpstr>Look at the picture and describe it.  Where are they from?</vt:lpstr>
      <vt:lpstr>Let’s read the text about the USA </vt:lpstr>
      <vt:lpstr>Task 3. Look, read and match.  </vt:lpstr>
      <vt:lpstr>Let’s play the game!</vt:lpstr>
      <vt:lpstr>Слайд 17</vt:lpstr>
      <vt:lpstr>Слайд 18</vt:lpstr>
      <vt:lpstr>Слайд 19</vt:lpstr>
      <vt:lpstr> </vt:lpstr>
      <vt:lpstr>Слайд 21</vt:lpstr>
      <vt:lpstr>THANK YOU FOR 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Aqilbek</dc:creator>
  <cp:lastModifiedBy>Пользователь Windows</cp:lastModifiedBy>
  <cp:revision>98</cp:revision>
  <dcterms:modified xsi:type="dcterms:W3CDTF">2021-03-30T04:03:15Z</dcterms:modified>
</cp:coreProperties>
</file>