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4" r:id="rId3"/>
    <p:sldId id="281" r:id="rId4"/>
    <p:sldId id="321" r:id="rId5"/>
    <p:sldId id="308" r:id="rId6"/>
    <p:sldId id="309" r:id="rId7"/>
    <p:sldId id="311" r:id="rId8"/>
    <p:sldId id="310" r:id="rId9"/>
    <p:sldId id="312" r:id="rId10"/>
    <p:sldId id="313" r:id="rId11"/>
    <p:sldId id="314" r:id="rId12"/>
    <p:sldId id="328" r:id="rId13"/>
    <p:sldId id="322" r:id="rId14"/>
    <p:sldId id="317" r:id="rId15"/>
    <p:sldId id="315" r:id="rId16"/>
    <p:sldId id="318" r:id="rId17"/>
    <p:sldId id="316" r:id="rId18"/>
    <p:sldId id="320" r:id="rId19"/>
    <p:sldId id="319" r:id="rId20"/>
    <p:sldId id="332" r:id="rId21"/>
    <p:sldId id="329" r:id="rId22"/>
    <p:sldId id="331" r:id="rId23"/>
    <p:sldId id="333" r:id="rId24"/>
    <p:sldId id="335" r:id="rId25"/>
    <p:sldId id="336" r:id="rId26"/>
    <p:sldId id="334" r:id="rId27"/>
    <p:sldId id="300" r:id="rId28"/>
    <p:sldId id="285" r:id="rId29"/>
    <p:sldId id="324" r:id="rId30"/>
    <p:sldId id="326" r:id="rId31"/>
    <p:sldId id="325" r:id="rId32"/>
    <p:sldId id="306" r:id="rId33"/>
    <p:sldId id="290" r:id="rId34"/>
    <p:sldId id="305" r:id="rId35"/>
    <p:sldId id="33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>
      <p:cViewPr varScale="1">
        <p:scale>
          <a:sx n="87" d="100"/>
          <a:sy n="87" d="100"/>
        </p:scale>
        <p:origin x="162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022B1-59BD-4CAC-980F-8DDE5A8A2AF6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C9E17-E8E6-4D21-B0A8-165953F67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428891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English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Grade 2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Smiles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Unit 6:</a:t>
            </a:r>
            <a:r>
              <a:rPr lang="en-GB" sz="2800" dirty="0" smtClean="0"/>
              <a:t>Traditions and customs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Lesson 12:“</a:t>
            </a:r>
            <a:r>
              <a:rPr lang="en-GB" sz="2800" dirty="0" smtClean="0"/>
              <a:t>Special Days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000372"/>
            <a:ext cx="8929718" cy="1500198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By the end of the lesson learners will be able to: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Recognize new words with the help of images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 what they like/ don’t like concerning the food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Recognize sound “</a:t>
            </a:r>
            <a:r>
              <a:rPr lang="en-US" sz="2000" dirty="0" err="1" smtClean="0">
                <a:solidFill>
                  <a:schemeClr val="tx1"/>
                </a:solidFill>
              </a:rPr>
              <a:t>ch</a:t>
            </a:r>
            <a:r>
              <a:rPr lang="en-US" sz="2000" dirty="0" smtClean="0">
                <a:solidFill>
                  <a:schemeClr val="tx1"/>
                </a:solidFill>
              </a:rPr>
              <a:t>”-</a:t>
            </a:r>
            <a:r>
              <a:rPr lang="en-US" sz="2000" dirty="0" smtClean="0"/>
              <a:t> /ʧ/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bananas on the plate cartoon"/>
          <p:cNvPicPr/>
          <p:nvPr/>
        </p:nvPicPr>
        <p:blipFill>
          <a:blip r:embed="rId2"/>
          <a:srcRect b="28261"/>
          <a:stretch>
            <a:fillRect/>
          </a:stretch>
        </p:blipFill>
        <p:spPr bwMode="auto">
          <a:xfrm>
            <a:off x="2571736" y="2571744"/>
            <a:ext cx="34354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64" y="1500174"/>
            <a:ext cx="389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Bananas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chocolate picture cartoon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 rot="881208">
            <a:off x="2571736" y="2071678"/>
            <a:ext cx="5346334" cy="307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14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ocolate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магнитный диск 3"/>
          <p:cNvSpPr/>
          <p:nvPr/>
        </p:nvSpPr>
        <p:spPr>
          <a:xfrm>
            <a:off x="0" y="2786034"/>
            <a:ext cx="4286280" cy="4071966"/>
          </a:xfrm>
          <a:prstGeom prst="flowChartMagneticDisk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Bookman Old Style" pitchFamily="18" charset="0"/>
              </a:rPr>
              <a:t>Healthy food</a:t>
            </a:r>
          </a:p>
          <a:p>
            <a:pPr algn="ctr"/>
            <a:endParaRPr lang="en-US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endParaRPr lang="en-US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endParaRPr lang="en-US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Bookman Old Style" pitchFamily="18" charset="0"/>
              </a:rPr>
              <a:t>_________________________</a:t>
            </a:r>
          </a:p>
          <a:p>
            <a:pPr algn="ctr"/>
            <a:endParaRPr lang="en-US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Bookman Old Style" pitchFamily="18" charset="0"/>
              </a:rPr>
              <a:t>________________________</a:t>
            </a:r>
          </a:p>
          <a:p>
            <a:pPr algn="ctr"/>
            <a:endParaRPr lang="en-US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Bookman Old Style" pitchFamily="18" charset="0"/>
              </a:rPr>
              <a:t>________________________</a:t>
            </a:r>
          </a:p>
          <a:p>
            <a:pPr algn="ctr"/>
            <a:endParaRPr lang="en-US" b="1" dirty="0" smtClean="0">
              <a:latin typeface="Bookman Old Style" pitchFamily="18" charset="0"/>
            </a:endParaRPr>
          </a:p>
          <a:p>
            <a:pPr algn="ctr"/>
            <a:endParaRPr lang="en-US" b="1" dirty="0" smtClean="0">
              <a:latin typeface="Bookman Old Style" pitchFamily="18" charset="0"/>
            </a:endParaRPr>
          </a:p>
          <a:p>
            <a:pPr algn="ctr"/>
            <a:endParaRPr lang="en-US" b="1" dirty="0" smtClean="0">
              <a:latin typeface="Bookman Old Style" pitchFamily="18" charset="0"/>
            </a:endParaRPr>
          </a:p>
          <a:p>
            <a:pPr algn="ctr"/>
            <a:endParaRPr lang="en-US" b="1" dirty="0" smtClean="0"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4786314" y="2786034"/>
            <a:ext cx="4357686" cy="4071966"/>
          </a:xfrm>
          <a:prstGeom prst="flowChartMagneticDisk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Junk food</a:t>
            </a:r>
            <a:endParaRPr lang="en-US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__________________________</a:t>
            </a:r>
          </a:p>
          <a:p>
            <a:pPr algn="ctr"/>
            <a:endParaRPr lang="en-US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_________________________</a:t>
            </a:r>
          </a:p>
          <a:p>
            <a:pPr algn="ctr"/>
            <a:endParaRPr lang="en-US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_________________________</a:t>
            </a:r>
          </a:p>
          <a:p>
            <a:pPr algn="ctr"/>
            <a:endParaRPr lang="en-US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_______________________</a:t>
            </a:r>
          </a:p>
          <a:p>
            <a:pPr algn="ctr"/>
            <a:endParaRPr lang="en-US" b="1" dirty="0" smtClean="0"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928662" y="0"/>
            <a:ext cx="7143800" cy="57148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the words into the correct box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642918"/>
            <a:ext cx="7072362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Burger    Apples   Chips    Sandwich    Bananas    Chocolate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4357694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Burger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4143380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Apples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4929198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Chips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550070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Sandwich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4786322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Bananas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6000768"/>
            <a:ext cx="185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Chocolate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40912828-healthy-food-pattern-colorful-cartoon-fruits-and-vegetables-arranged-in-a-heart-shape-.jpg"/>
          <p:cNvPicPr>
            <a:picLocks noChangeAspect="1"/>
          </p:cNvPicPr>
          <p:nvPr/>
        </p:nvPicPr>
        <p:blipFill>
          <a:blip r:embed="rId2" cstate="print"/>
          <a:srcRect l="9015" t="9014" r="10336" b="21154"/>
          <a:stretch>
            <a:fillRect/>
          </a:stretch>
        </p:blipFill>
        <p:spPr>
          <a:xfrm>
            <a:off x="0" y="1214422"/>
            <a:ext cx="1928826" cy="1670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stockphoto-669713028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7793" y="1285860"/>
            <a:ext cx="2026207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43182"/>
            <a:ext cx="9144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itchFamily="18" charset="0"/>
              </a:rPr>
              <a:t>PLAY A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894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What’s missing ?</a:t>
            </a:r>
            <a:endParaRPr lang="ru-RU" sz="60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french-fries-655331_64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94" y="1244184"/>
            <a:ext cx="2409918" cy="208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>
            <a:lum contrast="20000"/>
          </a:blip>
          <a:srcRect r="3720" b="10014"/>
          <a:stretch>
            <a:fillRect/>
          </a:stretch>
        </p:blipFill>
        <p:spPr bwMode="auto">
          <a:xfrm>
            <a:off x="6274289" y="1439056"/>
            <a:ext cx="2369677" cy="22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bananas on the plate carto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5098" y="4017364"/>
            <a:ext cx="2383436" cy="21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sandwiches on the plate cartoo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52" y="3567659"/>
            <a:ext cx="2468486" cy="236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chocolate picture cartoon"/>
          <p:cNvPicPr/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3253453" y="2036912"/>
            <a:ext cx="2266675" cy="19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\Desktop\647801718.jp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000232" y="785794"/>
            <a:ext cx="50720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reat-Jo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857760"/>
            <a:ext cx="457203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894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What’s missing ?</a:t>
            </a:r>
            <a:endParaRPr lang="ru-RU" sz="60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french-fries-655331_64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075" y="4167266"/>
            <a:ext cx="2409918" cy="208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bananas on the plate carto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1544" y="2458387"/>
            <a:ext cx="2383436" cy="21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sandwiches on the plate carto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9812" y="3747541"/>
            <a:ext cx="2468486" cy="236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chocolate picture cartoon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67650" y="1407326"/>
            <a:ext cx="2266675" cy="19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\Desktop\647801718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981269" y="1499018"/>
            <a:ext cx="2225846" cy="17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 r="3720" b="10014"/>
          <a:stretch>
            <a:fillRect/>
          </a:stretch>
        </p:blipFill>
        <p:spPr bwMode="auto">
          <a:xfrm>
            <a:off x="2500298" y="1142984"/>
            <a:ext cx="44341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reat-Jo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857760"/>
            <a:ext cx="457203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894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What’s missing ?</a:t>
            </a:r>
            <a:endParaRPr lang="ru-RU" sz="60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по запросу bananas on the plate carto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0897" y="1139253"/>
            <a:ext cx="2383436" cy="21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sandwiches on the plate cartoon"/>
          <p:cNvPicPr/>
          <p:nvPr/>
        </p:nvPicPr>
        <p:blipFill>
          <a:blip r:embed="rId3"/>
          <a:srcRect t="24188"/>
          <a:stretch>
            <a:fillRect/>
          </a:stretch>
        </p:blipFill>
        <p:spPr bwMode="auto">
          <a:xfrm>
            <a:off x="571472" y="1428736"/>
            <a:ext cx="2468486" cy="17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chocolate picture cartoon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232748" y="4015615"/>
            <a:ext cx="2266675" cy="19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\Desktop\647801718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910846" y="4107307"/>
            <a:ext cx="2225846" cy="17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3553574" y="2428406"/>
            <a:ext cx="2461230" cy="244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\Desktop\french-fries-655331_64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421484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reat-Jo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857760"/>
            <a:ext cx="457203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word-hello-on-a-speech-bubble-vector_53876-60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0"/>
            <a:ext cx="2143140" cy="150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rtoon-female-teacher-standing-next-to-a-blackboa-vector-4900287.jpg"/>
          <p:cNvPicPr>
            <a:picLocks noChangeAspect="1"/>
          </p:cNvPicPr>
          <p:nvPr/>
        </p:nvPicPr>
        <p:blipFill>
          <a:blip r:embed="rId3"/>
          <a:srcRect b="8333"/>
          <a:stretch>
            <a:fillRect/>
          </a:stretch>
        </p:blipFill>
        <p:spPr>
          <a:xfrm>
            <a:off x="928662" y="857232"/>
            <a:ext cx="5643602" cy="5572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1285860"/>
            <a:ext cx="3500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Today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we talk about healthy and junk food and use structure Do you like …..? And respond on a question.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431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Grammar time</a:t>
            </a:r>
            <a:endParaRPr lang="ru-RU" sz="9600" b="1" dirty="0">
              <a:ln w="1905"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500042"/>
            <a:ext cx="4500562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</a:rPr>
              <a:t>I like 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0496" y="428604"/>
            <a:ext cx="5143504" cy="107157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I don’t like 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WhatsApp Image 2020-12-06 at 22.05.25.jpeg"/>
          <p:cNvPicPr>
            <a:picLocks noChangeAspect="1"/>
          </p:cNvPicPr>
          <p:nvPr/>
        </p:nvPicPr>
        <p:blipFill>
          <a:blip r:embed="rId2"/>
          <a:srcRect r="439" b="6250"/>
          <a:stretch>
            <a:fillRect/>
          </a:stretch>
        </p:blipFill>
        <p:spPr>
          <a:xfrm>
            <a:off x="571472" y="1857364"/>
            <a:ext cx="3538438" cy="3071834"/>
          </a:xfrm>
          <a:prstGeom prst="rect">
            <a:avLst/>
          </a:prstGeom>
        </p:spPr>
      </p:pic>
      <p:pic>
        <p:nvPicPr>
          <p:cNvPr id="7" name="Рисунок 6" descr="WhatsApp Image 2020-12-06 at 21.34.03.jpeg"/>
          <p:cNvPicPr>
            <a:picLocks noChangeAspect="1"/>
          </p:cNvPicPr>
          <p:nvPr/>
        </p:nvPicPr>
        <p:blipFill>
          <a:blip r:embed="rId3"/>
          <a:srcRect r="1041" b="12500"/>
          <a:stretch>
            <a:fillRect/>
          </a:stretch>
        </p:blipFill>
        <p:spPr>
          <a:xfrm>
            <a:off x="4572000" y="1486617"/>
            <a:ext cx="4357718" cy="3410975"/>
          </a:xfrm>
          <a:prstGeom prst="rect">
            <a:avLst/>
          </a:prstGeom>
        </p:spPr>
      </p:pic>
      <p:pic>
        <p:nvPicPr>
          <p:cNvPr id="8" name="Рисунок 7" descr="WhatsApp Image 2020-12-06 at 21.34.03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5000636"/>
            <a:ext cx="2105023" cy="1714488"/>
          </a:xfrm>
          <a:prstGeom prst="rect">
            <a:avLst/>
          </a:prstGeom>
        </p:spPr>
      </p:pic>
      <p:pic>
        <p:nvPicPr>
          <p:cNvPr id="9" name="Рисунок 8" descr="WhatsApp Image 2020-12-06 at 18.16.12 (4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5085907"/>
            <a:ext cx="1866896" cy="17720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you like……? </a:t>
            </a:r>
            <a:endParaRPr lang="ru-RU" sz="9600" b="1" dirty="0">
              <a:ln w="1905">
                <a:solidFill>
                  <a:sysClr val="windowText" lastClr="000000"/>
                </a:solidFill>
              </a:ln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571744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Yes, I do</a:t>
            </a:r>
            <a:endParaRPr lang="ru-RU" sz="6600" b="1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4929198"/>
            <a:ext cx="4500594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No, I don’t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WhatsApp Image 2020-12-06 at 21.34.03.jpeg"/>
          <p:cNvPicPr>
            <a:picLocks noChangeAspect="1"/>
          </p:cNvPicPr>
          <p:nvPr/>
        </p:nvPicPr>
        <p:blipFill>
          <a:blip r:embed="rId2"/>
          <a:srcRect r="1041" b="12500"/>
          <a:stretch>
            <a:fillRect/>
          </a:stretch>
        </p:blipFill>
        <p:spPr>
          <a:xfrm>
            <a:off x="285720" y="4071942"/>
            <a:ext cx="3000396" cy="2071702"/>
          </a:xfrm>
          <a:prstGeom prst="rect">
            <a:avLst/>
          </a:prstGeom>
        </p:spPr>
      </p:pic>
      <p:pic>
        <p:nvPicPr>
          <p:cNvPr id="8" name="Рисунок 7" descr="WhatsApp Image 2020-12-06 at 22.05.25.jpeg"/>
          <p:cNvPicPr>
            <a:picLocks noChangeAspect="1"/>
          </p:cNvPicPr>
          <p:nvPr/>
        </p:nvPicPr>
        <p:blipFill>
          <a:blip r:embed="rId3"/>
          <a:srcRect r="439" b="6250"/>
          <a:stretch>
            <a:fillRect/>
          </a:stretch>
        </p:blipFill>
        <p:spPr>
          <a:xfrm>
            <a:off x="214282" y="2000240"/>
            <a:ext cx="3071834" cy="204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166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you like</a:t>
            </a:r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Bananas</a:t>
            </a:r>
            <a:r>
              <a:rPr lang="en-US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endParaRPr lang="ru-RU" sz="4800" b="1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5500702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Yes, I do</a:t>
            </a:r>
            <a:endParaRPr lang="ru-RU" sz="6600" b="1" dirty="0">
              <a:ln w="1905">
                <a:solidFill>
                  <a:sysClr val="windowText" lastClr="000000"/>
                </a:solidFill>
              </a:ln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Картинки по запросу bananas on the plate carto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14554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WhatsApp Image 2020-12-06 at 18.16.12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143116"/>
            <a:ext cx="2857520" cy="2712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2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you like</a:t>
            </a:r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Sandwich</a:t>
            </a:r>
            <a:r>
              <a:rPr lang="en-US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endParaRPr lang="ru-RU" sz="4800" b="1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5842336"/>
            <a:ext cx="4500594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No, I don’t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Картинки по запросу sandwiches on the plate cartoon"/>
          <p:cNvPicPr/>
          <p:nvPr/>
        </p:nvPicPr>
        <p:blipFill>
          <a:blip r:embed="rId2"/>
          <a:srcRect t="24188"/>
          <a:stretch>
            <a:fillRect/>
          </a:stretch>
        </p:blipFill>
        <p:spPr bwMode="auto">
          <a:xfrm>
            <a:off x="5072066" y="2857496"/>
            <a:ext cx="3071834" cy="28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hatsApp Image 2020-12-06 at 21.34.03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571744"/>
            <a:ext cx="368384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2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you like</a:t>
            </a:r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Chocolate</a:t>
            </a:r>
            <a:r>
              <a:rPr lang="en-US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endParaRPr lang="ru-RU" sz="4800" b="1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5842336"/>
            <a:ext cx="4500594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No, I don’t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Картинки по запросу chocolate picture cartoon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4464842" y="2464588"/>
            <a:ext cx="3071835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WhatsApp Image 2020-12-06 at 21.34.03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3116"/>
            <a:ext cx="368384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2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you like</a:t>
            </a:r>
            <a:r>
              <a:rPr lang="en-US" sz="48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Burger</a:t>
            </a:r>
            <a:r>
              <a:rPr lang="en-US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endParaRPr lang="ru-RU" sz="4800" b="1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5500702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Yes, I do</a:t>
            </a:r>
            <a:endParaRPr lang="ru-RU" sz="6600" b="1" dirty="0">
              <a:ln w="1905">
                <a:solidFill>
                  <a:sysClr val="windowText" lastClr="000000"/>
                </a:solidFill>
              </a:ln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C:\Users\Админ\Desktop\647801718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72066" y="2500306"/>
            <a:ext cx="3571900" cy="331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WhatsApp Image 2020-12-06 at 18.16.12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357430"/>
            <a:ext cx="2857520" cy="2712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1000100" y="142852"/>
            <a:ext cx="6929486" cy="571504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Now, let’s watch a </a:t>
            </a:r>
            <a:r>
              <a:rPr lang="en-US" dirty="0" err="1" smtClean="0">
                <a:solidFill>
                  <a:srgbClr val="002060"/>
                </a:solidFill>
              </a:rPr>
              <a:t>video</a:t>
            </a:r>
            <a:r>
              <a:rPr lang="en-US" dirty="0" err="1" smtClean="0">
                <a:solidFill>
                  <a:schemeClr val="tx1"/>
                </a:solidFill>
              </a:rPr>
              <a:t>“do</a:t>
            </a:r>
            <a:r>
              <a:rPr lang="en-US" dirty="0" smtClean="0">
                <a:solidFill>
                  <a:schemeClr val="tx1"/>
                </a:solidFill>
              </a:rPr>
              <a:t> you like…?” together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5357826"/>
            <a:ext cx="305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https://youtu.be/frN3nvhIHUk</a:t>
            </a:r>
            <a:endParaRPr lang="ru-RU" dirty="0"/>
          </a:p>
        </p:txBody>
      </p:sp>
      <p:pic>
        <p:nvPicPr>
          <p:cNvPr id="5" name="Рисунок 4" descr="WhatsApp Image 2020-12-06 at 18.38.5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462087"/>
            <a:ext cx="7143750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356"/>
            <a:ext cx="714376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like apples  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7143768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I don’t like apples  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714356"/>
            <a:ext cx="57150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00958" y="1357298"/>
            <a:ext cx="57150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43116"/>
            <a:ext cx="714376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like </a:t>
            </a: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burgers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14620"/>
            <a:ext cx="7143768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don’t like </a:t>
            </a: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burgers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71876"/>
            <a:ext cx="714376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like sa</a:t>
            </a: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ndwiches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143380"/>
            <a:ext cx="7143768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don’t like sa</a:t>
            </a: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ndwiches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29198"/>
            <a:ext cx="714376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like chips  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00702"/>
            <a:ext cx="7143768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don’t like chips  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00958" y="2143116"/>
            <a:ext cx="57150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00958" y="2786058"/>
            <a:ext cx="57150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00958" y="3571876"/>
            <a:ext cx="57150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00958" y="4214818"/>
            <a:ext cx="57150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00958" y="4929198"/>
            <a:ext cx="57150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00958" y="5500702"/>
            <a:ext cx="57150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WhatsApp Image 2020-12-06 at 18.16.12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714356"/>
            <a:ext cx="571504" cy="542483"/>
          </a:xfrm>
          <a:prstGeom prst="rect">
            <a:avLst/>
          </a:prstGeom>
        </p:spPr>
      </p:pic>
      <p:pic>
        <p:nvPicPr>
          <p:cNvPr id="23" name="Рисунок 22" descr="WhatsApp Image 2020-12-06 at 18.16.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2214578" cy="1357322"/>
          </a:xfrm>
          <a:prstGeom prst="rect">
            <a:avLst/>
          </a:prstGeom>
        </p:spPr>
      </p:pic>
      <p:pic>
        <p:nvPicPr>
          <p:cNvPr id="24" name="Рисунок 23" descr="WhatsApp Image 2020-12-06 at 18.16.12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000240"/>
            <a:ext cx="2143115" cy="1303013"/>
          </a:xfrm>
          <a:prstGeom prst="rect">
            <a:avLst/>
          </a:prstGeom>
        </p:spPr>
      </p:pic>
      <p:pic>
        <p:nvPicPr>
          <p:cNvPr id="25" name="Рисунок 24" descr="WhatsApp Image 2020-12-06 at 18.16.12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2786058"/>
            <a:ext cx="571504" cy="542483"/>
          </a:xfrm>
          <a:prstGeom prst="rect">
            <a:avLst/>
          </a:prstGeom>
        </p:spPr>
      </p:pic>
      <p:pic>
        <p:nvPicPr>
          <p:cNvPr id="26" name="Рисунок 25" descr="WhatsApp Image 2020-12-06 at 18.16.12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357562"/>
            <a:ext cx="2357454" cy="1428760"/>
          </a:xfrm>
          <a:prstGeom prst="rect">
            <a:avLst/>
          </a:prstGeom>
        </p:spPr>
      </p:pic>
      <p:pic>
        <p:nvPicPr>
          <p:cNvPr id="27" name="Рисунок 26" descr="WhatsApp Image 2020-12-06 at 18.16.12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3571876"/>
            <a:ext cx="571504" cy="542483"/>
          </a:xfrm>
          <a:prstGeom prst="rect">
            <a:avLst/>
          </a:prstGeom>
        </p:spPr>
      </p:pic>
      <p:pic>
        <p:nvPicPr>
          <p:cNvPr id="28" name="Рисунок 27" descr="WhatsApp Image 2020-12-06 at 18.16.12 (3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714884"/>
            <a:ext cx="2357454" cy="1357322"/>
          </a:xfrm>
          <a:prstGeom prst="rect">
            <a:avLst/>
          </a:prstGeom>
        </p:spPr>
      </p:pic>
      <p:pic>
        <p:nvPicPr>
          <p:cNvPr id="29" name="Рисунок 28" descr="WhatsApp Image 2020-12-06 at 18.16.12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500702"/>
            <a:ext cx="571504" cy="542483"/>
          </a:xfrm>
          <a:prstGeom prst="rect">
            <a:avLst/>
          </a:prstGeom>
        </p:spPr>
      </p:pic>
      <p:sp>
        <p:nvSpPr>
          <p:cNvPr id="30" name="Параллелограмм 29"/>
          <p:cNvSpPr/>
          <p:nvPr/>
        </p:nvSpPr>
        <p:spPr>
          <a:xfrm>
            <a:off x="1142976" y="0"/>
            <a:ext cx="6929486" cy="428604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Now look at the picture . read and tick correct answer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1285860"/>
            <a:ext cx="2143140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Hello!  I’m Mia. I can make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burger.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like burgers and </a:t>
            </a:r>
            <a:r>
              <a:rPr lang="en-US" dirty="0" smtClean="0">
                <a:solidFill>
                  <a:schemeClr val="tx1"/>
                </a:solidFill>
              </a:rPr>
              <a:t>I don’t like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chocolate.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357166"/>
            <a:ext cx="7643834" cy="642942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Kids and their favorite food 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857628"/>
            <a:ext cx="2143140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Hi!  My name is  Sam.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like chocolate and </a:t>
            </a:r>
            <a:r>
              <a:rPr lang="en-US" dirty="0" smtClean="0">
                <a:solidFill>
                  <a:schemeClr val="tx1"/>
                </a:solidFill>
              </a:rPr>
              <a:t>I don’t eat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burgers,I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don’t like it.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1285860"/>
            <a:ext cx="2143140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Hi!  I’m Luke.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like chips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I don’t like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chocolate too.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929066"/>
            <a:ext cx="2143140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Hello!  I’m Ella.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fruts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apples 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bananas.My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mum says they are good for me. </a:t>
            </a:r>
            <a:r>
              <a:rPr lang="en-US" dirty="0" smtClean="0">
                <a:solidFill>
                  <a:schemeClr val="tx1"/>
                </a:solidFill>
              </a:rPr>
              <a:t>I don’t like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sandwiches.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Рисунок 9" descr="87391374-cute-school-girl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1658155" cy="2188103"/>
          </a:xfrm>
          <a:prstGeom prst="rect">
            <a:avLst/>
          </a:prstGeom>
        </p:spPr>
      </p:pic>
      <p:pic>
        <p:nvPicPr>
          <p:cNvPr id="11" name="Рисунок 10" descr="cartoon-school-boy-carrying-backpack-waving-hand_29190-4926.jpg"/>
          <p:cNvPicPr>
            <a:picLocks noChangeAspect="1"/>
          </p:cNvPicPr>
          <p:nvPr/>
        </p:nvPicPr>
        <p:blipFill>
          <a:blip r:embed="rId3" cstate="print"/>
          <a:srcRect r="9951"/>
          <a:stretch>
            <a:fillRect/>
          </a:stretch>
        </p:blipFill>
        <p:spPr>
          <a:xfrm>
            <a:off x="4714876" y="1357298"/>
            <a:ext cx="2000232" cy="2214579"/>
          </a:xfrm>
          <a:prstGeom prst="rect">
            <a:avLst/>
          </a:prstGeom>
        </p:spPr>
      </p:pic>
      <p:pic>
        <p:nvPicPr>
          <p:cNvPr id="12" name="Рисунок 11" descr="cute-girl-go-school-cartoon-260nw-595142990.jpg"/>
          <p:cNvPicPr>
            <a:picLocks noChangeAspect="1"/>
          </p:cNvPicPr>
          <p:nvPr/>
        </p:nvPicPr>
        <p:blipFill>
          <a:blip r:embed="rId4"/>
          <a:srcRect b="8869"/>
          <a:stretch>
            <a:fillRect/>
          </a:stretch>
        </p:blipFill>
        <p:spPr>
          <a:xfrm>
            <a:off x="5072066" y="4000504"/>
            <a:ext cx="1611056" cy="2214554"/>
          </a:xfrm>
          <a:prstGeom prst="rect">
            <a:avLst/>
          </a:prstGeom>
        </p:spPr>
      </p:pic>
      <p:pic>
        <p:nvPicPr>
          <p:cNvPr id="13" name="Рисунок 12" descr="cute-boy-cartoon-illustration-901636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857628"/>
            <a:ext cx="164304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AutoShape 6" descr="Brazilian Child Stock Illustrations – 201 Brazilian Child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Brazilian Child Stock Illustrations – 201 Brazilian Child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happy-kids-boy-girl-sing-song-teacher-1709800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5000636"/>
            <a:ext cx="5786478" cy="1857364"/>
          </a:xfrm>
          <a:prstGeom prst="rect">
            <a:avLst/>
          </a:prstGeom>
        </p:spPr>
      </p:pic>
      <p:sp>
        <p:nvSpPr>
          <p:cNvPr id="21" name="Параллелограмм 20"/>
          <p:cNvSpPr/>
          <p:nvPr/>
        </p:nvSpPr>
        <p:spPr>
          <a:xfrm>
            <a:off x="2357422" y="571480"/>
            <a:ext cx="4929222" cy="500066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sing a song “hello ” together.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128586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Hello! Hello!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Hello, how are you?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I'm good!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 I'm great!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 I'm wonderful!</a:t>
            </a:r>
          </a:p>
          <a:p>
            <a:pPr algn="ctr">
              <a:defRPr/>
            </a:pP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Hello! Hello!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Hello, how are you?</a:t>
            </a:r>
          </a:p>
          <a:p>
            <a:pPr algn="ctr">
              <a:defRPr/>
            </a:pP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I'm tired.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 I'm hungry.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 I'm not so good.</a:t>
            </a:r>
          </a:p>
          <a:p>
            <a:pPr algn="ctr">
              <a:defRPr/>
            </a:pP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Hello! Hello!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</a:rPr>
              <a:t> Hello, how are you?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" name="Рисунок 16" descr="4e4c0ac0cb7a76e9f6d11c95ecaaea48.jpg"/>
          <p:cNvPicPr>
            <a:picLocks noChangeAspect="1"/>
          </p:cNvPicPr>
          <p:nvPr/>
        </p:nvPicPr>
        <p:blipFill>
          <a:blip r:embed="rId3" cstate="print"/>
          <a:srcRect l="14889" r="5703"/>
          <a:stretch>
            <a:fillRect/>
          </a:stretch>
        </p:blipFill>
        <p:spPr>
          <a:xfrm>
            <a:off x="0" y="0"/>
            <a:ext cx="1928794" cy="1142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Рисунок 17" descr="4e4c0ac0cb7a76e9f6d11c95ecaaea48.jpg"/>
          <p:cNvPicPr>
            <a:picLocks noChangeAspect="1"/>
          </p:cNvPicPr>
          <p:nvPr/>
        </p:nvPicPr>
        <p:blipFill>
          <a:blip r:embed="rId4" cstate="print"/>
          <a:srcRect l="14889" r="5703"/>
          <a:stretch>
            <a:fillRect/>
          </a:stretch>
        </p:blipFill>
        <p:spPr>
          <a:xfrm>
            <a:off x="7286644" y="1"/>
            <a:ext cx="1857356" cy="10846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071678"/>
            <a:ext cx="5072098" cy="292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Hello!  I’m Ella.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_____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fruts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apples , _________.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mum says they are good for me. </a:t>
            </a:r>
            <a:r>
              <a:rPr lang="en-US" sz="2800" dirty="0" smtClean="0">
                <a:solidFill>
                  <a:schemeClr val="tx1"/>
                </a:solidFill>
              </a:rPr>
              <a:t>I ____________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sandwich.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500174"/>
            <a:ext cx="478634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don’t like   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bananas    </a:t>
            </a:r>
            <a:r>
              <a:rPr lang="en-US" dirty="0" smtClean="0">
                <a:solidFill>
                  <a:schemeClr val="tx1"/>
                </a:solidFill>
              </a:rPr>
              <a:t> Like</a:t>
            </a:r>
            <a:endParaRPr lang="ru-RU" dirty="0"/>
          </a:p>
        </p:txBody>
      </p:sp>
      <p:pic>
        <p:nvPicPr>
          <p:cNvPr id="4" name="Рисунок 3" descr="cute-girl-go-school-cartoon-260nw-595142990.jpg"/>
          <p:cNvPicPr>
            <a:picLocks noChangeAspect="1"/>
          </p:cNvPicPr>
          <p:nvPr/>
        </p:nvPicPr>
        <p:blipFill>
          <a:blip r:embed="rId2"/>
          <a:srcRect b="8869"/>
          <a:stretch>
            <a:fillRect/>
          </a:stretch>
        </p:blipFill>
        <p:spPr>
          <a:xfrm>
            <a:off x="0" y="4429132"/>
            <a:ext cx="1766966" cy="2428868"/>
          </a:xfrm>
          <a:prstGeom prst="rect">
            <a:avLst/>
          </a:prstGeom>
        </p:spPr>
      </p:pic>
      <p:sp>
        <p:nvSpPr>
          <p:cNvPr id="5" name="Параллелограмм 4"/>
          <p:cNvSpPr/>
          <p:nvPr/>
        </p:nvSpPr>
        <p:spPr>
          <a:xfrm>
            <a:off x="785786" y="0"/>
            <a:ext cx="7143800" cy="57148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Fill in the missed words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143248"/>
            <a:ext cx="684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Like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3143248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bananas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929066"/>
            <a:ext cx="145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don’t like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00100" y="0"/>
            <a:ext cx="7143800" cy="57148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Answer  the questions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Выноска 1 3"/>
          <p:cNvSpPr/>
          <p:nvPr/>
        </p:nvSpPr>
        <p:spPr>
          <a:xfrm>
            <a:off x="1357290" y="1357298"/>
            <a:ext cx="3214710" cy="500066"/>
          </a:xfrm>
          <a:prstGeom prst="borderCallout1">
            <a:avLst>
              <a:gd name="adj1" fmla="val 18750"/>
              <a:gd name="adj2" fmla="val -8333"/>
              <a:gd name="adj3" fmla="val 94214"/>
              <a:gd name="adj4" fmla="val -405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Does </a:t>
            </a:r>
            <a:r>
              <a:rPr lang="en-US" dirty="0" smtClean="0">
                <a:solidFill>
                  <a:srgbClr val="FF0000"/>
                </a:solidFill>
              </a:rPr>
              <a:t>Mia</a:t>
            </a:r>
            <a:r>
              <a:rPr lang="en-US" dirty="0" smtClean="0">
                <a:solidFill>
                  <a:schemeClr val="tx1"/>
                </a:solidFill>
              </a:rPr>
              <a:t> like chocolate?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 flipH="1">
            <a:off x="4429124" y="2000240"/>
            <a:ext cx="3500462" cy="500066"/>
          </a:xfrm>
          <a:prstGeom prst="borderCallout1">
            <a:avLst>
              <a:gd name="adj1" fmla="val 18750"/>
              <a:gd name="adj2" fmla="val -8333"/>
              <a:gd name="adj3" fmla="val 73897"/>
              <a:gd name="adj4" fmla="val -33855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No, she doesn’t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1357290" y="2714620"/>
            <a:ext cx="3214710" cy="428628"/>
          </a:xfrm>
          <a:prstGeom prst="borderCallout1">
            <a:avLst>
              <a:gd name="adj1" fmla="val 18750"/>
              <a:gd name="adj2" fmla="val -8333"/>
              <a:gd name="adj3" fmla="val 94214"/>
              <a:gd name="adj4" fmla="val -405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Does </a:t>
            </a:r>
            <a:r>
              <a:rPr lang="en-US" dirty="0" smtClean="0">
                <a:solidFill>
                  <a:srgbClr val="FF0000"/>
                </a:solidFill>
              </a:rPr>
              <a:t>Luke</a:t>
            </a:r>
            <a:r>
              <a:rPr lang="en-US" dirty="0" smtClean="0">
                <a:solidFill>
                  <a:schemeClr val="tx1"/>
                </a:solidFill>
              </a:rPr>
              <a:t> like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chips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 1 6"/>
          <p:cNvSpPr/>
          <p:nvPr/>
        </p:nvSpPr>
        <p:spPr>
          <a:xfrm flipH="1">
            <a:off x="4429124" y="3357562"/>
            <a:ext cx="3500462" cy="500066"/>
          </a:xfrm>
          <a:prstGeom prst="borderCallout1">
            <a:avLst>
              <a:gd name="adj1" fmla="val 18750"/>
              <a:gd name="adj2" fmla="val -8333"/>
              <a:gd name="adj3" fmla="val 73897"/>
              <a:gd name="adj4" fmla="val -33855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Yes , he does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1357290" y="4071942"/>
            <a:ext cx="3214710" cy="428628"/>
          </a:xfrm>
          <a:prstGeom prst="borderCallout1">
            <a:avLst>
              <a:gd name="adj1" fmla="val 18750"/>
              <a:gd name="adj2" fmla="val -8333"/>
              <a:gd name="adj3" fmla="val 94214"/>
              <a:gd name="adj4" fmla="val -405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Does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  <a:r>
              <a:rPr lang="en-US" dirty="0" smtClean="0">
                <a:solidFill>
                  <a:schemeClr val="tx1"/>
                </a:solidFill>
              </a:rPr>
              <a:t> like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burger </a:t>
            </a:r>
            <a:r>
              <a:rPr lang="en-US" dirty="0" smtClean="0">
                <a:solidFill>
                  <a:schemeClr val="tx1"/>
                </a:solidFill>
              </a:rPr>
              <a:t>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носка 1 8"/>
          <p:cNvSpPr/>
          <p:nvPr/>
        </p:nvSpPr>
        <p:spPr>
          <a:xfrm flipH="1">
            <a:off x="4429124" y="4643446"/>
            <a:ext cx="3500462" cy="500066"/>
          </a:xfrm>
          <a:prstGeom prst="borderCallout1">
            <a:avLst>
              <a:gd name="adj1" fmla="val 18750"/>
              <a:gd name="adj2" fmla="val -8333"/>
              <a:gd name="adj3" fmla="val 73897"/>
              <a:gd name="adj4" fmla="val -33855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Yes , he does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1357290" y="5357826"/>
            <a:ext cx="3214710" cy="428628"/>
          </a:xfrm>
          <a:prstGeom prst="borderCallout1">
            <a:avLst>
              <a:gd name="adj1" fmla="val 18750"/>
              <a:gd name="adj2" fmla="val -8333"/>
              <a:gd name="adj3" fmla="val 94214"/>
              <a:gd name="adj4" fmla="val -405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Does </a:t>
            </a:r>
            <a:r>
              <a:rPr lang="en-US" dirty="0" smtClean="0">
                <a:solidFill>
                  <a:srgbClr val="FF0000"/>
                </a:solidFill>
              </a:rPr>
              <a:t>Ella</a:t>
            </a:r>
            <a:r>
              <a:rPr lang="en-US" dirty="0" smtClean="0">
                <a:solidFill>
                  <a:schemeClr val="tx1"/>
                </a:solidFill>
              </a:rPr>
              <a:t> like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apple </a:t>
            </a:r>
            <a:r>
              <a:rPr lang="en-US" dirty="0" smtClean="0">
                <a:solidFill>
                  <a:schemeClr val="tx1"/>
                </a:solidFill>
              </a:rPr>
              <a:t>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носка 1 12"/>
          <p:cNvSpPr/>
          <p:nvPr/>
        </p:nvSpPr>
        <p:spPr>
          <a:xfrm flipH="1">
            <a:off x="4429124" y="6000768"/>
            <a:ext cx="3500462" cy="500066"/>
          </a:xfrm>
          <a:prstGeom prst="borderCallout1">
            <a:avLst>
              <a:gd name="adj1" fmla="val 18750"/>
              <a:gd name="adj2" fmla="val -8333"/>
              <a:gd name="adj3" fmla="val 73897"/>
              <a:gd name="adj4" fmla="val -33855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Yes , she does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9" grpId="0" build="allAtOnce" animBg="1"/>
      <p:bldP spid="13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2571744"/>
            <a:ext cx="8364512" cy="130437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Bookman Old Style" pitchFamily="18" charset="0"/>
              </a:rPr>
              <a:t>What do you like?</a:t>
            </a:r>
            <a:endParaRPr lang="ru-RU" sz="5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357158" y="214290"/>
            <a:ext cx="6072230" cy="1143008"/>
          </a:xfrm>
          <a:prstGeom prst="wedgeEllipse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Bookman Old Style" pitchFamily="18" charset="0"/>
              </a:rPr>
              <a:t>What do you like?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счастливый-мальчик-и-девочка-диалог-163533009.jpg"/>
          <p:cNvPicPr>
            <a:picLocks noChangeAspect="1"/>
          </p:cNvPicPr>
          <p:nvPr/>
        </p:nvPicPr>
        <p:blipFill>
          <a:blip r:embed="rId2"/>
          <a:srcRect l="65346" t="33334" b="9375"/>
          <a:stretch>
            <a:fillRect/>
          </a:stretch>
        </p:blipFill>
        <p:spPr>
          <a:xfrm>
            <a:off x="6643638" y="2714620"/>
            <a:ext cx="2500362" cy="3929090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flipH="1">
            <a:off x="4500562" y="1643050"/>
            <a:ext cx="4286312" cy="928694"/>
          </a:xfrm>
          <a:prstGeom prst="wedgeEllipse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de-DE" sz="2400" b="1" dirty="0" smtClean="0">
                <a:solidFill>
                  <a:srgbClr val="0070C0"/>
                </a:solidFill>
                <a:latin typeface="Bookman Old Style" pitchFamily="18" charset="0"/>
              </a:rPr>
              <a:t>I </a:t>
            </a:r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</a:rPr>
              <a:t>like </a:t>
            </a:r>
            <a:r>
              <a:rPr lang="de-DE" sz="2400" b="1" dirty="0" smtClean="0">
                <a:solidFill>
                  <a:srgbClr val="0070C0"/>
                </a:solidFill>
                <a:latin typeface="Bookman Old Style" pitchFamily="18" charset="0"/>
              </a:rPr>
              <a:t>_______</a:t>
            </a:r>
            <a:endParaRPr lang="de-DE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4f5076bae8c8536e55479672ac7f97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209925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фоны для презентация cartoon pictures for k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42918"/>
            <a:ext cx="1000132" cy="1350178"/>
          </a:xfrm>
          <a:prstGeom prst="rect">
            <a:avLst/>
          </a:prstGeom>
          <a:noFill/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57562"/>
            <a:ext cx="1882031" cy="275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4" cstate="print"/>
          <a:srcRect r="14554"/>
          <a:stretch>
            <a:fillRect/>
          </a:stretch>
        </p:blipFill>
        <p:spPr bwMode="auto">
          <a:xfrm rot="198583">
            <a:off x="3644467" y="3686414"/>
            <a:ext cx="1567007" cy="256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very sad orange picture cartoon"/>
          <p:cNvPicPr/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6357950" y="4152745"/>
            <a:ext cx="2227650" cy="270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43174" y="1214422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Self- assessment</a:t>
            </a:r>
            <a:endParaRPr lang="ru-RU" sz="2800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6143636" y="2857496"/>
            <a:ext cx="2714644" cy="135732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 if you don’t understand anything at all</a:t>
            </a:r>
          </a:p>
          <a:p>
            <a:pPr algn="ctr"/>
            <a:endParaRPr lang="ru-RU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3357554" y="2071678"/>
            <a:ext cx="2857520" cy="157163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If you all understand but you have questions </a:t>
            </a:r>
            <a:endParaRPr lang="ru-RU" dirty="0"/>
          </a:p>
        </p:txBody>
      </p:sp>
      <p:sp>
        <p:nvSpPr>
          <p:cNvPr id="17" name="Выноска-облако 16"/>
          <p:cNvSpPr/>
          <p:nvPr/>
        </p:nvSpPr>
        <p:spPr>
          <a:xfrm flipH="1">
            <a:off x="0" y="1142984"/>
            <a:ext cx="2857520" cy="214314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If you understand everything and you liked the lesson </a:t>
            </a:r>
          </a:p>
          <a:p>
            <a:pPr lvl="0"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785794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dirty="0" smtClean="0">
                <a:latin typeface="Times New Roman" pitchFamily="18" charset="0"/>
                <a:cs typeface="Times New Roman" pitchFamily="18" charset="0"/>
              </a:rPr>
              <a:t>The lesson is over! </a:t>
            </a:r>
          </a:p>
          <a:p>
            <a:pPr algn="ctr"/>
            <a:r>
              <a:rPr lang="pt-PT" sz="3600" dirty="0" smtClean="0">
                <a:latin typeface="Times New Roman" pitchFamily="18" charset="0"/>
                <a:cs typeface="Times New Roman" pitchFamily="18" charset="0"/>
              </a:rPr>
              <a:t>See you next time!</a:t>
            </a:r>
          </a:p>
        </p:txBody>
      </p:sp>
      <p:pic>
        <p:nvPicPr>
          <p:cNvPr id="4" name="Picture 2" descr="Time to say goodbye: Blackberry to end BBM service on May 31"/>
          <p:cNvPicPr>
            <a:picLocks noChangeAspect="1" noChangeArrowheads="1"/>
          </p:cNvPicPr>
          <p:nvPr/>
        </p:nvPicPr>
        <p:blipFill>
          <a:blip r:embed="rId2"/>
          <a:srcRect t="15625" r="-587"/>
          <a:stretch>
            <a:fillRect/>
          </a:stretch>
        </p:blipFill>
        <p:spPr bwMode="auto">
          <a:xfrm>
            <a:off x="2928926" y="2357430"/>
            <a:ext cx="3929090" cy="2879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00306"/>
            <a:ext cx="9144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  <a:cs typeface="Times New Roman" pitchFamily="18" charset="0"/>
              </a:rPr>
              <a:t>New words</a:t>
            </a:r>
            <a:endParaRPr lang="ru-RU" sz="6600" dirty="0">
              <a:ln w="11430"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0" y="285728"/>
            <a:ext cx="2500298" cy="100010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Let’s listen and repeat new words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5112627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Burger</a:t>
            </a: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647801718.jpg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571736" y="2428868"/>
            <a:ext cx="4357718" cy="25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/>
          <a:srcRect r="4017" b="10978"/>
          <a:stretch>
            <a:fillRect/>
          </a:stretch>
        </p:blipFill>
        <p:spPr bwMode="auto">
          <a:xfrm>
            <a:off x="2143108" y="2071678"/>
            <a:ext cx="45337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785794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Apples</a:t>
            </a:r>
            <a:endParaRPr lang="ru-RU" sz="7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learnenglishkids.britishcouncil.org/sites/kids/files/styles/grid_140x106/public/image/tricky-words-thumbnail-ch-words.jpg?itok=W-AhfX8Q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learnenglishkids.britishcouncil.org/sites/kids/files/styles/grid_140x106/public/image/tricky-words-thumbnail-ch-words.jpg?itok=W-AhfX8Q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learnenglishkids.britishcouncil.org/sites/kids/files/styles/grid_140x106/public/image/tricky-words-thumbnail-ch-words.jpg?itok=W-AhfX8Q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learnenglishkids.britishcouncil.org/sites/kids/files/styles/grid_140x106/public/image/tricky-words-thumbnail-ch-words.jpg?itok=W-AhfX8Q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0421" y="1481478"/>
            <a:ext cx="6715454" cy="3146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“</a:t>
            </a:r>
            <a:r>
              <a:rPr lang="en-US" sz="7200" b="1" dirty="0" err="1" smtClean="0">
                <a:solidFill>
                  <a:srgbClr val="FF0000"/>
                </a:solidFill>
              </a:rPr>
              <a:t>ch</a:t>
            </a:r>
            <a:r>
              <a:rPr lang="en-US" sz="7200" dirty="0" smtClean="0">
                <a:solidFill>
                  <a:schemeClr val="tx1"/>
                </a:solidFill>
              </a:rPr>
              <a:t>” </a:t>
            </a:r>
            <a:endParaRPr lang="kk-KZ" sz="72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words</a:t>
            </a:r>
            <a:endParaRPr lang="ru-RU" sz="4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072074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Ch</a:t>
            </a:r>
            <a:r>
              <a:rPr lang="en-US" dirty="0" smtClean="0">
                <a:latin typeface="Bookman Old Style" pitchFamily="18" charset="0"/>
              </a:rPr>
              <a:t>ips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5500702"/>
            <a:ext cx="1410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ch</a:t>
            </a:r>
            <a:r>
              <a:rPr lang="en-US" dirty="0" smtClean="0">
                <a:latin typeface="Bookman Old Style" pitchFamily="18" charset="0"/>
              </a:rPr>
              <a:t>ocolate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5572140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ch</a:t>
            </a:r>
            <a:r>
              <a:rPr lang="en-US" dirty="0" smtClean="0">
                <a:latin typeface="Bookman Old Style" pitchFamily="18" charset="0"/>
              </a:rPr>
              <a:t>erry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557214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ch</a:t>
            </a:r>
            <a:r>
              <a:rPr lang="en-US" dirty="0" smtClean="0">
                <a:latin typeface="Bookman Old Style" pitchFamily="18" charset="0"/>
              </a:rPr>
              <a:t>eck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58082" y="5357826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ch</a:t>
            </a:r>
            <a:r>
              <a:rPr lang="en-US" dirty="0" smtClean="0">
                <a:latin typeface="Bookman Old Style" pitchFamily="18" charset="0"/>
              </a:rPr>
              <a:t>eese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french-fries-655331_64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3929090" cy="267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68" y="1142984"/>
            <a:ext cx="2109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ips</a:t>
            </a:r>
            <a:endParaRPr lang="ru-RU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sandwiches on the plate cartoon"/>
          <p:cNvPicPr/>
          <p:nvPr/>
        </p:nvPicPr>
        <p:blipFill>
          <a:blip r:embed="rId2"/>
          <a:srcRect t="24156"/>
          <a:stretch>
            <a:fillRect/>
          </a:stretch>
        </p:blipFill>
        <p:spPr bwMode="auto">
          <a:xfrm>
            <a:off x="2571736" y="2714620"/>
            <a:ext cx="3575414" cy="246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1428736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Sandwi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92D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4593</TotalTime>
  <Words>505</Words>
  <Application>Microsoft Office PowerPoint</Application>
  <PresentationFormat>Экран (4:3)</PresentationFormat>
  <Paragraphs>133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Bell MT</vt:lpstr>
      <vt:lpstr>Bookman Old Style</vt:lpstr>
      <vt:lpstr>Calibri</vt:lpstr>
      <vt:lpstr>Times New Roman</vt:lpstr>
      <vt:lpstr>Тема Office</vt:lpstr>
      <vt:lpstr>English Grade 2 Smiles Unit 6:Traditions and customs Lesson 12:“Special Days ”  </vt:lpstr>
      <vt:lpstr>Презентация PowerPoint</vt:lpstr>
      <vt:lpstr>Презентация PowerPoint</vt:lpstr>
      <vt:lpstr>Презентация PowerPoint</vt:lpstr>
      <vt:lpstr>Burger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What’s missing ?</vt:lpstr>
      <vt:lpstr>Презентация PowerPoint</vt:lpstr>
      <vt:lpstr>What’s missing ?</vt:lpstr>
      <vt:lpstr>Презентация PowerPoint</vt:lpstr>
      <vt:lpstr>What’s missing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Grade 2 Unit 4:The world around us Lesson 1:“Where is it from?”  Lesson developer: Maksutkyzy Moldir  School-lyceum №66, c. Nur-Sultan</dc:title>
  <dc:creator>Vaio</dc:creator>
  <cp:lastModifiedBy>Данагул</cp:lastModifiedBy>
  <cp:revision>39</cp:revision>
  <dcterms:created xsi:type="dcterms:W3CDTF">2020-10-14T17:57:28Z</dcterms:created>
  <dcterms:modified xsi:type="dcterms:W3CDTF">2024-12-16T11:01:35Z</dcterms:modified>
</cp:coreProperties>
</file>