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84" r:id="rId3"/>
    <p:sldId id="281" r:id="rId4"/>
    <p:sldId id="300" r:id="rId5"/>
    <p:sldId id="305" r:id="rId6"/>
    <p:sldId id="287" r:id="rId7"/>
    <p:sldId id="301" r:id="rId8"/>
    <p:sldId id="288" r:id="rId9"/>
    <p:sldId id="302" r:id="rId10"/>
    <p:sldId id="303" r:id="rId11"/>
    <p:sldId id="304" r:id="rId12"/>
    <p:sldId id="290" r:id="rId13"/>
    <p:sldId id="262" r:id="rId14"/>
    <p:sldId id="306" r:id="rId15"/>
    <p:sldId id="289" r:id="rId16"/>
    <p:sldId id="282" r:id="rId17"/>
    <p:sldId id="278" r:id="rId18"/>
    <p:sldId id="292" r:id="rId19"/>
    <p:sldId id="293" r:id="rId20"/>
    <p:sldId id="298" r:id="rId21"/>
    <p:sldId id="294" r:id="rId22"/>
    <p:sldId id="295" r:id="rId23"/>
    <p:sldId id="297" r:id="rId24"/>
    <p:sldId id="279" r:id="rId25"/>
    <p:sldId id="283" r:id="rId26"/>
    <p:sldId id="29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91" autoAdjust="0"/>
    <p:restoredTop sz="94660"/>
  </p:normalViewPr>
  <p:slideViewPr>
    <p:cSldViewPr>
      <p:cViewPr varScale="1">
        <p:scale>
          <a:sx n="87" d="100"/>
          <a:sy n="87" d="100"/>
        </p:scale>
        <p:origin x="1627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022B1-59BD-4CAC-980F-8DDE5A8A2AF6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7C9E17-E8E6-4D21-B0A8-165953F672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777\Downloads\RPReplay_Final1607321711.mov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audio" Target="../media/audio3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audio" Target="../media/audio3.wav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777\Downloads\RPReplay_Final1607321384.mov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2"/>
            <a:ext cx="7772400" cy="2928957"/>
          </a:xfrm>
        </p:spPr>
        <p:txBody>
          <a:bodyPr>
            <a:normAutofit fontScale="90000"/>
          </a:bodyPr>
          <a:lstStyle/>
          <a:p>
            <a:pPr algn="l"/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English</a:t>
            </a:r>
            <a:br>
              <a:rPr lang="en-US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Grade 2</a:t>
            </a:r>
            <a:br>
              <a:rPr lang="en-US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Smiles</a:t>
            </a:r>
            <a:br>
              <a:rPr lang="en-US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Unit 6: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Traditions and customs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Lesson 11:“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Special Days 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3000372"/>
            <a:ext cx="8929718" cy="1500198"/>
          </a:xfrm>
        </p:spPr>
        <p:txBody>
          <a:bodyPr>
            <a:normAutofit lnSpcReduction="10000"/>
          </a:bodyPr>
          <a:lstStyle/>
          <a:p>
            <a:r>
              <a:rPr lang="en-US" sz="2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By the end of the lesson learners will be able to: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count from 1 to 20.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answer personal 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ьная выноска 4"/>
          <p:cNvSpPr/>
          <p:nvPr/>
        </p:nvSpPr>
        <p:spPr>
          <a:xfrm>
            <a:off x="571472" y="357166"/>
            <a:ext cx="6072230" cy="1143008"/>
          </a:xfrm>
          <a:prstGeom prst="wedgeEllipseCallou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Bookman Old Style" pitchFamily="18" charset="0"/>
              </a:rPr>
              <a:t>How old is </a:t>
            </a:r>
            <a:r>
              <a:rPr lang="en-US" sz="3200" b="1" dirty="0" smtClean="0">
                <a:solidFill>
                  <a:srgbClr val="FF0000"/>
                </a:solidFill>
              </a:rPr>
              <a:t>Ella</a:t>
            </a:r>
            <a:r>
              <a:rPr lang="en-US" sz="3200" b="1" dirty="0" smtClean="0">
                <a:solidFill>
                  <a:srgbClr val="002060"/>
                </a:solidFill>
                <a:latin typeface="Bookman Old Style" pitchFamily="18" charset="0"/>
              </a:rPr>
              <a:t>?</a:t>
            </a:r>
            <a:endParaRPr lang="ru-RU" sz="32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7" name="Рисунок 6" descr="счастливый-мальчик-и-девочка-диалог-163533009.jpg"/>
          <p:cNvPicPr>
            <a:picLocks noChangeAspect="1"/>
          </p:cNvPicPr>
          <p:nvPr/>
        </p:nvPicPr>
        <p:blipFill>
          <a:blip r:embed="rId2"/>
          <a:srcRect l="65346" t="33334" b="9375"/>
          <a:stretch>
            <a:fillRect/>
          </a:stretch>
        </p:blipFill>
        <p:spPr>
          <a:xfrm>
            <a:off x="6643638" y="2714620"/>
            <a:ext cx="2500362" cy="3929090"/>
          </a:xfrm>
          <a:prstGeom prst="rect">
            <a:avLst/>
          </a:prstGeom>
        </p:spPr>
      </p:pic>
      <p:sp>
        <p:nvSpPr>
          <p:cNvPr id="8" name="Овальная выноска 7"/>
          <p:cNvSpPr/>
          <p:nvPr/>
        </p:nvSpPr>
        <p:spPr>
          <a:xfrm flipH="1">
            <a:off x="3714712" y="1428736"/>
            <a:ext cx="5429288" cy="1143008"/>
          </a:xfrm>
          <a:prstGeom prst="wedgeEllipseCallou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2060"/>
                </a:solidFill>
              </a:rPr>
              <a:t>She   </a:t>
            </a:r>
            <a:r>
              <a:rPr lang="en-US" sz="2400" b="1" dirty="0" smtClean="0">
                <a:solidFill>
                  <a:srgbClr val="002060"/>
                </a:solidFill>
                <a:latin typeface="Bookman Old Style" pitchFamily="18" charset="0"/>
              </a:rPr>
              <a:t>is ______</a:t>
            </a:r>
            <a:r>
              <a:rPr lang="de-DE" sz="2400" b="1" dirty="0" err="1" smtClean="0">
                <a:solidFill>
                  <a:srgbClr val="002060"/>
                </a:solidFill>
                <a:latin typeface="Comic Sans MS" pitchFamily="66" charset="0"/>
              </a:rPr>
              <a:t>years</a:t>
            </a:r>
            <a:r>
              <a:rPr lang="de-DE" sz="24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de-DE" sz="2400" b="1" dirty="0" err="1" smtClean="0">
                <a:solidFill>
                  <a:srgbClr val="002060"/>
                </a:solidFill>
                <a:latin typeface="Comic Sans MS" pitchFamily="66" charset="0"/>
              </a:rPr>
              <a:t>old</a:t>
            </a:r>
            <a:r>
              <a:rPr lang="de-DE" sz="2400" b="1" dirty="0" smtClean="0">
                <a:solidFill>
                  <a:srgbClr val="002060"/>
                </a:solidFill>
                <a:latin typeface="Bookman Old Style" pitchFamily="18" charset="0"/>
              </a:rPr>
              <a:t>.</a:t>
            </a:r>
            <a:endParaRPr lang="de-DE" sz="2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9" name="Рисунок 8" descr="4f5076bae8c8536e55479672ac7f97c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357298"/>
            <a:ext cx="3209925" cy="51435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15008" y="1714488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six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8" grpId="0" build="allAtOnce" animBg="1"/>
      <p:bldP spid="11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ьная выноска 4"/>
          <p:cNvSpPr/>
          <p:nvPr/>
        </p:nvSpPr>
        <p:spPr>
          <a:xfrm>
            <a:off x="571472" y="357166"/>
            <a:ext cx="6072230" cy="1143008"/>
          </a:xfrm>
          <a:prstGeom prst="wedgeEllipseCallou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Bookman Old Style" pitchFamily="18" charset="0"/>
              </a:rPr>
              <a:t>How old is </a:t>
            </a:r>
            <a:r>
              <a:rPr lang="en-US" sz="3200" b="1" dirty="0" smtClean="0">
                <a:solidFill>
                  <a:srgbClr val="FF0000"/>
                </a:solidFill>
              </a:rPr>
              <a:t>Sam</a:t>
            </a:r>
            <a:r>
              <a:rPr lang="en-US" sz="3200" b="1" dirty="0" smtClean="0">
                <a:solidFill>
                  <a:srgbClr val="002060"/>
                </a:solidFill>
                <a:latin typeface="Bookman Old Style" pitchFamily="18" charset="0"/>
              </a:rPr>
              <a:t>?</a:t>
            </a:r>
            <a:endParaRPr lang="ru-RU" sz="32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7" name="Рисунок 6" descr="счастливый-мальчик-и-девочка-диалог-163533009.jpg"/>
          <p:cNvPicPr>
            <a:picLocks noChangeAspect="1"/>
          </p:cNvPicPr>
          <p:nvPr/>
        </p:nvPicPr>
        <p:blipFill>
          <a:blip r:embed="rId2"/>
          <a:srcRect l="65346" t="33334" b="9375"/>
          <a:stretch>
            <a:fillRect/>
          </a:stretch>
        </p:blipFill>
        <p:spPr>
          <a:xfrm>
            <a:off x="6643638" y="2714620"/>
            <a:ext cx="2500362" cy="3929090"/>
          </a:xfrm>
          <a:prstGeom prst="rect">
            <a:avLst/>
          </a:prstGeom>
        </p:spPr>
      </p:pic>
      <p:sp>
        <p:nvSpPr>
          <p:cNvPr id="8" name="Овальная выноска 7"/>
          <p:cNvSpPr/>
          <p:nvPr/>
        </p:nvSpPr>
        <p:spPr>
          <a:xfrm flipH="1">
            <a:off x="3714712" y="1428736"/>
            <a:ext cx="5429288" cy="1143008"/>
          </a:xfrm>
          <a:prstGeom prst="wedgeEllipseCallou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2060"/>
                </a:solidFill>
              </a:rPr>
              <a:t>He  </a:t>
            </a:r>
            <a:r>
              <a:rPr lang="en-US" sz="2400" b="1" dirty="0" smtClean="0">
                <a:solidFill>
                  <a:srgbClr val="002060"/>
                </a:solidFill>
                <a:latin typeface="Bookman Old Style" pitchFamily="18" charset="0"/>
              </a:rPr>
              <a:t>is ______</a:t>
            </a:r>
            <a:r>
              <a:rPr lang="de-DE" sz="2400" b="1" dirty="0" err="1" smtClean="0">
                <a:solidFill>
                  <a:srgbClr val="002060"/>
                </a:solidFill>
                <a:latin typeface="Comic Sans MS" pitchFamily="66" charset="0"/>
              </a:rPr>
              <a:t>years</a:t>
            </a:r>
            <a:r>
              <a:rPr lang="de-DE" sz="24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de-DE" sz="2400" b="1" dirty="0" err="1" smtClean="0">
                <a:solidFill>
                  <a:srgbClr val="002060"/>
                </a:solidFill>
                <a:latin typeface="Comic Sans MS" pitchFamily="66" charset="0"/>
              </a:rPr>
              <a:t>old</a:t>
            </a:r>
            <a:r>
              <a:rPr lang="de-DE" sz="2400" b="1" dirty="0" smtClean="0">
                <a:solidFill>
                  <a:srgbClr val="002060"/>
                </a:solidFill>
                <a:latin typeface="Bookman Old Style" pitchFamily="18" charset="0"/>
              </a:rPr>
              <a:t>.</a:t>
            </a:r>
            <a:endParaRPr lang="de-DE" sz="2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9" name="Рисунок 8" descr="4f5076bae8c8536e55479672ac7f97c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357298"/>
            <a:ext cx="3209925" cy="51435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00694" y="1714488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seven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8" grpId="0" build="allAtOnce" animBg="1"/>
      <p:bldP spid="11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ьная выноска 4"/>
          <p:cNvSpPr/>
          <p:nvPr/>
        </p:nvSpPr>
        <p:spPr>
          <a:xfrm>
            <a:off x="357158" y="214290"/>
            <a:ext cx="6072230" cy="1143008"/>
          </a:xfrm>
          <a:prstGeom prst="wedgeEllipseCallou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Bookman Old Style" pitchFamily="18" charset="0"/>
              </a:rPr>
              <a:t>How old are you?</a:t>
            </a:r>
            <a:endParaRPr lang="ru-RU" sz="32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7" name="Рисунок 6" descr="счастливый-мальчик-и-девочка-диалог-163533009.jpg"/>
          <p:cNvPicPr>
            <a:picLocks noChangeAspect="1"/>
          </p:cNvPicPr>
          <p:nvPr/>
        </p:nvPicPr>
        <p:blipFill>
          <a:blip r:embed="rId2"/>
          <a:srcRect l="65346" t="33334" b="9375"/>
          <a:stretch>
            <a:fillRect/>
          </a:stretch>
        </p:blipFill>
        <p:spPr>
          <a:xfrm>
            <a:off x="6643638" y="2714620"/>
            <a:ext cx="2500362" cy="3929090"/>
          </a:xfrm>
          <a:prstGeom prst="rect">
            <a:avLst/>
          </a:prstGeom>
        </p:spPr>
      </p:pic>
      <p:sp>
        <p:nvSpPr>
          <p:cNvPr id="8" name="Овальная выноска 7"/>
          <p:cNvSpPr/>
          <p:nvPr/>
        </p:nvSpPr>
        <p:spPr>
          <a:xfrm flipH="1">
            <a:off x="3714712" y="1428736"/>
            <a:ext cx="5429288" cy="1143008"/>
          </a:xfrm>
          <a:prstGeom prst="wedgeEllipseCallou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de-DE" sz="2400" b="1" dirty="0" smtClean="0">
                <a:solidFill>
                  <a:srgbClr val="002060"/>
                </a:solidFill>
                <a:latin typeface="Bookman Old Style" pitchFamily="18" charset="0"/>
              </a:rPr>
              <a:t>I am </a:t>
            </a:r>
            <a:r>
              <a:rPr lang="de-DE" sz="2400" b="1" dirty="0" smtClean="0">
                <a:solidFill>
                  <a:srgbClr val="C00000"/>
                </a:solidFill>
                <a:latin typeface="Bookman Old Style" pitchFamily="18" charset="0"/>
              </a:rPr>
              <a:t>_______</a:t>
            </a:r>
            <a:r>
              <a:rPr lang="de-DE" sz="2400" b="1" dirty="0" err="1" smtClean="0">
                <a:solidFill>
                  <a:srgbClr val="002060"/>
                </a:solidFill>
                <a:latin typeface="Bookman Old Style" pitchFamily="18" charset="0"/>
              </a:rPr>
              <a:t>years</a:t>
            </a:r>
            <a:r>
              <a:rPr lang="de-DE" sz="2400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de-DE" sz="2400" b="1" dirty="0" err="1" smtClean="0">
                <a:solidFill>
                  <a:srgbClr val="002060"/>
                </a:solidFill>
                <a:latin typeface="Bookman Old Style" pitchFamily="18" charset="0"/>
              </a:rPr>
              <a:t>old</a:t>
            </a:r>
            <a:r>
              <a:rPr lang="de-DE" sz="2400" b="1" dirty="0" smtClean="0">
                <a:solidFill>
                  <a:srgbClr val="002060"/>
                </a:solidFill>
                <a:latin typeface="Bookman Old Style" pitchFamily="18" charset="0"/>
              </a:rPr>
              <a:t>.</a:t>
            </a:r>
            <a:endParaRPr lang="de-DE" sz="2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9" name="Рисунок 8" descr="4f5076bae8c8536e55479672ac7f97c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357298"/>
            <a:ext cx="3209925" cy="5143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8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араллелограмм 7"/>
          <p:cNvSpPr/>
          <p:nvPr/>
        </p:nvSpPr>
        <p:spPr>
          <a:xfrm>
            <a:off x="1000100" y="0"/>
            <a:ext cx="6929486" cy="500042"/>
          </a:xfrm>
          <a:prstGeom prst="parallelogram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Now, let’s watch a video “birthday party”</a:t>
            </a:r>
            <a:endParaRPr lang="ru-RU" dirty="0" smtClean="0">
              <a:solidFill>
                <a:srgbClr val="002060"/>
              </a:solidFill>
            </a:endParaRPr>
          </a:p>
        </p:txBody>
      </p:sp>
      <p:pic>
        <p:nvPicPr>
          <p:cNvPr id="3" name="Рисунок 2" descr="WhatsApp Image 2020-12-06 at 02.25.0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1643050"/>
            <a:ext cx="3701028" cy="278412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86050" y="6488668"/>
            <a:ext cx="3210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https://youtu.be/XeRlcuWhNpU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PReplay_Final1607321711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0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irthday-candle-clipart-animated-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72330" y="642918"/>
            <a:ext cx="1486661" cy="1449494"/>
          </a:xfrm>
          <a:prstGeom prst="rect">
            <a:avLst/>
          </a:prstGeom>
        </p:spPr>
      </p:pic>
      <p:pic>
        <p:nvPicPr>
          <p:cNvPr id="3" name="Рисунок 2" descr="birthday-cake-clipart-boy-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72330" y="3571876"/>
            <a:ext cx="1629537" cy="1319149"/>
          </a:xfrm>
          <a:prstGeom prst="rect">
            <a:avLst/>
          </a:prstGeom>
        </p:spPr>
      </p:pic>
      <p:pic>
        <p:nvPicPr>
          <p:cNvPr id="4" name="Рисунок 3" descr="cake-5-candles-m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68" y="2143116"/>
            <a:ext cx="1549272" cy="1383463"/>
          </a:xfrm>
          <a:prstGeom prst="rect">
            <a:avLst/>
          </a:prstGeom>
        </p:spPr>
      </p:pic>
      <p:pic>
        <p:nvPicPr>
          <p:cNvPr id="5" name="Рисунок 4" descr="Без названия.png"/>
          <p:cNvPicPr>
            <a:picLocks noChangeAspect="1"/>
          </p:cNvPicPr>
          <p:nvPr/>
        </p:nvPicPr>
        <p:blipFill>
          <a:blip r:embed="rId5"/>
          <a:srcRect r="13823" b="24999"/>
          <a:stretch>
            <a:fillRect/>
          </a:stretch>
        </p:blipFill>
        <p:spPr>
          <a:xfrm>
            <a:off x="7000892" y="5143512"/>
            <a:ext cx="2000264" cy="1500198"/>
          </a:xfrm>
          <a:prstGeom prst="rect">
            <a:avLst/>
          </a:prstGeom>
        </p:spPr>
      </p:pic>
      <p:pic>
        <p:nvPicPr>
          <p:cNvPr id="6" name="Рисунок 5" descr="pngtree-cute-cartoon-birthday-party-image_182271.jpg"/>
          <p:cNvPicPr>
            <a:picLocks noChangeAspect="1"/>
          </p:cNvPicPr>
          <p:nvPr/>
        </p:nvPicPr>
        <p:blipFill>
          <a:blip r:embed="rId6" cstate="print"/>
          <a:srcRect l="18326" t="36572" r="14687" b="15479"/>
          <a:stretch>
            <a:fillRect/>
          </a:stretch>
        </p:blipFill>
        <p:spPr>
          <a:xfrm>
            <a:off x="5643570" y="5214950"/>
            <a:ext cx="1357322" cy="14573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images (2).jpg"/>
          <p:cNvPicPr>
            <a:picLocks noChangeAspect="1"/>
          </p:cNvPicPr>
          <p:nvPr/>
        </p:nvPicPr>
        <p:blipFill>
          <a:blip r:embed="rId7"/>
          <a:srcRect r="26136" b="23799"/>
          <a:stretch>
            <a:fillRect/>
          </a:stretch>
        </p:blipFill>
        <p:spPr>
          <a:xfrm>
            <a:off x="5143504" y="3500438"/>
            <a:ext cx="1821103" cy="1452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ages (3).jpg"/>
          <p:cNvPicPr>
            <a:picLocks noChangeAspect="1"/>
          </p:cNvPicPr>
          <p:nvPr/>
        </p:nvPicPr>
        <p:blipFill>
          <a:blip r:embed="rId8"/>
          <a:srcRect r="6395" b="21843"/>
          <a:stretch>
            <a:fillRect/>
          </a:stretch>
        </p:blipFill>
        <p:spPr>
          <a:xfrm>
            <a:off x="5572132" y="642918"/>
            <a:ext cx="1428760" cy="13683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images.jpg"/>
          <p:cNvPicPr>
            <a:picLocks noChangeAspect="1"/>
          </p:cNvPicPr>
          <p:nvPr/>
        </p:nvPicPr>
        <p:blipFill>
          <a:blip r:embed="rId9"/>
          <a:srcRect r="46667" b="36667"/>
          <a:stretch>
            <a:fillRect/>
          </a:stretch>
        </p:blipFill>
        <p:spPr>
          <a:xfrm>
            <a:off x="5643571" y="2071678"/>
            <a:ext cx="1285884" cy="1357315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2357422" y="1285860"/>
            <a:ext cx="3214710" cy="71438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He is_______ years old 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285984" y="2714620"/>
            <a:ext cx="3357586" cy="71438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She  is_______ years old 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285984" y="4214818"/>
            <a:ext cx="3357586" cy="64294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He is_______ years old 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357422" y="5929330"/>
            <a:ext cx="3286148" cy="642942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She  is_______ years old 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642918"/>
            <a:ext cx="2000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Bookman Old Style" pitchFamily="18" charset="0"/>
              </a:rPr>
              <a:t>How old is he?</a:t>
            </a:r>
            <a:endParaRPr lang="ru-RU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1928802"/>
            <a:ext cx="2857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Bookman Old Style" pitchFamily="18" charset="0"/>
              </a:rPr>
              <a:t>How old is she?</a:t>
            </a:r>
            <a:endParaRPr lang="ru-RU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3429000"/>
            <a:ext cx="2857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Bookman Old Style" pitchFamily="18" charset="0"/>
              </a:rPr>
              <a:t>How old is he?</a:t>
            </a:r>
            <a:endParaRPr lang="ru-RU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4929198"/>
            <a:ext cx="2857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Bookman Old Style" pitchFamily="18" charset="0"/>
              </a:rPr>
              <a:t>How old is she?</a:t>
            </a:r>
            <a:endParaRPr lang="ru-RU" sz="2000" dirty="0"/>
          </a:p>
        </p:txBody>
      </p:sp>
      <p:sp>
        <p:nvSpPr>
          <p:cNvPr id="21" name="Параллелограмм 20"/>
          <p:cNvSpPr/>
          <p:nvPr/>
        </p:nvSpPr>
        <p:spPr>
          <a:xfrm>
            <a:off x="1000100" y="0"/>
            <a:ext cx="7143800" cy="571480"/>
          </a:xfrm>
          <a:prstGeom prst="parallelogram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Now count the candles and answer the questions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3214678" y="1357298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Bookman Old Style" pitchFamily="18" charset="0"/>
              </a:rPr>
              <a:t>four </a:t>
            </a:r>
            <a:endParaRPr lang="ru-RU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00430" y="2857496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Bookman Old Style" pitchFamily="18" charset="0"/>
              </a:rPr>
              <a:t>five</a:t>
            </a:r>
            <a:endParaRPr lang="ru-RU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14678" y="4286256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Bookman Old Style" pitchFamily="18" charset="0"/>
              </a:rPr>
              <a:t>seven</a:t>
            </a:r>
            <a:endParaRPr lang="ru-RU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57554" y="5857892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Bookman Old Style" pitchFamily="18" charset="0"/>
              </a:rPr>
              <a:t>ten</a:t>
            </a:r>
            <a:endParaRPr lang="ru-RU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allAtOnce"/>
      <p:bldP spid="23" grpId="0" build="allAtOnce"/>
      <p:bldP spid="24" grpId="0" build="allAtOnce"/>
      <p:bldP spid="25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728" y="2786058"/>
            <a:ext cx="2489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They are four   years old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3143248"/>
            <a:ext cx="2388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They are five  years old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1500174"/>
            <a:ext cx="2220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She is  four  years old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1857364"/>
            <a:ext cx="2320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She is  seven years old 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928926" y="4214818"/>
            <a:ext cx="2321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she  is  three years old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928926" y="4643446"/>
            <a:ext cx="22885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she  is  eight years old 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500562" y="5214950"/>
            <a:ext cx="2253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He  is  three years old 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500562" y="5643578"/>
            <a:ext cx="2221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He  is  eight years old </a:t>
            </a:r>
            <a:endParaRPr lang="ru-RU" dirty="0"/>
          </a:p>
        </p:txBody>
      </p:sp>
      <p:sp>
        <p:nvSpPr>
          <p:cNvPr id="29" name="Параллелограмм 28"/>
          <p:cNvSpPr/>
          <p:nvPr/>
        </p:nvSpPr>
        <p:spPr>
          <a:xfrm>
            <a:off x="1000100" y="142852"/>
            <a:ext cx="6929486" cy="714380"/>
          </a:xfrm>
          <a:prstGeom prst="parallelogram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Now read and tick correct answer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500298" y="1571612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Picture 2" descr="Green tick clipart free to use clip art resource - ClipartBar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500174"/>
            <a:ext cx="285752" cy="357293"/>
          </a:xfrm>
          <a:prstGeom prst="rect">
            <a:avLst/>
          </a:prstGeom>
          <a:noFill/>
        </p:spPr>
      </p:pic>
      <p:sp>
        <p:nvSpPr>
          <p:cNvPr id="33" name="Прямоугольник 32"/>
          <p:cNvSpPr/>
          <p:nvPr/>
        </p:nvSpPr>
        <p:spPr>
          <a:xfrm>
            <a:off x="2500298" y="192880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3786182" y="2786058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Picture 2" descr="Green tick clipart free to use clip art resource - ClipartBar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2786058"/>
            <a:ext cx="428628" cy="410949"/>
          </a:xfrm>
          <a:prstGeom prst="rect">
            <a:avLst/>
          </a:prstGeom>
          <a:noFill/>
        </p:spPr>
      </p:pic>
      <p:sp>
        <p:nvSpPr>
          <p:cNvPr id="36" name="Прямоугольник 35"/>
          <p:cNvSpPr/>
          <p:nvPr/>
        </p:nvSpPr>
        <p:spPr>
          <a:xfrm>
            <a:off x="3857620" y="328612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5286380" y="4214818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5286380" y="4643446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2" descr="Green tick clipart free to use clip art resource - ClipartBar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4143380"/>
            <a:ext cx="357190" cy="446616"/>
          </a:xfrm>
          <a:prstGeom prst="rect">
            <a:avLst/>
          </a:prstGeom>
          <a:noFill/>
        </p:spPr>
      </p:pic>
      <p:sp>
        <p:nvSpPr>
          <p:cNvPr id="40" name="Прямоугольник 39"/>
          <p:cNvSpPr/>
          <p:nvPr/>
        </p:nvSpPr>
        <p:spPr>
          <a:xfrm>
            <a:off x="6786578" y="5286388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6786578" y="5715016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Picture 2" descr="Green tick clipart free to use clip art resource - ClipartBar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5643578"/>
            <a:ext cx="428628" cy="535940"/>
          </a:xfrm>
          <a:prstGeom prst="rect">
            <a:avLst/>
          </a:prstGeom>
          <a:noFill/>
        </p:spPr>
      </p:pic>
      <p:pic>
        <p:nvPicPr>
          <p:cNvPr id="24" name="Рисунок 23" descr="WhatsApp Image 2020-12-06 at 02.25.03 (1).jpeg"/>
          <p:cNvPicPr>
            <a:picLocks noChangeAspect="1"/>
          </p:cNvPicPr>
          <p:nvPr/>
        </p:nvPicPr>
        <p:blipFill>
          <a:blip r:embed="rId3" cstate="print"/>
          <a:srcRect t="27273"/>
          <a:stretch>
            <a:fillRect/>
          </a:stretch>
        </p:blipFill>
        <p:spPr>
          <a:xfrm>
            <a:off x="5715008" y="3857628"/>
            <a:ext cx="1777020" cy="1292378"/>
          </a:xfrm>
          <a:prstGeom prst="rect">
            <a:avLst/>
          </a:prstGeom>
        </p:spPr>
      </p:pic>
      <p:pic>
        <p:nvPicPr>
          <p:cNvPr id="25" name="Рисунок 24" descr="WhatsApp Image 2020-12-06 at 02.25.03 (2).jpeg"/>
          <p:cNvPicPr>
            <a:picLocks noChangeAspect="1"/>
          </p:cNvPicPr>
          <p:nvPr/>
        </p:nvPicPr>
        <p:blipFill>
          <a:blip r:embed="rId4"/>
          <a:srcRect l="6880" t="8333" r="6880" b="38542"/>
          <a:stretch>
            <a:fillRect/>
          </a:stretch>
        </p:blipFill>
        <p:spPr>
          <a:xfrm>
            <a:off x="2928926" y="1142984"/>
            <a:ext cx="1643074" cy="1351561"/>
          </a:xfrm>
          <a:prstGeom prst="rect">
            <a:avLst/>
          </a:prstGeom>
        </p:spPr>
      </p:pic>
      <p:pic>
        <p:nvPicPr>
          <p:cNvPr id="26" name="Рисунок 25" descr="WhatsApp Image 2020-12-06 at 02.25.03 (3).jpeg"/>
          <p:cNvPicPr>
            <a:picLocks noChangeAspect="1"/>
          </p:cNvPicPr>
          <p:nvPr/>
        </p:nvPicPr>
        <p:blipFill>
          <a:blip r:embed="rId5"/>
          <a:srcRect r="4641" b="18750"/>
          <a:stretch>
            <a:fillRect/>
          </a:stretch>
        </p:blipFill>
        <p:spPr>
          <a:xfrm>
            <a:off x="7202912" y="4850976"/>
            <a:ext cx="1941088" cy="2007024"/>
          </a:xfrm>
          <a:prstGeom prst="rect">
            <a:avLst/>
          </a:prstGeom>
        </p:spPr>
      </p:pic>
      <p:pic>
        <p:nvPicPr>
          <p:cNvPr id="28" name="Рисунок 27" descr="WhatsApp Image 2020-12-06 at 02.25.03 (6).jpeg"/>
          <p:cNvPicPr>
            <a:picLocks noChangeAspect="1"/>
          </p:cNvPicPr>
          <p:nvPr/>
        </p:nvPicPr>
        <p:blipFill>
          <a:blip r:embed="rId6" cstate="print"/>
          <a:srcRect r="4145" b="39583"/>
          <a:stretch>
            <a:fillRect/>
          </a:stretch>
        </p:blipFill>
        <p:spPr>
          <a:xfrm>
            <a:off x="4357686" y="2500306"/>
            <a:ext cx="2000264" cy="1321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1" grpId="0"/>
      <p:bldP spid="12" grpId="0"/>
      <p:bldP spid="17" grpId="0"/>
      <p:bldP spid="18" grpId="0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43182"/>
            <a:ext cx="9144000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ll MT" pitchFamily="18" charset="0"/>
              </a:rPr>
              <a:t>PLAY A GAME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Flecha derecha">
            <a:hlinkClick r:id="" action="ppaction://hlinkshowjump?jump=nextslide"/>
          </p:cNvPr>
          <p:cNvSpPr/>
          <p:nvPr/>
        </p:nvSpPr>
        <p:spPr>
          <a:xfrm>
            <a:off x="7740352" y="6021288"/>
            <a:ext cx="1144263" cy="665980"/>
          </a:xfrm>
          <a:prstGeom prst="rightArrow">
            <a:avLst>
              <a:gd name="adj1" fmla="val 50000"/>
              <a:gd name="adj2" fmla="val 64562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 smtClean="0">
                <a:solidFill>
                  <a:schemeClr val="bg1"/>
                </a:solidFill>
              </a:rPr>
              <a:t>NEXT</a:t>
            </a:r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1857356" y="4857760"/>
            <a:ext cx="2707335" cy="94722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 smtClean="0"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five</a:t>
            </a:r>
            <a:endParaRPr lang="es-ES" sz="3200" b="1" dirty="0">
              <a:solidFill>
                <a:srgbClr val="00206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5143504" y="4857760"/>
            <a:ext cx="2786996" cy="94722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nine</a:t>
            </a:r>
            <a:endParaRPr lang="es-ES" sz="3200" b="1" dirty="0">
              <a:solidFill>
                <a:srgbClr val="00206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00100" y="285728"/>
            <a:ext cx="6572296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u="sng" dirty="0" smtClean="0">
                <a:solidFill>
                  <a:srgbClr val="002060"/>
                </a:solidFill>
                <a:latin typeface="Bahnschrift SemiBold" pitchFamily="34" charset="0"/>
              </a:rPr>
              <a:t>How many candles are there</a:t>
            </a:r>
            <a:r>
              <a:rPr lang="en-US" sz="3200" b="1" dirty="0" smtClean="0">
                <a:solidFill>
                  <a:srgbClr val="002060"/>
                </a:solidFill>
                <a:latin typeface="Bahnschrift SemiBold" pitchFamily="34" charset="0"/>
              </a:rPr>
              <a:t>?</a:t>
            </a:r>
            <a:endParaRPr lang="ru-RU" sz="3200" b="1" dirty="0">
              <a:solidFill>
                <a:srgbClr val="002060"/>
              </a:solidFill>
              <a:latin typeface="Bahnschrift SemiBold" pitchFamily="34" charset="0"/>
            </a:endParaRPr>
          </a:p>
        </p:txBody>
      </p:sp>
      <p:pic>
        <p:nvPicPr>
          <p:cNvPr id="8" name="Рисунок 7" descr="cake-5-candles-m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8992" y="1785926"/>
            <a:ext cx="2428892" cy="216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60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0" grpId="0" animBg="1"/>
      <p:bldP spid="16" grpId="0" animBg="1"/>
      <p:bldP spid="16" grpId="1" animBg="1"/>
      <p:bldP spid="18" grpId="0" animBg="1"/>
      <p:bldP spid="18" grpId="1" animBg="1"/>
      <p:bldP spid="18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Flecha derecha">
            <a:hlinkClick r:id="" action="ppaction://hlinkshowjump?jump=nextslide"/>
          </p:cNvPr>
          <p:cNvSpPr/>
          <p:nvPr/>
        </p:nvSpPr>
        <p:spPr>
          <a:xfrm>
            <a:off x="7744284" y="6021288"/>
            <a:ext cx="1144263" cy="665980"/>
          </a:xfrm>
          <a:prstGeom prst="rightArrow">
            <a:avLst>
              <a:gd name="adj1" fmla="val 50000"/>
              <a:gd name="adj2" fmla="val 64562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 smtClean="0">
                <a:solidFill>
                  <a:schemeClr val="bg1"/>
                </a:solidFill>
              </a:rPr>
              <a:t>NEXT</a:t>
            </a:r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1571604" y="4643446"/>
            <a:ext cx="2946217" cy="94722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smtClean="0"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ookman Old Style" pitchFamily="18" charset="0"/>
              </a:rPr>
              <a:t>nine</a:t>
            </a:r>
            <a:endParaRPr lang="es-ES" sz="2000" b="1" dirty="0">
              <a:solidFill>
                <a:srgbClr val="00206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Bookman Old Style" pitchFamily="18" charset="0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4714876" y="4643446"/>
            <a:ext cx="2707335" cy="94722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ookman Old Style" pitchFamily="18" charset="0"/>
              </a:rPr>
              <a:t>ten </a:t>
            </a:r>
            <a:endParaRPr lang="es-ES" sz="3200" b="1" dirty="0">
              <a:solidFill>
                <a:srgbClr val="00206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Bookman Old Style" pitchFamily="18" charset="0"/>
            </a:endParaRPr>
          </a:p>
        </p:txBody>
      </p:sp>
      <p:pic>
        <p:nvPicPr>
          <p:cNvPr id="9" name="Рисунок 8" descr="Без названия.png"/>
          <p:cNvPicPr>
            <a:picLocks noChangeAspect="1"/>
          </p:cNvPicPr>
          <p:nvPr/>
        </p:nvPicPr>
        <p:blipFill>
          <a:blip r:embed="rId5"/>
          <a:srcRect r="13823" b="24999"/>
          <a:stretch>
            <a:fillRect/>
          </a:stretch>
        </p:blipFill>
        <p:spPr>
          <a:xfrm>
            <a:off x="2928926" y="1714488"/>
            <a:ext cx="3357586" cy="251819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1000100" y="285728"/>
            <a:ext cx="6572296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u="sng" dirty="0" smtClean="0">
                <a:solidFill>
                  <a:srgbClr val="002060"/>
                </a:solidFill>
                <a:latin typeface="Bahnschrift SemiBold" pitchFamily="34" charset="0"/>
              </a:rPr>
              <a:t>How many candles are there</a:t>
            </a:r>
            <a:r>
              <a:rPr lang="en-US" sz="3200" b="1" dirty="0" smtClean="0">
                <a:solidFill>
                  <a:srgbClr val="002060"/>
                </a:solidFill>
                <a:latin typeface="Bahnschrift SemiBold" pitchFamily="34" charset="0"/>
              </a:rPr>
              <a:t>?</a:t>
            </a:r>
            <a:endParaRPr lang="ru-RU" sz="3200" b="1" dirty="0">
              <a:solidFill>
                <a:srgbClr val="002060"/>
              </a:solidFill>
              <a:latin typeface="Bahnschrift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49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3" grpId="1" animBg="1"/>
      <p:bldP spid="13" grpId="2" animBg="1"/>
      <p:bldP spid="16" grpId="0" animBg="1"/>
      <p:bldP spid="1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he-word-hello-on-a-speech-bubble-vector_53876-602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15074" y="0"/>
            <a:ext cx="2143140" cy="1509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artoon-female-teacher-standing-next-to-a-blackboa-vector-4900287.jpg"/>
          <p:cNvPicPr>
            <a:picLocks noChangeAspect="1"/>
          </p:cNvPicPr>
          <p:nvPr/>
        </p:nvPicPr>
        <p:blipFill>
          <a:blip r:embed="rId3"/>
          <a:srcRect b="8333"/>
          <a:stretch>
            <a:fillRect/>
          </a:stretch>
        </p:blipFill>
        <p:spPr>
          <a:xfrm>
            <a:off x="928662" y="857232"/>
            <a:ext cx="5643602" cy="557220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42976" y="1285860"/>
            <a:ext cx="35004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Today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we will learn new numbers and answer to the question:           </a:t>
            </a: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How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old are you?</a:t>
            </a:r>
            <a:endParaRPr lang="kk-KZ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Flecha derecha">
            <a:hlinkClick r:id="" action="ppaction://hlinkshowjump?jump=nextslide"/>
          </p:cNvPr>
          <p:cNvSpPr/>
          <p:nvPr/>
        </p:nvSpPr>
        <p:spPr>
          <a:xfrm>
            <a:off x="7744284" y="6021288"/>
            <a:ext cx="1144263" cy="665980"/>
          </a:xfrm>
          <a:prstGeom prst="rightArrow">
            <a:avLst>
              <a:gd name="adj1" fmla="val 50000"/>
              <a:gd name="adj2" fmla="val 64562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 smtClean="0">
                <a:solidFill>
                  <a:schemeClr val="bg1"/>
                </a:solidFill>
              </a:rPr>
              <a:t>NEXT</a:t>
            </a:r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1571604" y="4643446"/>
            <a:ext cx="2946217" cy="94722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ookman Old Style" pitchFamily="18" charset="0"/>
              </a:rPr>
              <a:t>eight</a:t>
            </a:r>
            <a:endParaRPr lang="es-ES" sz="2000" b="1" dirty="0">
              <a:solidFill>
                <a:srgbClr val="92D05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Bookman Old Style" pitchFamily="18" charset="0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4714876" y="4643446"/>
            <a:ext cx="2707335" cy="94722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ookman Old Style" pitchFamily="18" charset="0"/>
              </a:rPr>
              <a:t>four </a:t>
            </a:r>
            <a:endParaRPr lang="es-ES" sz="3200" b="1" dirty="0">
              <a:solidFill>
                <a:srgbClr val="00206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Bookman Old Style" pitchFamily="18" charset="0"/>
            </a:endParaRPr>
          </a:p>
        </p:txBody>
      </p:sp>
      <p:pic>
        <p:nvPicPr>
          <p:cNvPr id="7" name="Рисунок 6" descr="birthday-candle-clipart-animated-1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16" y="1857364"/>
            <a:ext cx="2428892" cy="2368169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000100" y="285728"/>
            <a:ext cx="6572296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u="sng" dirty="0" smtClean="0">
                <a:solidFill>
                  <a:srgbClr val="002060"/>
                </a:solidFill>
                <a:latin typeface="Bahnschrift SemiBold" pitchFamily="34" charset="0"/>
              </a:rPr>
              <a:t>How many candles are there</a:t>
            </a:r>
            <a:r>
              <a:rPr lang="en-US" sz="3200" b="1" dirty="0" smtClean="0">
                <a:solidFill>
                  <a:srgbClr val="002060"/>
                </a:solidFill>
                <a:latin typeface="Bahnschrift SemiBold" pitchFamily="34" charset="0"/>
              </a:rPr>
              <a:t>?</a:t>
            </a:r>
            <a:endParaRPr lang="ru-RU" sz="3200" b="1" dirty="0">
              <a:solidFill>
                <a:srgbClr val="002060"/>
              </a:solidFill>
              <a:latin typeface="Bahnschrift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49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3" grpId="1" animBg="1"/>
      <p:bldP spid="13" grpId="2" animBg="1"/>
      <p:bldP spid="16" grpId="0" animBg="1"/>
      <p:bldP spid="1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Flecha derecha">
            <a:hlinkClick r:id="" action="ppaction://hlinkshowjump?jump=nextslide"/>
          </p:cNvPr>
          <p:cNvSpPr/>
          <p:nvPr/>
        </p:nvSpPr>
        <p:spPr>
          <a:xfrm>
            <a:off x="7740352" y="6021288"/>
            <a:ext cx="1144263" cy="665980"/>
          </a:xfrm>
          <a:prstGeom prst="rightArrow">
            <a:avLst>
              <a:gd name="adj1" fmla="val 50000"/>
              <a:gd name="adj2" fmla="val 64562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 smtClean="0">
                <a:solidFill>
                  <a:schemeClr val="bg1"/>
                </a:solidFill>
              </a:rPr>
              <a:t>NEXT</a:t>
            </a:r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1857356" y="4857760"/>
            <a:ext cx="2707335" cy="94722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 smtClean="0"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seven</a:t>
            </a:r>
            <a:endParaRPr lang="es-ES" sz="3200" b="1" dirty="0">
              <a:solidFill>
                <a:srgbClr val="00206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5143504" y="4857760"/>
            <a:ext cx="2786996" cy="94722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rgbClr val="0070C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six</a:t>
            </a:r>
            <a:endParaRPr lang="es-ES" sz="3200" b="1" dirty="0">
              <a:solidFill>
                <a:srgbClr val="0070C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6" name="Рисунок 5" descr="WhatsApp Image 2020-12-06 at 02.25.03 (8)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4612" y="1357298"/>
            <a:ext cx="3810000" cy="3128963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1000100" y="285728"/>
            <a:ext cx="6572296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u="sng" dirty="0" smtClean="0">
                <a:solidFill>
                  <a:srgbClr val="002060"/>
                </a:solidFill>
                <a:latin typeface="Bahnschrift SemiBold" pitchFamily="34" charset="0"/>
              </a:rPr>
              <a:t>How many candles are there</a:t>
            </a:r>
            <a:r>
              <a:rPr lang="en-US" sz="3200" b="1" dirty="0" smtClean="0">
                <a:solidFill>
                  <a:srgbClr val="002060"/>
                </a:solidFill>
                <a:latin typeface="Bahnschrift SemiBold" pitchFamily="34" charset="0"/>
              </a:rPr>
              <a:t>?</a:t>
            </a:r>
            <a:endParaRPr lang="ru-RU" sz="3200" b="1" dirty="0">
              <a:solidFill>
                <a:srgbClr val="002060"/>
              </a:solidFill>
              <a:latin typeface="Bahnschrift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60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0" grpId="0" animBg="1"/>
      <p:bldP spid="16" grpId="0" animBg="1"/>
      <p:bldP spid="16" grpId="1" animBg="1"/>
      <p:bldP spid="18" grpId="0" animBg="1"/>
      <p:bldP spid="18" grpId="1" animBg="1"/>
      <p:bldP spid="18" grpId="2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Flecha derecha">
            <a:hlinkClick r:id="" action="ppaction://hlinkshowjump?jump=nextslide"/>
          </p:cNvPr>
          <p:cNvSpPr/>
          <p:nvPr/>
        </p:nvSpPr>
        <p:spPr>
          <a:xfrm>
            <a:off x="7744284" y="6021288"/>
            <a:ext cx="1144263" cy="665980"/>
          </a:xfrm>
          <a:prstGeom prst="rightArrow">
            <a:avLst>
              <a:gd name="adj1" fmla="val 50000"/>
              <a:gd name="adj2" fmla="val 64562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 smtClean="0">
                <a:solidFill>
                  <a:schemeClr val="bg1"/>
                </a:solidFill>
              </a:rPr>
              <a:t>NEXT</a:t>
            </a:r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1571604" y="4643446"/>
            <a:ext cx="2946217" cy="94722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two</a:t>
            </a:r>
            <a:endParaRPr lang="es-ES" sz="2000" b="1" dirty="0">
              <a:solidFill>
                <a:srgbClr val="92D05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4786314" y="4643446"/>
            <a:ext cx="2707335" cy="94722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nine</a:t>
            </a:r>
            <a:endParaRPr lang="es-ES" sz="3200" b="1" dirty="0">
              <a:solidFill>
                <a:srgbClr val="00206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6" name="Рисунок 5" descr="WhatsApp Image 2020-12-06 at 02.25.03 (7)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4678" y="1428736"/>
            <a:ext cx="2780269" cy="2571749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1000100" y="285728"/>
            <a:ext cx="6572296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u="sng" dirty="0" smtClean="0">
                <a:solidFill>
                  <a:srgbClr val="002060"/>
                </a:solidFill>
                <a:latin typeface="Bahnschrift SemiBold" pitchFamily="34" charset="0"/>
              </a:rPr>
              <a:t>How many candles are there</a:t>
            </a:r>
            <a:r>
              <a:rPr lang="en-US" sz="3200" b="1" dirty="0" smtClean="0">
                <a:solidFill>
                  <a:srgbClr val="002060"/>
                </a:solidFill>
                <a:latin typeface="Bahnschrift SemiBold" pitchFamily="34" charset="0"/>
              </a:rPr>
              <a:t>?</a:t>
            </a:r>
            <a:endParaRPr lang="ru-RU" sz="3200" b="1" dirty="0">
              <a:solidFill>
                <a:srgbClr val="002060"/>
              </a:solidFill>
              <a:latin typeface="Bahnschrift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49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3" grpId="1" animBg="1"/>
      <p:bldP spid="13" grpId="2" animBg="1"/>
      <p:bldP spid="16" grpId="0" animBg="1"/>
      <p:bldP spid="16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Flecha derecha">
            <a:hlinkClick r:id="" action="ppaction://hlinkshowjump?jump=nextslide"/>
          </p:cNvPr>
          <p:cNvSpPr/>
          <p:nvPr/>
        </p:nvSpPr>
        <p:spPr>
          <a:xfrm>
            <a:off x="7740352" y="6021288"/>
            <a:ext cx="1144263" cy="665980"/>
          </a:xfrm>
          <a:prstGeom prst="rightArrow">
            <a:avLst>
              <a:gd name="adj1" fmla="val 50000"/>
              <a:gd name="adj2" fmla="val 64562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 smtClean="0">
                <a:solidFill>
                  <a:schemeClr val="bg1"/>
                </a:solidFill>
              </a:rPr>
              <a:t>NEXT</a:t>
            </a:r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1857356" y="4857760"/>
            <a:ext cx="2707335" cy="94722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 smtClean="0"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three</a:t>
            </a:r>
            <a:endParaRPr lang="es-ES" sz="3200" b="1" dirty="0">
              <a:solidFill>
                <a:srgbClr val="00206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5143504" y="4857760"/>
            <a:ext cx="2786996" cy="94722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five</a:t>
            </a:r>
            <a:endParaRPr lang="es-ES" sz="3200" b="1" dirty="0">
              <a:solidFill>
                <a:srgbClr val="00206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6" name="Рисунок 5" descr="WhatsApp Image 2020-12-06 at 02.25.03 (9).jpeg"/>
          <p:cNvPicPr>
            <a:picLocks noChangeAspect="1"/>
          </p:cNvPicPr>
          <p:nvPr/>
        </p:nvPicPr>
        <p:blipFill>
          <a:blip r:embed="rId5"/>
          <a:srcRect b="38542"/>
          <a:stretch>
            <a:fillRect/>
          </a:stretch>
        </p:blipFill>
        <p:spPr>
          <a:xfrm>
            <a:off x="3214678" y="1857364"/>
            <a:ext cx="2857520" cy="2341582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1000100" y="285728"/>
            <a:ext cx="6572296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u="sng" dirty="0" smtClean="0">
                <a:solidFill>
                  <a:srgbClr val="002060"/>
                </a:solidFill>
                <a:latin typeface="Bahnschrift SemiBold" pitchFamily="34" charset="0"/>
              </a:rPr>
              <a:t>How many candles are there</a:t>
            </a:r>
            <a:r>
              <a:rPr lang="en-US" sz="3200" b="1" dirty="0" smtClean="0">
                <a:solidFill>
                  <a:srgbClr val="002060"/>
                </a:solidFill>
                <a:latin typeface="Bahnschrift SemiBold" pitchFamily="34" charset="0"/>
              </a:rPr>
              <a:t>?</a:t>
            </a:r>
            <a:endParaRPr lang="ru-RU" sz="3200" b="1" dirty="0">
              <a:solidFill>
                <a:srgbClr val="002060"/>
              </a:solidFill>
              <a:latin typeface="Bahnschrift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60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0" grpId="0" animBg="1"/>
      <p:bldP spid="16" grpId="0" animBg="1"/>
      <p:bldP spid="16" grpId="1" animBg="1"/>
      <p:bldP spid="18" grpId="0" animBg="1"/>
      <p:bldP spid="18" grpId="1" animBg="1"/>
      <p:bldP spid="18" grpId="2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800" b="1" dirty="0" smtClean="0">
                <a:latin typeface="Times New Roman" pitchFamily="18" charset="0"/>
                <a:cs typeface="Times New Roman" pitchFamily="18" charset="0"/>
              </a:rPr>
              <a:t>Individual Work:</a:t>
            </a:r>
          </a:p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928802"/>
            <a:ext cx="46434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400" b="1" dirty="0" smtClean="0">
                <a:latin typeface="Times New Roman" pitchFamily="18" charset="0"/>
                <a:cs typeface="Times New Roman" pitchFamily="18" charset="0"/>
              </a:rPr>
              <a:t>Task:</a:t>
            </a:r>
            <a:r>
              <a:rPr lang="pt-PT" sz="2400" dirty="0" smtClean="0">
                <a:latin typeface="Times New Roman" pitchFamily="18" charset="0"/>
                <a:cs typeface="Times New Roman" pitchFamily="18" charset="0"/>
              </a:rPr>
              <a:t> Fill in the missed words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2714620"/>
            <a:ext cx="44291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dirty="0" smtClean="0">
                <a:latin typeface="Times New Roman" pitchFamily="18" charset="0"/>
                <a:cs typeface="Times New Roman" pitchFamily="18" charset="0"/>
              </a:rPr>
              <a:t>1. ______old is she?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43438" y="1857364"/>
            <a:ext cx="4286280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She     How  I’m   </a:t>
            </a:r>
            <a:r>
              <a:rPr lang="pt-PT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Old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3214686"/>
            <a:ext cx="50720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400" dirty="0" smtClean="0">
                <a:latin typeface="Times New Roman" pitchFamily="18" charset="0"/>
                <a:cs typeface="Times New Roman" pitchFamily="18" charset="0"/>
              </a:rPr>
              <a:t>_________ is seven years old.</a:t>
            </a:r>
            <a:endParaRPr lang="pt-PT" sz="2400" dirty="0" smtClean="0">
              <a:latin typeface="Bell MT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3786190"/>
            <a:ext cx="4357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400" dirty="0" smtClean="0">
                <a:latin typeface="Times New Roman" pitchFamily="18" charset="0"/>
                <a:cs typeface="Times New Roman" pitchFamily="18" charset="0"/>
              </a:rPr>
              <a:t>2. How ______are you ?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4214818"/>
            <a:ext cx="58579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400" dirty="0" smtClean="0">
                <a:latin typeface="Times New Roman" pitchFamily="18" charset="0"/>
                <a:cs typeface="Times New Roman" pitchFamily="18" charset="0"/>
              </a:rPr>
              <a:t>__________ eight years old</a:t>
            </a:r>
            <a:r>
              <a:rPr lang="pt-PT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ll MT" pitchFamily="18" charset="0"/>
              </a:rPr>
              <a:t>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785794"/>
            <a:ext cx="8501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Assessment criteria: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write letters and subject-specific vocabulary when read aloud or spelt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00034" y="5072074"/>
            <a:ext cx="69294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Descriptors: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learner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writes words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uses subject-specific vocabulary properly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57290" y="357166"/>
            <a:ext cx="50720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Self- assessment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1714488"/>
            <a:ext cx="45005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 know numbers.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2500306"/>
            <a:ext cx="45005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 can ask “How old are you?”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3286124"/>
            <a:ext cx="58560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 can answer the question “How old are you?”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786710" y="1785926"/>
            <a:ext cx="285752" cy="2857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786710" y="2500306"/>
            <a:ext cx="285752" cy="2857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786710" y="3286124"/>
            <a:ext cx="285752" cy="2857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Green tick clipart free to use clip art resource - ClipartBar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1785926"/>
            <a:ext cx="185788" cy="232302"/>
          </a:xfrm>
          <a:prstGeom prst="rect">
            <a:avLst/>
          </a:prstGeom>
          <a:noFill/>
        </p:spPr>
      </p:pic>
      <p:pic>
        <p:nvPicPr>
          <p:cNvPr id="12" name="Picture 2" descr="Green tick clipart free to use clip art resource - ClipartBar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2500306"/>
            <a:ext cx="185788" cy="232302"/>
          </a:xfrm>
          <a:prstGeom prst="rect">
            <a:avLst/>
          </a:prstGeom>
          <a:noFill/>
        </p:spPr>
      </p:pic>
      <p:pic>
        <p:nvPicPr>
          <p:cNvPr id="13" name="Picture 2" descr="Green tick clipart free to use clip art resource - ClipartBar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3357562"/>
            <a:ext cx="185788" cy="2323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0_F_246620073_IAucPtjf5BpH75fyZ4ZquOkOUzPz6N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571480"/>
            <a:ext cx="8429652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43240" y="1785926"/>
            <a:ext cx="3786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One, </a:t>
            </a:r>
            <a:r>
              <a:rPr lang="en-US" dirty="0" err="1" smtClean="0"/>
              <a:t>two,three,four,five</a:t>
            </a:r>
            <a:r>
              <a:rPr lang="en-US" dirty="0" smtClean="0"/>
              <a:t>!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71802" y="2143116"/>
            <a:ext cx="3786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How old are you?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43240" y="2571744"/>
            <a:ext cx="371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I’m four. I’m four years old!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86116" y="2928934"/>
            <a:ext cx="3571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I’m five. I’m five years old!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14678" y="3357562"/>
            <a:ext cx="3571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/>
              <a:t>Six,seven,eight,nine,ten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86116" y="3714752"/>
            <a:ext cx="33575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      How old are you?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143240" y="4071942"/>
            <a:ext cx="3571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I’m nine. I’m nine years old!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928926" y="4429132"/>
            <a:ext cx="3857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      I’m ten. I’m ten years old!</a:t>
            </a:r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36870" name="AutoShape 6" descr="Brazilian Child Stock Illustrations – 201 Brazilian Child Stock  Illustrations, Vectors &amp; Clipart - Dreamsti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2" name="AutoShape 8" descr="Brazilian Child Stock Illustrations – 201 Brazilian Child Stock  Illustrations, Vectors &amp; Clipart - Dreamsti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" name="Рисунок 19" descr="happy-kids-boy-girl-sing-song-teacher-1709800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5000636"/>
            <a:ext cx="5786478" cy="1857364"/>
          </a:xfrm>
          <a:prstGeom prst="rect">
            <a:avLst/>
          </a:prstGeom>
        </p:spPr>
      </p:pic>
      <p:sp>
        <p:nvSpPr>
          <p:cNvPr id="21" name="Параллелограмм 20"/>
          <p:cNvSpPr/>
          <p:nvPr/>
        </p:nvSpPr>
        <p:spPr>
          <a:xfrm>
            <a:off x="1000100" y="357166"/>
            <a:ext cx="6929486" cy="714380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Let’s sing a song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“How old are you?” together. </a:t>
            </a:r>
            <a:endParaRPr lang="ru-RU" dirty="0"/>
          </a:p>
        </p:txBody>
      </p:sp>
      <p:pic>
        <p:nvPicPr>
          <p:cNvPr id="22" name="Рисунок 21" descr="lets-sing-dance-hits-microphone.jpg"/>
          <p:cNvPicPr>
            <a:picLocks noChangeAspect="1"/>
          </p:cNvPicPr>
          <p:nvPr/>
        </p:nvPicPr>
        <p:blipFill>
          <a:blip r:embed="rId3" cstate="print"/>
          <a:srcRect l="27778" b="1514"/>
          <a:stretch>
            <a:fillRect/>
          </a:stretch>
        </p:blipFill>
        <p:spPr>
          <a:xfrm>
            <a:off x="7715272" y="214290"/>
            <a:ext cx="1142976" cy="857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86116" y="6488668"/>
            <a:ext cx="30736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https://youtu.be/D0Ajq682yrA</a:t>
            </a:r>
            <a:endParaRPr lang="ru-RU" dirty="0"/>
          </a:p>
        </p:txBody>
      </p:sp>
      <p:pic>
        <p:nvPicPr>
          <p:cNvPr id="3" name="Рисунок 2" descr="WhatsApp Image 2020-12-06 at 12.59.5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924" y="1000108"/>
            <a:ext cx="9188924" cy="5357850"/>
          </a:xfrm>
          <a:prstGeom prst="rect">
            <a:avLst/>
          </a:prstGeom>
        </p:spPr>
      </p:pic>
      <p:sp>
        <p:nvSpPr>
          <p:cNvPr id="4" name="Параллелограмм 3"/>
          <p:cNvSpPr/>
          <p:nvPr/>
        </p:nvSpPr>
        <p:spPr>
          <a:xfrm>
            <a:off x="1000100" y="142852"/>
            <a:ext cx="6929486" cy="714380"/>
          </a:xfrm>
          <a:prstGeom prst="parallelogram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Now, let’s watch a video and 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sing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“Number song” together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PReplay_Final1607321384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642918"/>
            <a:ext cx="9147505" cy="5643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0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7391374-cute-school-girl-carto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57364"/>
            <a:ext cx="1658155" cy="2616731"/>
          </a:xfrm>
          <a:prstGeom prst="rect">
            <a:avLst/>
          </a:prstGeom>
        </p:spPr>
      </p:pic>
      <p:pic>
        <p:nvPicPr>
          <p:cNvPr id="3" name="Рисунок 2" descr="cartoon-school-boy-carrying-backpack-waving-hand_29190-4926.jpg"/>
          <p:cNvPicPr>
            <a:picLocks noChangeAspect="1"/>
          </p:cNvPicPr>
          <p:nvPr/>
        </p:nvPicPr>
        <p:blipFill>
          <a:blip r:embed="rId3"/>
          <a:srcRect r="9951"/>
          <a:stretch>
            <a:fillRect/>
          </a:stretch>
        </p:blipFill>
        <p:spPr>
          <a:xfrm>
            <a:off x="7143768" y="1428736"/>
            <a:ext cx="2000232" cy="2957511"/>
          </a:xfrm>
          <a:prstGeom prst="rect">
            <a:avLst/>
          </a:prstGeom>
        </p:spPr>
      </p:pic>
      <p:pic>
        <p:nvPicPr>
          <p:cNvPr id="4" name="Рисунок 3" descr="31425942-geek-boy-cartoon-charact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57290" y="4500570"/>
            <a:ext cx="1570411" cy="2357430"/>
          </a:xfrm>
          <a:prstGeom prst="rect">
            <a:avLst/>
          </a:prstGeom>
        </p:spPr>
      </p:pic>
      <p:pic>
        <p:nvPicPr>
          <p:cNvPr id="5" name="Рисунок 4" descr="cute-boy-cartoon-illustration-9016369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868" y="4491038"/>
            <a:ext cx="2081210" cy="2366962"/>
          </a:xfrm>
          <a:prstGeom prst="rect">
            <a:avLst/>
          </a:prstGeom>
        </p:spPr>
      </p:pic>
      <p:pic>
        <p:nvPicPr>
          <p:cNvPr id="6" name="Рисунок 5" descr="cute-girl-go-school-cartoon-260nw-595142990.jpg"/>
          <p:cNvPicPr>
            <a:picLocks noChangeAspect="1"/>
          </p:cNvPicPr>
          <p:nvPr/>
        </p:nvPicPr>
        <p:blipFill>
          <a:blip r:embed="rId6"/>
          <a:srcRect b="8869"/>
          <a:stretch>
            <a:fillRect/>
          </a:stretch>
        </p:blipFill>
        <p:spPr>
          <a:xfrm>
            <a:off x="6429388" y="4643446"/>
            <a:ext cx="1825370" cy="2214554"/>
          </a:xfrm>
          <a:prstGeom prst="rect">
            <a:avLst/>
          </a:prstGeom>
        </p:spPr>
      </p:pic>
      <p:pic>
        <p:nvPicPr>
          <p:cNvPr id="7" name="Рисунок 6" descr="img0.jpg"/>
          <p:cNvPicPr>
            <a:picLocks noChangeAspect="1"/>
          </p:cNvPicPr>
          <p:nvPr/>
        </p:nvPicPr>
        <p:blipFill>
          <a:blip r:embed="rId7"/>
          <a:srcRect l="1953" t="4687" r="3125" b="7812"/>
          <a:stretch>
            <a:fillRect/>
          </a:stretch>
        </p:blipFill>
        <p:spPr>
          <a:xfrm>
            <a:off x="2714612" y="0"/>
            <a:ext cx="3357586" cy="2321294"/>
          </a:xfrm>
          <a:prstGeom prst="rect">
            <a:avLst/>
          </a:prstGeom>
        </p:spPr>
      </p:pic>
      <p:sp>
        <p:nvSpPr>
          <p:cNvPr id="8" name="Выноска-облако 7"/>
          <p:cNvSpPr/>
          <p:nvPr/>
        </p:nvSpPr>
        <p:spPr>
          <a:xfrm>
            <a:off x="0" y="500042"/>
            <a:ext cx="2714612" cy="1428784"/>
          </a:xfrm>
          <a:prstGeom prst="cloudCallou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Hello!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I’m </a:t>
            </a:r>
            <a:r>
              <a:rPr lang="en-US" dirty="0" smtClean="0">
                <a:solidFill>
                  <a:srgbClr val="002060"/>
                </a:solidFill>
              </a:rPr>
              <a:t>Mia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I’m eight </a:t>
            </a:r>
            <a:r>
              <a:rPr lang="de-DE" sz="1600" dirty="0" err="1" smtClean="0">
                <a:solidFill>
                  <a:srgbClr val="002060"/>
                </a:solidFill>
                <a:latin typeface="Comic Sans MS" pitchFamily="66" charset="0"/>
              </a:rPr>
              <a:t>years</a:t>
            </a:r>
            <a:r>
              <a:rPr lang="de-DE" sz="1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de-DE" sz="1600" dirty="0" err="1" smtClean="0">
                <a:solidFill>
                  <a:srgbClr val="002060"/>
                </a:solidFill>
                <a:latin typeface="Comic Sans MS" pitchFamily="66" charset="0"/>
              </a:rPr>
              <a:t>old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Выноска-облако 8"/>
          <p:cNvSpPr/>
          <p:nvPr/>
        </p:nvSpPr>
        <p:spPr>
          <a:xfrm flipH="1">
            <a:off x="6000760" y="500042"/>
            <a:ext cx="2428892" cy="1571636"/>
          </a:xfrm>
          <a:prstGeom prst="cloudCallou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Hi!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I’m </a:t>
            </a:r>
            <a:r>
              <a:rPr lang="en-US" dirty="0" smtClean="0">
                <a:solidFill>
                  <a:srgbClr val="002060"/>
                </a:solidFill>
              </a:rPr>
              <a:t>Luke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I’m nine</a:t>
            </a:r>
            <a:r>
              <a:rPr lang="de-DE" dirty="0" smtClean="0">
                <a:latin typeface="Comic Sans MS" pitchFamily="66" charset="0"/>
              </a:rPr>
              <a:t> </a:t>
            </a:r>
            <a:r>
              <a:rPr lang="de-DE" sz="1600" dirty="0" err="1" smtClean="0">
                <a:solidFill>
                  <a:srgbClr val="002060"/>
                </a:solidFill>
                <a:latin typeface="Comic Sans MS" pitchFamily="66" charset="0"/>
              </a:rPr>
              <a:t>years</a:t>
            </a:r>
            <a:r>
              <a:rPr lang="de-DE" sz="1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de-DE" sz="1600" dirty="0" err="1" smtClean="0">
                <a:solidFill>
                  <a:srgbClr val="002060"/>
                </a:solidFill>
                <a:latin typeface="Comic Sans MS" pitchFamily="66" charset="0"/>
              </a:rPr>
              <a:t>old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1142976" y="3000372"/>
            <a:ext cx="2500330" cy="1500198"/>
          </a:xfrm>
          <a:prstGeom prst="cloudCallou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Hello!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I’m </a:t>
            </a:r>
            <a:r>
              <a:rPr lang="en-US" dirty="0" smtClean="0">
                <a:solidFill>
                  <a:srgbClr val="002060"/>
                </a:solidFill>
              </a:rPr>
              <a:t>Nick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I’m five </a:t>
            </a:r>
            <a:r>
              <a:rPr lang="de-DE" sz="1600" dirty="0" err="1" smtClean="0">
                <a:solidFill>
                  <a:srgbClr val="002060"/>
                </a:solidFill>
                <a:latin typeface="Comic Sans MS" pitchFamily="66" charset="0"/>
              </a:rPr>
              <a:t>years</a:t>
            </a:r>
            <a:r>
              <a:rPr lang="de-DE" sz="1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de-DE" sz="1600" dirty="0" err="1" smtClean="0">
                <a:solidFill>
                  <a:srgbClr val="002060"/>
                </a:solidFill>
                <a:latin typeface="Comic Sans MS" pitchFamily="66" charset="0"/>
              </a:rPr>
              <a:t>old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Выноска-облако 10"/>
          <p:cNvSpPr/>
          <p:nvPr/>
        </p:nvSpPr>
        <p:spPr>
          <a:xfrm flipH="1">
            <a:off x="6000760" y="2928934"/>
            <a:ext cx="2214578" cy="1571636"/>
          </a:xfrm>
          <a:prstGeom prst="cloudCallou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Hello!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I’m </a:t>
            </a:r>
            <a:r>
              <a:rPr lang="en-US" dirty="0" smtClean="0">
                <a:solidFill>
                  <a:srgbClr val="002060"/>
                </a:solidFill>
              </a:rPr>
              <a:t>Ella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I’m six </a:t>
            </a:r>
            <a:r>
              <a:rPr lang="de-DE" sz="1600" dirty="0" err="1" smtClean="0">
                <a:solidFill>
                  <a:srgbClr val="002060"/>
                </a:solidFill>
                <a:latin typeface="Comic Sans MS" pitchFamily="66" charset="0"/>
              </a:rPr>
              <a:t>years</a:t>
            </a:r>
            <a:r>
              <a:rPr lang="de-DE" sz="1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de-DE" sz="1600" dirty="0" err="1" smtClean="0">
                <a:solidFill>
                  <a:srgbClr val="002060"/>
                </a:solidFill>
                <a:latin typeface="Comic Sans MS" pitchFamily="66" charset="0"/>
              </a:rPr>
              <a:t>old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2" name="Выноска-облако 11"/>
          <p:cNvSpPr/>
          <p:nvPr/>
        </p:nvSpPr>
        <p:spPr>
          <a:xfrm flipH="1">
            <a:off x="3643306" y="2928934"/>
            <a:ext cx="2286016" cy="1571636"/>
          </a:xfrm>
          <a:prstGeom prst="cloudCallou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Hi!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I’m </a:t>
            </a:r>
            <a:r>
              <a:rPr lang="en-US" dirty="0" smtClean="0">
                <a:solidFill>
                  <a:srgbClr val="002060"/>
                </a:solidFill>
              </a:rPr>
              <a:t>Sam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I’m seven</a:t>
            </a:r>
            <a:r>
              <a:rPr lang="de-DE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de-DE" sz="1600" dirty="0" err="1" smtClean="0">
                <a:solidFill>
                  <a:srgbClr val="002060"/>
                </a:solidFill>
                <a:latin typeface="Comic Sans MS" pitchFamily="66" charset="0"/>
              </a:rPr>
              <a:t>years</a:t>
            </a:r>
            <a:r>
              <a:rPr lang="de-DE" sz="1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de-DE" sz="1600" dirty="0" err="1" smtClean="0">
                <a:solidFill>
                  <a:srgbClr val="002060"/>
                </a:solidFill>
                <a:latin typeface="Comic Sans MS" pitchFamily="66" charset="0"/>
              </a:rPr>
              <a:t>old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ьная выноска 4"/>
          <p:cNvSpPr/>
          <p:nvPr/>
        </p:nvSpPr>
        <p:spPr>
          <a:xfrm>
            <a:off x="571472" y="357166"/>
            <a:ext cx="6072230" cy="1143008"/>
          </a:xfrm>
          <a:prstGeom prst="wedgeEllipseCallou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Bookman Old Style" pitchFamily="18" charset="0"/>
              </a:rPr>
              <a:t>How old are you?</a:t>
            </a:r>
            <a:endParaRPr lang="ru-RU" sz="32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7" name="Рисунок 6" descr="счастливый-мальчик-и-девочка-диалог-163533009.jpg"/>
          <p:cNvPicPr>
            <a:picLocks noChangeAspect="1"/>
          </p:cNvPicPr>
          <p:nvPr/>
        </p:nvPicPr>
        <p:blipFill>
          <a:blip r:embed="rId2"/>
          <a:srcRect l="65346" t="33334" b="9375"/>
          <a:stretch>
            <a:fillRect/>
          </a:stretch>
        </p:blipFill>
        <p:spPr>
          <a:xfrm>
            <a:off x="6643638" y="2714620"/>
            <a:ext cx="2500362" cy="3929090"/>
          </a:xfrm>
          <a:prstGeom prst="rect">
            <a:avLst/>
          </a:prstGeom>
        </p:spPr>
      </p:pic>
      <p:sp>
        <p:nvSpPr>
          <p:cNvPr id="8" name="Овальная выноска 7"/>
          <p:cNvSpPr/>
          <p:nvPr/>
        </p:nvSpPr>
        <p:spPr>
          <a:xfrm flipH="1">
            <a:off x="3714712" y="1428736"/>
            <a:ext cx="5429288" cy="1143008"/>
          </a:xfrm>
          <a:prstGeom prst="wedgeEllipseCallou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de-DE" sz="2400" b="1" dirty="0" smtClean="0">
                <a:solidFill>
                  <a:srgbClr val="002060"/>
                </a:solidFill>
                <a:latin typeface="Bookman Old Style" pitchFamily="18" charset="0"/>
              </a:rPr>
              <a:t>I am </a:t>
            </a:r>
            <a:r>
              <a:rPr lang="de-DE" sz="2400" b="1" dirty="0" err="1" smtClean="0">
                <a:solidFill>
                  <a:srgbClr val="C00000"/>
                </a:solidFill>
                <a:latin typeface="Bookman Old Style" pitchFamily="18" charset="0"/>
              </a:rPr>
              <a:t>eight</a:t>
            </a:r>
            <a:r>
              <a:rPr lang="de-DE" sz="2400" b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de-DE" sz="2400" b="1" dirty="0" err="1" smtClean="0">
                <a:solidFill>
                  <a:srgbClr val="002060"/>
                </a:solidFill>
                <a:latin typeface="Bookman Old Style" pitchFamily="18" charset="0"/>
              </a:rPr>
              <a:t>years</a:t>
            </a:r>
            <a:r>
              <a:rPr lang="de-DE" sz="2400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de-DE" sz="2400" b="1" dirty="0" err="1" smtClean="0">
                <a:solidFill>
                  <a:srgbClr val="002060"/>
                </a:solidFill>
                <a:latin typeface="Bookman Old Style" pitchFamily="18" charset="0"/>
              </a:rPr>
              <a:t>old</a:t>
            </a:r>
            <a:r>
              <a:rPr lang="de-DE" sz="2400" b="1" dirty="0" smtClean="0">
                <a:solidFill>
                  <a:srgbClr val="002060"/>
                </a:solidFill>
                <a:latin typeface="Bookman Old Style" pitchFamily="18" charset="0"/>
              </a:rPr>
              <a:t>.</a:t>
            </a:r>
            <a:endParaRPr lang="de-DE" sz="2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9" name="Рисунок 8" descr="4f5076bae8c8536e55479672ac7f97c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357298"/>
            <a:ext cx="3209925" cy="514351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1928794" cy="28572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Example 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8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ьная выноска 4"/>
          <p:cNvSpPr/>
          <p:nvPr/>
        </p:nvSpPr>
        <p:spPr>
          <a:xfrm>
            <a:off x="571472" y="357166"/>
            <a:ext cx="6072230" cy="1143008"/>
          </a:xfrm>
          <a:prstGeom prst="wedgeEllipseCallou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Bookman Old Style" pitchFamily="18" charset="0"/>
              </a:rPr>
              <a:t>How old is </a:t>
            </a:r>
            <a:r>
              <a:rPr lang="en-US" sz="3200" b="1" dirty="0" smtClean="0">
                <a:solidFill>
                  <a:srgbClr val="FF0000"/>
                </a:solidFill>
              </a:rPr>
              <a:t>Luke</a:t>
            </a:r>
            <a:r>
              <a:rPr lang="en-US" sz="3200" b="1" dirty="0" smtClean="0">
                <a:solidFill>
                  <a:srgbClr val="002060"/>
                </a:solidFill>
                <a:latin typeface="Bookman Old Style" pitchFamily="18" charset="0"/>
              </a:rPr>
              <a:t>?</a:t>
            </a:r>
            <a:endParaRPr lang="ru-RU" sz="32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7" name="Рисунок 6" descr="счастливый-мальчик-и-девочка-диалог-163533009.jpg"/>
          <p:cNvPicPr>
            <a:picLocks noChangeAspect="1"/>
          </p:cNvPicPr>
          <p:nvPr/>
        </p:nvPicPr>
        <p:blipFill>
          <a:blip r:embed="rId2"/>
          <a:srcRect l="65346" t="33334" b="9375"/>
          <a:stretch>
            <a:fillRect/>
          </a:stretch>
        </p:blipFill>
        <p:spPr>
          <a:xfrm>
            <a:off x="6643638" y="2714620"/>
            <a:ext cx="2500362" cy="3929090"/>
          </a:xfrm>
          <a:prstGeom prst="rect">
            <a:avLst/>
          </a:prstGeom>
        </p:spPr>
      </p:pic>
      <p:sp>
        <p:nvSpPr>
          <p:cNvPr id="8" name="Овальная выноска 7"/>
          <p:cNvSpPr/>
          <p:nvPr/>
        </p:nvSpPr>
        <p:spPr>
          <a:xfrm flipH="1">
            <a:off x="3714712" y="1428736"/>
            <a:ext cx="5429288" cy="1143008"/>
          </a:xfrm>
          <a:prstGeom prst="wedgeEllipseCallou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2060"/>
                </a:solidFill>
              </a:rPr>
              <a:t>He  </a:t>
            </a:r>
            <a:r>
              <a:rPr lang="en-US" sz="2400" b="1" dirty="0" smtClean="0">
                <a:solidFill>
                  <a:srgbClr val="002060"/>
                </a:solidFill>
                <a:latin typeface="Bookman Old Style" pitchFamily="18" charset="0"/>
              </a:rPr>
              <a:t>is ______</a:t>
            </a:r>
            <a:r>
              <a:rPr lang="de-DE" sz="2400" b="1" dirty="0" err="1" smtClean="0">
                <a:solidFill>
                  <a:srgbClr val="002060"/>
                </a:solidFill>
                <a:latin typeface="Comic Sans MS" pitchFamily="66" charset="0"/>
              </a:rPr>
              <a:t>years</a:t>
            </a:r>
            <a:r>
              <a:rPr lang="de-DE" sz="24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de-DE" sz="2400" b="1" dirty="0" err="1" smtClean="0">
                <a:solidFill>
                  <a:srgbClr val="002060"/>
                </a:solidFill>
                <a:latin typeface="Comic Sans MS" pitchFamily="66" charset="0"/>
              </a:rPr>
              <a:t>old</a:t>
            </a:r>
            <a:r>
              <a:rPr lang="de-DE" sz="2400" b="1" dirty="0" smtClean="0">
                <a:solidFill>
                  <a:srgbClr val="002060"/>
                </a:solidFill>
                <a:latin typeface="Bookman Old Style" pitchFamily="18" charset="0"/>
              </a:rPr>
              <a:t>.</a:t>
            </a:r>
            <a:endParaRPr lang="de-DE" sz="2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9" name="Рисунок 8" descr="4f5076bae8c8536e55479672ac7f97c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357298"/>
            <a:ext cx="3209925" cy="51435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00694" y="1714488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nine</a:t>
            </a:r>
            <a:r>
              <a:rPr lang="de-DE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8" grpId="0" build="allAtOnce" animBg="1"/>
      <p:bldP spid="11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ьная выноска 4"/>
          <p:cNvSpPr/>
          <p:nvPr/>
        </p:nvSpPr>
        <p:spPr>
          <a:xfrm>
            <a:off x="571472" y="357166"/>
            <a:ext cx="6072230" cy="1143008"/>
          </a:xfrm>
          <a:prstGeom prst="wedgeEllipseCallou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Bookman Old Style" pitchFamily="18" charset="0"/>
              </a:rPr>
              <a:t>How old is </a:t>
            </a:r>
            <a:r>
              <a:rPr lang="en-US" sz="3200" b="1" dirty="0" smtClean="0">
                <a:solidFill>
                  <a:srgbClr val="FF0000"/>
                </a:solidFill>
              </a:rPr>
              <a:t>Mia</a:t>
            </a:r>
            <a:r>
              <a:rPr lang="en-US" sz="3200" b="1" dirty="0" smtClean="0">
                <a:solidFill>
                  <a:srgbClr val="002060"/>
                </a:solidFill>
                <a:latin typeface="Bookman Old Style" pitchFamily="18" charset="0"/>
              </a:rPr>
              <a:t>?</a:t>
            </a:r>
            <a:endParaRPr lang="ru-RU" sz="32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7" name="Рисунок 6" descr="счастливый-мальчик-и-девочка-диалог-163533009.jpg"/>
          <p:cNvPicPr>
            <a:picLocks noChangeAspect="1"/>
          </p:cNvPicPr>
          <p:nvPr/>
        </p:nvPicPr>
        <p:blipFill>
          <a:blip r:embed="rId2"/>
          <a:srcRect l="65346" t="33334" b="9375"/>
          <a:stretch>
            <a:fillRect/>
          </a:stretch>
        </p:blipFill>
        <p:spPr>
          <a:xfrm>
            <a:off x="6643638" y="2714620"/>
            <a:ext cx="2500362" cy="3929090"/>
          </a:xfrm>
          <a:prstGeom prst="rect">
            <a:avLst/>
          </a:prstGeom>
        </p:spPr>
      </p:pic>
      <p:sp>
        <p:nvSpPr>
          <p:cNvPr id="8" name="Овальная выноска 7"/>
          <p:cNvSpPr/>
          <p:nvPr/>
        </p:nvSpPr>
        <p:spPr>
          <a:xfrm flipH="1">
            <a:off x="3714712" y="1428736"/>
            <a:ext cx="5429288" cy="1143008"/>
          </a:xfrm>
          <a:prstGeom prst="wedgeEllipseCallou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2060"/>
                </a:solidFill>
              </a:rPr>
              <a:t>She   </a:t>
            </a:r>
            <a:r>
              <a:rPr lang="en-US" sz="2400" b="1" dirty="0" smtClean="0">
                <a:solidFill>
                  <a:srgbClr val="002060"/>
                </a:solidFill>
                <a:latin typeface="Bookman Old Style" pitchFamily="18" charset="0"/>
              </a:rPr>
              <a:t>is ______</a:t>
            </a:r>
            <a:r>
              <a:rPr lang="de-DE" sz="2400" b="1" dirty="0" err="1" smtClean="0">
                <a:solidFill>
                  <a:srgbClr val="002060"/>
                </a:solidFill>
                <a:latin typeface="Comic Sans MS" pitchFamily="66" charset="0"/>
              </a:rPr>
              <a:t>years</a:t>
            </a:r>
            <a:r>
              <a:rPr lang="de-DE" sz="24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de-DE" sz="2400" b="1" dirty="0" err="1" smtClean="0">
                <a:solidFill>
                  <a:srgbClr val="002060"/>
                </a:solidFill>
                <a:latin typeface="Comic Sans MS" pitchFamily="66" charset="0"/>
              </a:rPr>
              <a:t>old</a:t>
            </a:r>
            <a:r>
              <a:rPr lang="de-DE" sz="2400" b="1" dirty="0" smtClean="0">
                <a:solidFill>
                  <a:srgbClr val="002060"/>
                </a:solidFill>
                <a:latin typeface="Bookman Old Style" pitchFamily="18" charset="0"/>
              </a:rPr>
              <a:t>.</a:t>
            </a:r>
            <a:endParaRPr lang="de-DE" sz="2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9" name="Рисунок 8" descr="4f5076bae8c8536e55479672ac7f97c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357298"/>
            <a:ext cx="3209925" cy="51435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15008" y="1714488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eight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8" grpId="0" build="allAtOnce" animBg="1"/>
      <p:bldP spid="11" grpId="0" build="allAtOnce"/>
    </p:bld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92D050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4248</TotalTime>
  <Words>486</Words>
  <Application>Microsoft Office PowerPoint</Application>
  <PresentationFormat>Экран (4:3)</PresentationFormat>
  <Paragraphs>117</Paragraphs>
  <Slides>26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Arial</vt:lpstr>
      <vt:lpstr>Bahnschrift SemiBold</vt:lpstr>
      <vt:lpstr>Bell MT</vt:lpstr>
      <vt:lpstr>Bookman Old Style</vt:lpstr>
      <vt:lpstr>Calibri</vt:lpstr>
      <vt:lpstr>Comic Sans MS</vt:lpstr>
      <vt:lpstr>Times New Roman</vt:lpstr>
      <vt:lpstr>Тема Office</vt:lpstr>
      <vt:lpstr>English Grade 2 Smiles Unit 6:Traditions and customs Lesson 11:“Special Days ”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Grade 2 Unit 4:The world around us Lesson 1:“Where is it from?”  Lesson developer: Maksutkyzy Moldir  School-lyceum №66, c. Nur-Sultan</dc:title>
  <dc:creator>Vaio</dc:creator>
  <cp:lastModifiedBy>Данагул</cp:lastModifiedBy>
  <cp:revision>28</cp:revision>
  <dcterms:created xsi:type="dcterms:W3CDTF">2020-10-14T17:57:28Z</dcterms:created>
  <dcterms:modified xsi:type="dcterms:W3CDTF">2024-12-16T11:01:18Z</dcterms:modified>
</cp:coreProperties>
</file>