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74" r:id="rId5"/>
    <p:sldId id="260" r:id="rId6"/>
    <p:sldId id="275" r:id="rId7"/>
    <p:sldId id="276" r:id="rId8"/>
    <p:sldId id="262" r:id="rId9"/>
    <p:sldId id="268" r:id="rId10"/>
    <p:sldId id="264" r:id="rId11"/>
    <p:sldId id="269" r:id="rId12"/>
    <p:sldId id="289" r:id="rId13"/>
    <p:sldId id="277" r:id="rId14"/>
    <p:sldId id="278" r:id="rId15"/>
    <p:sldId id="279" r:id="rId16"/>
    <p:sldId id="280" r:id="rId17"/>
    <p:sldId id="283" r:id="rId18"/>
    <p:sldId id="284" r:id="rId19"/>
    <p:sldId id="285" r:id="rId20"/>
    <p:sldId id="290" r:id="rId21"/>
    <p:sldId id="291" r:id="rId22"/>
    <p:sldId id="292" r:id="rId23"/>
    <p:sldId id="293" r:id="rId24"/>
    <p:sldId id="294" r:id="rId25"/>
    <p:sldId id="295" r:id="rId26"/>
    <p:sldId id="26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83" autoAdjust="0"/>
  </p:normalViewPr>
  <p:slideViewPr>
    <p:cSldViewPr>
      <p:cViewPr varScale="1">
        <p:scale>
          <a:sx n="80" d="100"/>
          <a:sy n="80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945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lvl="0" algn="ctr"/>
            <a:r>
              <a:rPr lang="ru-RU" sz="25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  <a:sym typeface="Tahoma"/>
              </a:rPr>
              <a:t>ВЗГЛЯД В БУДУЩЕЕ</a:t>
            </a:r>
            <a:endParaRPr lang="ru-RU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язык и литература</a:t>
            </a: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. 9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класс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5257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305831" y="347625"/>
            <a:ext cx="82310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Просмотрите видео. Заполните кластер</a:t>
            </a:r>
          </a:p>
        </p:txBody>
      </p:sp>
      <p:sp>
        <p:nvSpPr>
          <p:cNvPr id="10" name="Овал 9"/>
          <p:cNvSpPr/>
          <p:nvPr/>
        </p:nvSpPr>
        <p:spPr>
          <a:xfrm>
            <a:off x="1991453" y="2464266"/>
            <a:ext cx="3631626" cy="2227380"/>
          </a:xfrm>
          <a:prstGeom prst="ellips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Качества, необходимые для конкурентно-способной личности</a:t>
            </a:r>
            <a:r>
              <a:rPr lang="en-US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</a:t>
            </a:r>
            <a:r>
              <a:rPr lang="en-US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XXI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веке</a:t>
            </a:r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5623079" y="3665384"/>
            <a:ext cx="6424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3807266" y="1970951"/>
            <a:ext cx="0" cy="493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 flipV="1">
            <a:off x="1309973" y="3665382"/>
            <a:ext cx="681480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844796" y="4691645"/>
            <a:ext cx="0" cy="6190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4" descr="C:\Users\Шынар\Desktop\Видео Конкурентоспособность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930" y="1048363"/>
            <a:ext cx="2001739" cy="2001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978816" y="3050102"/>
            <a:ext cx="36269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Видео 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«Конкурентоспособность»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018540" y="316847"/>
            <a:ext cx="540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  <a:sym typeface="Tahoma"/>
              </a:rPr>
              <a:t>Примерные ответы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555776" y="2564904"/>
            <a:ext cx="3816424" cy="2129921"/>
          </a:xfrm>
          <a:prstGeom prst="ellips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Качества, необходимые для конкурентно-способной личности</a:t>
            </a:r>
            <a:r>
              <a:rPr lang="en-US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</a:t>
            </a:r>
            <a:r>
              <a:rPr lang="en-US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XXI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веке</a:t>
            </a:r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6300667" y="3668564"/>
            <a:ext cx="64249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4484854" y="1974131"/>
            <a:ext cx="0" cy="675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 flipV="1">
            <a:off x="1987561" y="3668562"/>
            <a:ext cx="681480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522384" y="4694825"/>
            <a:ext cx="0" cy="6190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802036" y="1618253"/>
            <a:ext cx="53656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Гибкость и профессиональная мобильность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943163" y="3483899"/>
            <a:ext cx="178401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Умение 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презентовать 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себя </a:t>
            </a:r>
            <a:endParaRPr lang="ru-RU" sz="20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284907" y="5319793"/>
            <a:ext cx="63998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Владеть методами решения профессиональных задач</a:t>
            </a:r>
            <a:endParaRPr lang="ru-RU" sz="20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03546" y="3483898"/>
            <a:ext cx="162730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Ориентация</a:t>
            </a:r>
          </a:p>
          <a:p>
            <a:r>
              <a:rPr lang="ru-RU" sz="2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</a:t>
            </a:r>
            <a:r>
              <a:rPr 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успех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00004" y="980728"/>
            <a:ext cx="86145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Прочитайте отрывок из статьи Лидера нации Нурсултана Назарбаева «Взгляд в будущее: модернизация общественного сознания», опубликованной в апреле 2017 года. Составьте 2 проблемных вопроса к тексту.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9906" y="2550388"/>
            <a:ext cx="861458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Патриотизм начинается с любви к своей земле, к своему аулу, городу,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региону, с любви к малой родине…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Малая родина — это место, где ты родился и вырос, а порой и прожил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всю жизнь. Там горы, реки, рассказы и мифы об их возникновении, имена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людей, оставшихся в памяти народа… Особое отношение к родной земле, </a:t>
            </a:r>
            <a:endParaRPr lang="ru-RU" sz="20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ё культуре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обычаям, традициям — это важнейшая черта патриотизма. Это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основа того культурно-генетического кода, который любую нацию делает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нацией, а не собранием индивидов. На протяжении столетий наши предки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защищали конкретные места и районы, сохранив для нас миллионы квадратных километров благодатной земли. Они сохранили будущее. Что </a:t>
            </a:r>
          </a:p>
          <a:p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означает на практике любовь к малой родине, что означает программа </a:t>
            </a:r>
            <a:endParaRPr lang="ru-RU" sz="20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«</a:t>
            </a:r>
            <a:r>
              <a:rPr lang="ru-RU" sz="20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Туған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жер</a:t>
            </a:r>
            <a:r>
              <a:rPr lang="ru-RU" sz="2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»?</a:t>
            </a:r>
          </a:p>
        </p:txBody>
      </p:sp>
    </p:spTree>
    <p:extLst>
      <p:ext uri="{BB962C8B-B14F-4D97-AF65-F5344CB8AC3E}">
        <p14:creationId xmlns:p14="http://schemas.microsoft.com/office/powerpoint/2010/main" val="168930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2172693" y="1196733"/>
            <a:ext cx="6488765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Первое</a:t>
            </a:r>
            <a:r>
              <a:rPr lang="ru-RU" sz="21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ru-RU" sz="21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необходимо организовать серьёзную краеведческую работу в сфере образования, экологии и благоустройства, изучение региональной истории, восстановление культурно-исторических памятников </a:t>
            </a:r>
            <a:endParaRPr lang="ru-RU" sz="21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1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</a:t>
            </a:r>
            <a:r>
              <a:rPr lang="ru-RU" sz="21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культурных объектов местного масштаба. Например, лучшая форма патриотизма — это изучение истории родного края в средних школах.</a:t>
            </a:r>
          </a:p>
          <a:p>
            <a:r>
              <a:rPr lang="ru-RU" sz="21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</a:t>
            </a:r>
            <a:r>
              <a:rPr lang="ru-RU" sz="21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Второе: </a:t>
            </a:r>
            <a:r>
              <a:rPr lang="ru-RU" sz="21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это содействие бизнесменам, чиновникам, представителям интеллигенции и молодёжи, которые, переехав в другие регионы страны, хотели бы поддержать свою малую родину. Это нормальное </a:t>
            </a:r>
            <a:endParaRPr lang="ru-RU" sz="21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1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</a:t>
            </a:r>
            <a:r>
              <a:rPr lang="ru-RU" sz="21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патриотическое желание, и его нужно поддерживать, </a:t>
            </a:r>
            <a:endParaRPr lang="ru-RU" sz="21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1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 </a:t>
            </a:r>
            <a:r>
              <a:rPr lang="ru-RU" sz="21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запрещать.</a:t>
            </a:r>
          </a:p>
          <a:p>
            <a:r>
              <a:rPr lang="ru-RU" sz="21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</a:t>
            </a:r>
            <a:r>
              <a:rPr lang="ru-RU" sz="21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Третье: </a:t>
            </a:r>
            <a:r>
              <a:rPr lang="ru-RU" sz="21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местным властям нужно системно </a:t>
            </a:r>
            <a:endParaRPr lang="ru-RU" sz="21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1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</a:t>
            </a:r>
            <a:r>
              <a:rPr lang="ru-RU" sz="21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организованно подойти к программе «</a:t>
            </a:r>
            <a:r>
              <a:rPr lang="ru-RU" sz="21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Туған</a:t>
            </a:r>
            <a:r>
              <a:rPr lang="ru-RU" sz="21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жер</a:t>
            </a:r>
            <a:r>
              <a:rPr lang="ru-RU" sz="21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».</a:t>
            </a:r>
          </a:p>
        </p:txBody>
      </p:sp>
      <p:pic>
        <p:nvPicPr>
          <p:cNvPr id="19" name="Picture 2" descr="C:\Users\Шынар\Desktop\images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603" y="1412776"/>
            <a:ext cx="1862589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3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1255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04037" y="339090"/>
            <a:ext cx="3806511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Примерные ответы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471" y="1484784"/>
            <a:ext cx="83172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Что является основой культурно-генетического кода?</a:t>
            </a:r>
          </a:p>
          <a:p>
            <a:pPr marL="342900" indent="-342900">
              <a:buAutoNum type="arabicPeriod"/>
            </a:pP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Что необходимо предпринять для развития </a:t>
            </a:r>
            <a:endParaRPr lang="ru-RU" sz="24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и    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процветания малой родины? </a:t>
            </a:r>
          </a:p>
        </p:txBody>
      </p:sp>
      <p:pic>
        <p:nvPicPr>
          <p:cNvPr id="11" name="Picture 2" descr="C:\Users\Шынар\Desktop\Без названия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14" y="3068960"/>
            <a:ext cx="4794371" cy="27098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3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7471" y="1052736"/>
            <a:ext cx="83172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Перепишите текст. Вставьте вместо точек союзы или союзные слова. Расставьте недостающие знаки препинания.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0004" y="2253065"/>
            <a:ext cx="861458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1) Технологическая революция ведёт к тому … в ближайшие десятилетия половина существующих профессий исчезнет. 2) В таких условиях успешно жить сможет только высокообразованный человек … может относительно легко менять профессию именно благодаря высокому уровню образования. 3) Каждый </a:t>
            </a:r>
            <a:r>
              <a:rPr lang="ru-RU" sz="22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казахстанец</a:t>
            </a:r>
            <a:r>
              <a:rPr lang="ru-RU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должен понимать … образование — самый фундаментальный фактор успеха </a:t>
            </a:r>
            <a:endParaRPr lang="ru-RU" sz="22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будущем. 4) Мы должны знать тех … составляет золотой фонд нации.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3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73968" y="18256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Прямоугольник 3"/>
          <p:cNvSpPr/>
          <p:nvPr/>
        </p:nvSpPr>
        <p:spPr>
          <a:xfrm>
            <a:off x="2724453" y="316847"/>
            <a:ext cx="33894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0070C0"/>
              </a:buClr>
              <a:buSzPts val="3200"/>
            </a:pP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  <a:sym typeface="Tahoma"/>
              </a:rPr>
              <a:t>Проверьте себя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8827" y="1131384"/>
            <a:ext cx="861458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 Технологическая революция ведёт к тому,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что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в ближайшие десятилетия половина существующих профессий исчезнет. </a:t>
            </a:r>
            <a:r>
              <a:rPr lang="ru-RU" sz="24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СПП с придаточным предложением с изъяснительным значением</a:t>
            </a:r>
            <a:r>
              <a:rPr lang="ru-RU" sz="24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 В таких условиях успешно жить сможет только высокообразованный человек,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который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может относительно легко менять профессию именно благодаря высокому уровню образования. </a:t>
            </a:r>
            <a:r>
              <a:rPr lang="ru-RU" sz="24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СПП с придаточным предложением с определительным значением.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3) Каждый </a:t>
            </a:r>
            <a:r>
              <a:rPr lang="ru-RU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казахстанец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должен понимать, 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что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образование — самый фундаментальный фактор успеха в будущем.</a:t>
            </a:r>
            <a:r>
              <a:rPr lang="ru-RU" sz="24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СПП с придаточным предложением </a:t>
            </a:r>
            <a:endParaRPr lang="ru-RU" sz="2400" i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4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 </a:t>
            </a:r>
            <a:r>
              <a:rPr lang="ru-RU" sz="24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изъяснительным значением.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4) Мы должны знать тех, </a:t>
            </a:r>
            <a:endParaRPr lang="ru-RU" sz="24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кто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составляет золотой фонд нации.</a:t>
            </a:r>
            <a:r>
              <a:rPr lang="ru-RU" sz="24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СПП с придаточным предложением с изъяснительным значением.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3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28147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7471" y="1151879"/>
            <a:ext cx="83172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Рассмотрите информацию таблиц, определите их общее значение. Представьте информацию в виде сплошного текста, сравнивая данные таблиц. Используйте в тексте неполные, сложные союзные и бессоюзные предложения. </a:t>
            </a:r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C:\Users\Шынар\Desktop\edbb56f29bca5e22696a878991cc7d6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50" y="3068960"/>
            <a:ext cx="4076700" cy="2707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3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7315" y="2423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00004" y="1151879"/>
            <a:ext cx="4140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Пишите по данному началу: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63687" y="1916832"/>
            <a:ext cx="701107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Глобальный индекс конкурентоспособности (ГИК) является одним из авторитетных международных рейтингов, он представляет собой независимую оценку экономического развития государств мира...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C:\Users\Шынар\Desktop\Без названия (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2936" y="3717032"/>
            <a:ext cx="2678112" cy="2550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3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00004" y="908720"/>
            <a:ext cx="86145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Топ – 10 стран с конкурентоспособной экономикой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183404"/>
              </p:ext>
            </p:extLst>
          </p:nvPr>
        </p:nvGraphicFramePr>
        <p:xfrm>
          <a:off x="371705" y="1387719"/>
          <a:ext cx="8128000" cy="46559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7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5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85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ГИК 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2018-2019</a:t>
                      </a:r>
                      <a:endParaRPr lang="ru-RU" sz="18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Страны/</a:t>
                      </a:r>
                      <a:r>
                        <a:rPr lang="ru-RU" sz="1800" b="1" baseline="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 экономики</a:t>
                      </a:r>
                      <a:endParaRPr lang="ru-RU" sz="18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ГИК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2018-2019</a:t>
                      </a:r>
                      <a:endParaRPr lang="ru-RU" sz="18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Значение</a:t>
                      </a:r>
                      <a:endParaRPr lang="ru-RU" sz="1800" b="1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72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Сингапур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США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Гонконг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Нидерланды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Швейцария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Япония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Германия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Швеция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Великобритания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Дания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10" name="Прямая со стрелкой 9"/>
          <p:cNvCxnSpPr/>
          <p:nvPr/>
        </p:nvCxnSpPr>
        <p:spPr>
          <a:xfrm flipV="1">
            <a:off x="7400417" y="2048264"/>
            <a:ext cx="0" cy="2921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7260717" y="2581664"/>
            <a:ext cx="337281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7429357" y="2866224"/>
            <a:ext cx="0" cy="2921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302562" y="3360822"/>
            <a:ext cx="337281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7429357" y="3920016"/>
            <a:ext cx="0" cy="2921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302562" y="5540764"/>
            <a:ext cx="337281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432896" y="3568714"/>
            <a:ext cx="0" cy="33580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7432896" y="4305314"/>
            <a:ext cx="0" cy="33580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7432896" y="4641115"/>
            <a:ext cx="0" cy="33580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7432896" y="5003550"/>
            <a:ext cx="0" cy="33580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3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899592" y="1151879"/>
            <a:ext cx="6562056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-представите информацию в виде сплошного текста, сравнивая данные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таблиц;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-используете сложные союзные и бессоюзные предложения.</a:t>
            </a:r>
          </a:p>
          <a:p>
            <a:endParaRPr lang="ru-RU" sz="2500" dirty="0">
              <a:solidFill>
                <a:schemeClr val="accent1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le 14">
            <a:extLst>
              <a:ext uri="{FF2B5EF4-FFF2-40B4-BE49-F238E27FC236}">
                <a16:creationId xmlns:a16="http://schemas.microsoft.com/office/drawing/2014/main" id="{072D82C0-95C0-4E5C-AB55-C42DD3D5C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000" y="489857"/>
            <a:ext cx="6860276" cy="653859"/>
          </a:xfrm>
        </p:spPr>
        <p:txBody>
          <a:bodyPr/>
          <a:lstStyle/>
          <a:p>
            <a:r>
              <a:rPr lang="kk-KZ" sz="36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Сегодня на уроке</a:t>
            </a:r>
            <a:endParaRPr lang="en-ID" sz="36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234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478353" y="967213"/>
            <a:ext cx="5037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Рейтинг ГИК среди стран Евразии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6342" y="1720879"/>
            <a:ext cx="34671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РОССИЯ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КАЗАХСТАН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ГРУЗИЯ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АЗЕРБАЙДЖАН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АРМЕНИЯ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ТАДЖИКИСТАН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УКРАИНА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МОЛДОВА</a:t>
            </a:r>
          </a:p>
          <a:p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КЫРГЫЗСКАЯ РЕСПУБЛИКА</a:t>
            </a:r>
            <a:endParaRPr 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289042" y="1720879"/>
            <a:ext cx="25400" cy="2725348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987542" y="2734153"/>
            <a:ext cx="3144432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974842" y="3070853"/>
            <a:ext cx="3009900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4974842" y="3396993"/>
            <a:ext cx="2921000" cy="27418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974842" y="3711304"/>
            <a:ext cx="2800350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974842" y="4016853"/>
            <a:ext cx="2686050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987542" y="4334353"/>
            <a:ext cx="2561654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974842" y="2442053"/>
            <a:ext cx="3289300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974842" y="2175353"/>
            <a:ext cx="3416300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974842" y="1883253"/>
            <a:ext cx="3530600" cy="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7556222" y="4165076"/>
            <a:ext cx="4090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96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660892" y="3847576"/>
            <a:ext cx="4090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95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775192" y="3542027"/>
            <a:ext cx="4090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85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890835" y="3241425"/>
            <a:ext cx="4090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74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984742" y="2893339"/>
            <a:ext cx="4090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69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131974" y="2564876"/>
            <a:ext cx="4090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58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264142" y="2272776"/>
            <a:ext cx="4090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55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393828" y="2006076"/>
            <a:ext cx="4090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53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503121" y="1713976"/>
            <a:ext cx="4090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43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1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34748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692089" y="347625"/>
            <a:ext cx="38293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  <a:sym typeface="Tahoma"/>
              </a:rPr>
              <a:t>Примерные ответы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9457" y="1268760"/>
            <a:ext cx="861458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Глобальный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индекс конкурентоспособности (ГИК) является одним из авторитетных международных рейтингов, он представляет собой независимую оценку экономического развития государств мира. Сингапур возглавила рейтинг, будучи «ближе всего к границе конкурентоспособности», а США, Гонконг, Нидерланды, Швейцария в пятерке лидеров в рейтинге европейских экономик по конкурентоспособности, которая связана не только с более высокими доходами, но и с лучшими социально-экономическими результатами, включая удовлетворенность жизнью граждан страны. В топ – 10 стран вошли также Япония, Германия, Швеция, Великобритания, Дания.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1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6224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48648" y="1484784"/>
            <a:ext cx="831729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Среди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стран Евразии Казахстан находится на 53-м месте после России(43 -е место). Остальные страны СНГ расположились в следующем порядке: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Грузия – 55 –е место, Азербайджан - -58 –е место, Армения – 69-ое место, Таджикистан – 74-ое место. Украина, Молдова, </a:t>
            </a:r>
            <a:r>
              <a:rPr lang="ru-RU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Кыргызская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республика находятся на последних строчках рейтинга.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Основой для рейтинга служит ГИК, учитывающий 113 индикаторов, среди которых - институты, инфраструктура, макроэкономическая среда, здравоохранение, образование </a:t>
            </a:r>
            <a:endParaRPr lang="ru-RU" sz="240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профессиональная подготовка, эффективность рынка товаров и рынка труда, развитие финансового рынка, инновации....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10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348040" y="347625"/>
            <a:ext cx="28801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71463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  <a:sym typeface="Tahoma"/>
              </a:rPr>
              <a:t>Рефлексия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005" y="962663"/>
            <a:ext cx="84747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Используя различные виды СПП, продолжите размышления: Читая статью «Взгляд в будущее: модернизация общественного сознания» Н. А. Назарбаева…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7472" y="288354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 задумался (задумалась)…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 понял(а)…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 осознал(а)…</a:t>
            </a:r>
          </a:p>
        </p:txBody>
      </p:sp>
    </p:spTree>
    <p:extLst>
      <p:ext uri="{BB962C8B-B14F-4D97-AF65-F5344CB8AC3E}">
        <p14:creationId xmlns:p14="http://schemas.microsoft.com/office/powerpoint/2010/main" val="266010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2143439" y="347624"/>
            <a:ext cx="50403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71463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  <a:sym typeface="Tahoma"/>
              </a:rPr>
              <a:t>Примерные ответы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2" y="1628800"/>
            <a:ext cx="7930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 задумалась о том, что надо любить свою малую родину и сделать всё для её процветания.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 поняла, что нужно много работать для того, чтобы страна достигла первых строчек в рейтинге ГИК.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 осознала, какое наследство нам оставили наши предки.</a:t>
            </a:r>
          </a:p>
        </p:txBody>
      </p:sp>
    </p:spTree>
    <p:extLst>
      <p:ext uri="{BB962C8B-B14F-4D97-AF65-F5344CB8AC3E}">
        <p14:creationId xmlns:p14="http://schemas.microsoft.com/office/powerpoint/2010/main" val="249320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91631" y="-19713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348040" y="347625"/>
            <a:ext cx="28801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71463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  <a:sym typeface="Tahoma"/>
              </a:rPr>
              <a:t>Итоги урока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2" y="1628800"/>
            <a:ext cx="7930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представили информацию в виде сплошного текста, сравнивая данные таблиц;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использовали сложные союзные и бессоюзные предложения.</a:t>
            </a:r>
          </a:p>
        </p:txBody>
      </p:sp>
    </p:spTree>
    <p:extLst>
      <p:ext uri="{BB962C8B-B14F-4D97-AF65-F5344CB8AC3E}">
        <p14:creationId xmlns:p14="http://schemas.microsoft.com/office/powerpoint/2010/main" val="249320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6" y="944541"/>
            <a:ext cx="4646564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Баршаға қолжетімді, сапалы білім!</a:t>
            </a:r>
            <a:endParaRPr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t"/>
          <a:lstStyle/>
          <a:p>
            <a:pPr algn="r"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доступное всем!</a:t>
            </a:r>
            <a:endParaRPr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технология</a:t>
                </a: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Білімді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бағалау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3176" y="1247740"/>
              <a:ext cx="1749385" cy="1749319"/>
              <a:chOff x="629084" y="3771800"/>
              <a:chExt cx="2266978" cy="2266893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781412" y="4045391"/>
                <a:ext cx="1993376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Цифрлы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Қазақстан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оқыту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493034" y="1587151"/>
              <a:ext cx="1657312" cy="1657251"/>
              <a:chOff x="432528" y="3801571"/>
              <a:chExt cx="2268402" cy="2268318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432528" y="3801571"/>
                <a:ext cx="2268402" cy="2268318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599832" y="4045317"/>
                <a:ext cx="2022874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Нәтижелі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Тиімді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тілді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849663" y="368262"/>
            <a:ext cx="33575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  <a:sym typeface="Tahoma"/>
              </a:rPr>
              <a:t>Эпиграф к уроку</a:t>
            </a:r>
          </a:p>
        </p:txBody>
      </p:sp>
      <p:pic>
        <p:nvPicPr>
          <p:cNvPr id="9" name="Picture 2" descr="C:\Users\Шынар\Desktop\gorki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72" y="1954650"/>
            <a:ext cx="2489816" cy="2981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347863" y="2564904"/>
            <a:ext cx="542690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Мы живём в эпоху, когда расстояние от самых безумных фантазий до совершенно реальной действительности сокращается с невероятной быстротой.</a:t>
            </a:r>
          </a:p>
          <a:p>
            <a:pPr algn="r"/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М. Горький</a:t>
            </a:r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-6393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7471" y="1052736"/>
            <a:ext cx="83172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Какие ассоциации возникают у вас, когда вы слышите слово </a:t>
            </a:r>
            <a:r>
              <a:rPr lang="ru-RU" sz="2400" b="1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модернизация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Продолжите ассоциативный ряд.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7269" y="3109540"/>
            <a:ext cx="50890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Модернизация: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улучшение,…,…,….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C:\Users\Шынар\Desktop\Без названия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392" y="3645024"/>
            <a:ext cx="3159348" cy="194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797" y="-3208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090180" y="347625"/>
            <a:ext cx="30342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0070C0"/>
              </a:buClr>
              <a:buSzPts val="3200"/>
            </a:pP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  <a:sym typeface="Tahoma"/>
              </a:rPr>
              <a:t>Проверьте себя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471" y="1700808"/>
            <a:ext cx="83172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Модернизация: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улучшение, прогресс, </a:t>
            </a:r>
          </a:p>
          <a:p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       совершенствование, эволюция.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C:\Users\Шынар\Desktop\images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575" y="3309899"/>
            <a:ext cx="218122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797" y="-3208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8150" y="1151879"/>
            <a:ext cx="83172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Раскройте лексические значения слов </a:t>
            </a:r>
            <a:r>
              <a:rPr lang="ru-RU" sz="2400" b="1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модернизация, конкурентоспособность, прагматизм</a:t>
            </a:r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C:\Users\Шынар\Desktop\Без названия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256" y="2636912"/>
            <a:ext cx="3710077" cy="2157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42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44797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771800" y="260648"/>
            <a:ext cx="83756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  <a:sym typeface="Tahoma"/>
              </a:rPr>
              <a:t>Проверьте себя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472" y="1382830"/>
            <a:ext cx="82153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Модернизация –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изменение в соответствии с новейшими, современными требованиями и нормами.</a:t>
            </a: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Конкурентоспособность –  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способность страны добиться высоких темпов экономического роста, которые были бы устойчивы в среднесрочной перспективе;</a:t>
            </a:r>
          </a:p>
          <a:p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Прагматизм – </a:t>
            </a:r>
            <a:r>
              <a:rPr lang="ru-RU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анализ явлений на принятие решений, имеющих преимущественно практическую ценность и реальную достижимость поставленных целей и задач в прогнозируемом или планируемом периоде, а возможно, и просто, в обозримом будущем.</a:t>
            </a:r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96136" y="4941168"/>
            <a:ext cx="1957443" cy="1180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48461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57471" y="2967335"/>
            <a:ext cx="83172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Подберите однокоренные слова к ключевому понятию «модернизация»</a:t>
            </a:r>
          </a:p>
        </p:txBody>
      </p:sp>
      <p:pic>
        <p:nvPicPr>
          <p:cNvPr id="11" name="Picture 4" descr="C:\Users\Шынар\Desktop\7ff9fec6073614584e4359dead7ac22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213" y="4077072"/>
            <a:ext cx="3168381" cy="1868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96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0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17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911B8CC8-BCC4-420D-87EE-02BC376945E1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717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2781948" y="316847"/>
            <a:ext cx="33894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Clr>
                <a:srgbClr val="0070C0"/>
              </a:buClr>
              <a:buSzPts val="3200"/>
            </a:pPr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  <a:sym typeface="Tahoma"/>
              </a:rPr>
              <a:t>Проверьте себя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  <a:sym typeface="Tahoma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472" y="184482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Модернизация </a:t>
            </a:r>
          </a:p>
          <a:p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Модернизировать</a:t>
            </a:r>
          </a:p>
          <a:p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Модернизированный</a:t>
            </a:r>
          </a:p>
          <a:p>
            <a:r>
              <a:rPr lang="ru-RU" sz="2400" b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Модернизационный</a:t>
            </a:r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3" descr="C:\Users\Шынар\Desktop\images.jpg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73016"/>
            <a:ext cx="2570162" cy="257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4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1189</Words>
  <Application>Microsoft Office PowerPoint</Application>
  <PresentationFormat>Экран (4:3)</PresentationFormat>
  <Paragraphs>184</Paragraphs>
  <Slides>26</Slides>
  <Notes>26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4" baseType="lpstr">
      <vt:lpstr>Arial</vt:lpstr>
      <vt:lpstr>Calibri</vt:lpstr>
      <vt:lpstr>Century Gothic</vt:lpstr>
      <vt:lpstr>Comfortaa</vt:lpstr>
      <vt:lpstr>Open Sans</vt:lpstr>
      <vt:lpstr>Tahoma</vt:lpstr>
      <vt:lpstr>Times New Roman</vt:lpstr>
      <vt:lpstr>Тема Office</vt:lpstr>
      <vt:lpstr>Презентация PowerPoint</vt:lpstr>
      <vt:lpstr>Сегодня на уроке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60</cp:revision>
  <dcterms:created xsi:type="dcterms:W3CDTF">2020-07-18T05:19:20Z</dcterms:created>
  <dcterms:modified xsi:type="dcterms:W3CDTF">2024-12-13T16:33:03Z</dcterms:modified>
</cp:coreProperties>
</file>