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72" r:id="rId4"/>
    <p:sldId id="273" r:id="rId5"/>
    <p:sldId id="259" r:id="rId6"/>
    <p:sldId id="274" r:id="rId7"/>
    <p:sldId id="260" r:id="rId8"/>
    <p:sldId id="275" r:id="rId9"/>
    <p:sldId id="276" r:id="rId10"/>
    <p:sldId id="262" r:id="rId11"/>
    <p:sldId id="268" r:id="rId12"/>
    <p:sldId id="264" r:id="rId13"/>
    <p:sldId id="269" r:id="rId14"/>
    <p:sldId id="289" r:id="rId15"/>
    <p:sldId id="277" r:id="rId16"/>
    <p:sldId id="278" r:id="rId17"/>
    <p:sldId id="279" r:id="rId18"/>
    <p:sldId id="280" r:id="rId19"/>
    <p:sldId id="283" r:id="rId20"/>
    <p:sldId id="284" r:id="rId21"/>
    <p:sldId id="285" r:id="rId22"/>
    <p:sldId id="290" r:id="rId23"/>
    <p:sldId id="291" r:id="rId24"/>
    <p:sldId id="292" r:id="rId25"/>
    <p:sldId id="293" r:id="rId26"/>
    <p:sldId id="294" r:id="rId27"/>
    <p:sldId id="295" r:id="rId28"/>
    <p:sldId id="267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83" autoAdjust="0"/>
  </p:normalViewPr>
  <p:slideViewPr>
    <p:cSldViewPr>
      <p:cViewPr varScale="1">
        <p:scale>
          <a:sx n="80" d="100"/>
          <a:sy n="80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ДИАЛОГ  ИСКУССТВ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язык и литература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. 11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класс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48461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00003" y="980728"/>
            <a:ext cx="84747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Сравните цели, целевую аудиторию, авторскую позицию, жанровые особенности пьесы А. П. Чехова «Вишнёвый сад» и стихотворение Ю. Д. </a:t>
            </a:r>
            <a:r>
              <a:rPr lang="ru-RU" sz="24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Левитанского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«Элегия», используя таблицу «Линии сравнений». 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757529"/>
              </p:ext>
            </p:extLst>
          </p:nvPr>
        </p:nvGraphicFramePr>
        <p:xfrm>
          <a:off x="397244" y="2550388"/>
          <a:ext cx="8420101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40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3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5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«Вишнёвый сад» 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А. П. Чехова 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Линии сравнений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«Элегия» 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Ю. Д. </a:t>
                      </a:r>
                      <a:r>
                        <a:rPr lang="ru-RU" sz="2000" b="1" dirty="0" err="1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Левитанского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Цель 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Целевая аудитория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Авторская позиция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Жанр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596995" y="378403"/>
            <a:ext cx="37593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0070C0"/>
              </a:buClr>
              <a:buSzPts val="3200"/>
            </a:pPr>
            <a:r>
              <a:rPr lang="ru-RU" sz="28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Tahoma"/>
                <a:cs typeface="Tahoma"/>
                <a:sym typeface="Tahoma"/>
              </a:rPr>
              <a:t>Примерные ответы</a:t>
            </a:r>
            <a:endParaRPr lang="ru-RU" sz="2800" dirty="0">
              <a:solidFill>
                <a:schemeClr val="bg1"/>
              </a:solidFill>
              <a:latin typeface="Century Gothic" panose="020B0502020202020204" pitchFamily="34" charset="0"/>
              <a:ea typeface="Tahoma"/>
              <a:cs typeface="Tahoma"/>
              <a:sym typeface="Tahoma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953034"/>
              </p:ext>
            </p:extLst>
          </p:nvPr>
        </p:nvGraphicFramePr>
        <p:xfrm>
          <a:off x="203126" y="1229701"/>
          <a:ext cx="8547099" cy="423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«Вишнёвый сад» 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А. П. Чехова 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Линии сравнений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«Элегия» 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Ю. Д. </a:t>
                      </a:r>
                      <a:r>
                        <a:rPr lang="ru-RU" sz="2000" b="1" dirty="0" err="1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Левитанского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Показать в</a:t>
                      </a:r>
                      <a:r>
                        <a:rPr lang="ru-RU" sz="2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контексте пьесы 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«Вишневый сад» разрушение красоты человеческой жизни и исчезновение связующих звеньев между поколениями. А сам сад в этом контексте становиться символом уничтожения целой культуры.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Цель 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Показать «холодных» людей нового поколения, которые все знают, но не любят эту страну и его людей. На это указывает эпитет «веселые дровосеки», метафора «им смешны витающие в облаках», «они идут, приминая травы».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Почитатели классической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прозы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Целевая аудитория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Любители философской поэзии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2987824" y="378403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  <a:sym typeface="Tahoma"/>
              </a:rPr>
              <a:t>Примерные ответы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  <a:sym typeface="Tahoma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550528"/>
              </p:ext>
            </p:extLst>
          </p:nvPr>
        </p:nvGraphicFramePr>
        <p:xfrm>
          <a:off x="333745" y="1229701"/>
          <a:ext cx="8547099" cy="423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«Вишнёвый сад» 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А. П. Чехова 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Линии сравнений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«Элегия» 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Ю. Д. </a:t>
                      </a:r>
                      <a:r>
                        <a:rPr lang="ru-RU" sz="2000" b="1" dirty="0" err="1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Левитанского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Показать в</a:t>
                      </a:r>
                      <a:r>
                        <a:rPr lang="ru-RU" sz="2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контексте пьесы 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«Вишневый сад» разрушение красоты человеческой жизни и исчезновение связующих звеньев между поколениями. А сам сад в этом контексте становиться символом уничтожения целой культуры.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Цель 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Показать «холодных» людей нового поколения, которые все знают, но не любят эту страну и его людей. На это указывает эпитет «веселые дровосеки», метафора «им смешны витающие в облаках», «они идут, приминая травы».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Почитатели классической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прозы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Целевая аудитория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Любители философской поэзии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782288"/>
              </p:ext>
            </p:extLst>
          </p:nvPr>
        </p:nvGraphicFramePr>
        <p:xfrm>
          <a:off x="422809" y="1340768"/>
          <a:ext cx="8547099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«Вишнёвый сад» 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А. П. Чехова 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Линии сравнений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«Элегия» 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Ю. Д. </a:t>
                      </a:r>
                      <a:r>
                        <a:rPr lang="ru-RU" sz="2000" b="1" dirty="0" err="1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Левитанского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Неизбежность гибели «дворянских гнезд».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Авторская позиция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Ситуация повторяется: в конце 20 века (стихотворение написано в 1996 году) Россия оказалась в том же положении, что и в конце века 19-го.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Пьеса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Жанр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Стихотворение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043608" y="1150429"/>
            <a:ext cx="69847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Ответьте на проблемный вопрос: «Можно ли назвать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диалогом в искусстве творчество Чехова и </a:t>
            </a:r>
            <a:r>
              <a:rPr lang="ru-RU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Левитанского</a:t>
            </a:r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?»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Tahoma"/>
            </a:endParaRPr>
          </a:p>
        </p:txBody>
      </p:sp>
      <p:pic>
        <p:nvPicPr>
          <p:cNvPr id="20" name="Google Shape;330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40130" y="2780928"/>
            <a:ext cx="1901390" cy="17409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930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5431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018188" y="409180"/>
            <a:ext cx="2794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230" y="1484784"/>
            <a:ext cx="83756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Мотивы пьесы и стихотворения перекликаются друг с другом. Творчество писателя и поэта являются диалогом в искусстве. Чеховская символика дополняется новым символом: «красный-красный вишнёвый сок» , что ассоциируется с кровью и с преступлением, убийством: прошлое обречено, но вырубать топором его нельзя.</a:t>
            </a:r>
          </a:p>
        </p:txBody>
      </p:sp>
    </p:spTree>
    <p:extLst>
      <p:ext uri="{BB962C8B-B14F-4D97-AF65-F5344CB8AC3E}">
        <p14:creationId xmlns:p14="http://schemas.microsoft.com/office/powerpoint/2010/main" val="873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1255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401568" y="339090"/>
            <a:ext cx="6411455" cy="64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Использование языковых единиц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0003" y="1305342"/>
            <a:ext cx="837566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Проанализируйте неполные предложения из комедии А. П. Чехова “Вишневый сад”. Определите пропущенный член предложения.</a:t>
            </a:r>
          </a:p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Выходят в гостиную: в первой паре Пищик и Шарлотта Ивановна, во второй — Трофимов и Любовь Андреевна, в третьей — Аня с почтовым чиновником, в четвертой — Варя с начальником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станции и т. д. 2. Конторщика держим, а неизвестно — для чего (Варя). 3. Твой отец был мужик, мой — аптекарь (Трофимов).</a:t>
            </a:r>
          </a:p>
        </p:txBody>
      </p:sp>
    </p:spTree>
    <p:extLst>
      <p:ext uri="{BB962C8B-B14F-4D97-AF65-F5344CB8AC3E}">
        <p14:creationId xmlns:p14="http://schemas.microsoft.com/office/powerpoint/2010/main" val="873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2930368" y="378403"/>
            <a:ext cx="33715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Примерные ответы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003" y="1610600"/>
            <a:ext cx="837566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Выходят в гостиную: в первой паре Пищик и Шарлотта Ивановна, во второй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паре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Трофимов и Любовь Андреевна, в третьей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паре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Аня с почтовым чиновником, в четвертой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идут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Варя с начальником станции и т. д. 2. Конторщика держим, а неизвестно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держим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для чего (Варя). 3. Твой отец был мужик, мой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отец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аптекарь (Трофимов).</a:t>
            </a:r>
          </a:p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73968" y="1825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Прямоугольник 3"/>
          <p:cNvSpPr/>
          <p:nvPr/>
        </p:nvSpPr>
        <p:spPr>
          <a:xfrm>
            <a:off x="3171080" y="378403"/>
            <a:ext cx="24961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0070C0"/>
              </a:buClr>
              <a:buSzPts val="3200"/>
            </a:pP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  <a:sym typeface="Tahoma"/>
              </a:rPr>
              <a:t>Знаете ли вы?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628856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Репортаж –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это информационный жанр журналистики. Он оперативно, с необходимыми подробностями, в яркой форме сообщает о каком – либо событии. Его очевидцем или участником является сам автор.</a:t>
            </a:r>
          </a:p>
        </p:txBody>
      </p:sp>
    </p:spTree>
    <p:extLst>
      <p:ext uri="{BB962C8B-B14F-4D97-AF65-F5344CB8AC3E}">
        <p14:creationId xmlns:p14="http://schemas.microsoft.com/office/powerpoint/2010/main" val="873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00004" y="1052736"/>
            <a:ext cx="8232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Используя стратегию РАФТ, напишите репортаж после просмотра художественного фильма «САД» (2008) режиссёра Сергея </a:t>
            </a:r>
            <a:r>
              <a:rPr lang="ru-RU" sz="24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Овчарова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по мотивам пьесы А. П. Чехова «Вишнёвый сад»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846006"/>
              </p:ext>
            </p:extLst>
          </p:nvPr>
        </p:nvGraphicFramePr>
        <p:xfrm>
          <a:off x="500412" y="2852936"/>
          <a:ext cx="8326438" cy="1478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71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4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4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Роль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Аудитория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Форма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Тема</a:t>
                      </a: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Журналист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Телезрители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Репортаж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Диалог искусств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3" name="Picture 2" descr="C:\Users\Шынар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184" y="4365104"/>
            <a:ext cx="2005517" cy="200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899592" y="1151879"/>
            <a:ext cx="6562056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сравните цели, целевую аудиторию, авторскую позицию, жанровые и стилистические особенности текстов;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создадите текст публицистического стиля (репортаж);</a:t>
            </a:r>
          </a:p>
          <a:p>
            <a:r>
              <a:rPr lang="kk-KZ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используете неполные предложения,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сложные союзные и бессоюзные предложения</a:t>
            </a:r>
            <a:r>
              <a:rPr lang="kk-KZ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sz="2500" dirty="0">
              <a:solidFill>
                <a:schemeClr val="accent1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le 14">
            <a:extLst>
              <a:ext uri="{FF2B5EF4-FFF2-40B4-BE49-F238E27FC236}">
                <a16:creationId xmlns:a16="http://schemas.microsoft.com/office/drawing/2014/main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000" y="489857"/>
            <a:ext cx="6860276" cy="653859"/>
          </a:xfrm>
        </p:spPr>
        <p:txBody>
          <a:bodyPr/>
          <a:lstStyle/>
          <a:p>
            <a:r>
              <a:rPr lang="kk-KZ" sz="36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Сегодня на уроке</a:t>
            </a:r>
            <a:endParaRPr lang="en-ID" sz="36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101589" y="339090"/>
            <a:ext cx="301142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Проверьте себя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0004" y="1151879"/>
            <a:ext cx="82324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2008 году состоялась премьера комедийного художественного фильма «Сад» по мотивам пьесы Чехова «Вишневый сад», режиссер Сергей Овчаров.</a:t>
            </a:r>
          </a:p>
          <a:p>
            <a:r>
              <a:rPr lang="ru-RU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Классический сюжет: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Прекрасный сад помещицы Любови Андреевны Раневской скоро должен быть продан за долги. Лопахин предлагает Раневской единственный выход — разбить землю на участки и отдать их в аренду дачникам. Обитатели поместья праздно проводят время, рассуждая о возможных планах спасения сада. Наступает день торгов. Денег на выкуп сада нет. Лопахин выкупает сад на торгах, чтобы разбить на участки под дачи. Бывшие обитатели поместья больше никому не нужны и разъезжаются кто куда. Диалог искусств прослеживается в сценарии фильма. При написании сценария Овчаров использовал замыслы ненаписанных произведений Чехова, наброски которых сохранились в записных книжках. 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91631" y="1083055"/>
            <a:ext cx="868313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Овчаров предпринял рискованную акцию — поставил в кино пьесу Чехова «Вишневый сад». И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вариацию,а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натуральную экранизацию с узнаваемыми героями в костюмах, соответствующих эпохе, ненавязчиво, с культурной традицией, как будто начисто забытой сегодняшним экранным производством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Режиссёр: «В моем фильме, в нём есть элементы водевиля и фарса, а также итальянской «комедии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арте». Режиссер следует автору в выборе жанра: он ставит комедию, но в какой-то момент заставляет зрителей переживать состояние героев и вглядываться в них с неожиданной для комических ситуаций серьезностью. Овчаров увидел абсурдный комизм и отнюдь не исключительность в самой ситуации, когда с торгов идет имение, а хозяева на это реагируют, как на дурной климат.  Овчаров показывает даже слишком активное взаимодействие людей, жаждущих взаимного сочувствия, ищущих спасения друг в друге. Беда в том, что спасти каждый хочет только себя, поэтому гибель приснившегося сада, объединяющей мечты есть предвестие общей катастрофы. «Вся Россия — наш сад» — говорит недоучившийся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Петя Трофимов. Но взращивать этот сад некому.</a:t>
            </a: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1133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741716" y="1052736"/>
            <a:ext cx="77311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Выполните тестовые задания по пьесе 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А. П. Чехова «Вишнёвый сад» и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 по </a:t>
            </a:r>
            <a:r>
              <a:rPr lang="en-US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QR-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коду: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7617" y="2239377"/>
            <a:ext cx="813877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К кому (чему) в своей речи брат Раневской Гаев обращается с эпитетом</a:t>
            </a:r>
          </a:p>
          <a:p>
            <a:r>
              <a:rPr lang="ru-RU" sz="20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«многоуважаемый»?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а) Фирсу;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б) купцу </a:t>
            </a:r>
            <a:r>
              <a:rPr lang="ru-RU" sz="20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Дериганову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в) шкафу;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г) табурету.</a:t>
            </a:r>
          </a:p>
          <a:p>
            <a:r>
              <a:rPr lang="ru-RU" sz="20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2. В пьесе «Вишнёвый сад» был единственный образ, к которому Чехов отнёсся без тени иронии, с нежностью и любовью. Кто является этим персонажем?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а) Раневская;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б) Варя;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в) Дуняша;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г) Аня.</a:t>
            </a:r>
          </a:p>
        </p:txBody>
      </p:sp>
    </p:spTree>
    <p:extLst>
      <p:ext uri="{BB962C8B-B14F-4D97-AF65-F5344CB8AC3E}">
        <p14:creationId xmlns:p14="http://schemas.microsoft.com/office/powerpoint/2010/main" val="3558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34748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Прямоугольник 3"/>
          <p:cNvSpPr/>
          <p:nvPr/>
        </p:nvSpPr>
        <p:spPr>
          <a:xfrm>
            <a:off x="300004" y="1102768"/>
            <a:ext cx="823243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3. Речь героев пьесы отражает характеры героев. Кому принадлежат слова: «Человечество идёт вперёд, совершенствуя свои силы. Всё, что недосягаемо для него теперь, когда-нибудь станет близким, понятным, только вот надо работать, помогать всеми силами тем, кто ищет истину»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а) Лопахину;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б) Пете Трофимову;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в) </a:t>
            </a:r>
            <a:r>
              <a:rPr lang="ru-RU" sz="20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Гаеву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г) </a:t>
            </a:r>
            <a:r>
              <a:rPr lang="ru-RU" sz="20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Симеонову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-Пищику.</a:t>
            </a:r>
          </a:p>
          <a:p>
            <a:r>
              <a:rPr lang="ru-RU" sz="20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4. А. П. Чехов пишет Станиславскому: «Это мягкий, порядочный человек во</a:t>
            </a:r>
          </a:p>
          <a:p>
            <a:r>
              <a:rPr lang="ru-RU" sz="20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всех смыслах, держаться он должен вполне благопристойно, интеллигентно». О ком идёт речь?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а) о </a:t>
            </a:r>
            <a:r>
              <a:rPr lang="ru-RU" sz="20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Гаеве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б) о Трофимове;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в) о Лопахине;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г) о Яше.</a:t>
            </a:r>
          </a:p>
        </p:txBody>
      </p:sp>
    </p:spTree>
    <p:extLst>
      <p:ext uri="{BB962C8B-B14F-4D97-AF65-F5344CB8AC3E}">
        <p14:creationId xmlns:p14="http://schemas.microsoft.com/office/powerpoint/2010/main" val="3558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6224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7472" y="1196933"/>
            <a:ext cx="67788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5. Уже современники Чехова заметили, что «главное, невидимое действующее лицо» в его произведениях — беспощадно уходящее время. В «Вишнёвом саде» внешнее действие имеет временные границы. Сколько длится действие пьесы?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а) три дня;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б) полгода;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в) несколько лет;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г) месяц.</a:t>
            </a:r>
          </a:p>
        </p:txBody>
      </p:sp>
    </p:spTree>
    <p:extLst>
      <p:ext uri="{BB962C8B-B14F-4D97-AF65-F5344CB8AC3E}">
        <p14:creationId xmlns:p14="http://schemas.microsoft.com/office/powerpoint/2010/main" val="266010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Прямоугольник 3"/>
          <p:cNvSpPr/>
          <p:nvPr/>
        </p:nvSpPr>
        <p:spPr>
          <a:xfrm>
            <a:off x="300004" y="1195200"/>
            <a:ext cx="78910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Проверочный код «Ответы к тестовым заданиям»</a:t>
            </a:r>
          </a:p>
        </p:txBody>
      </p:sp>
      <p:pic>
        <p:nvPicPr>
          <p:cNvPr id="10" name="Picture 2" descr="C:\Users\Шынар\Desktop\проверочный код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6"/>
            <a:ext cx="310515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234259"/>
              </p:ext>
            </p:extLst>
          </p:nvPr>
        </p:nvGraphicFramePr>
        <p:xfrm>
          <a:off x="4932040" y="2373858"/>
          <a:ext cx="2806066" cy="262314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03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10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Прямоугольник 3"/>
          <p:cNvSpPr/>
          <p:nvPr/>
        </p:nvSpPr>
        <p:spPr>
          <a:xfrm>
            <a:off x="300004" y="1195200"/>
            <a:ext cx="78910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Слово- напутствие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11559" y="2241736"/>
            <a:ext cx="81632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пусть в вашей жизни не будет ни одного дня, когда бы вы не прочли хоть одной страницы новой книги.</a:t>
            </a:r>
          </a:p>
          <a:p>
            <a:pPr algn="r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К. Паустовский</a:t>
            </a:r>
          </a:p>
        </p:txBody>
      </p:sp>
      <p:pic>
        <p:nvPicPr>
          <p:cNvPr id="11" name="Picture 2" descr="C:\Users\Шынар\Desktop\image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489" y="3322495"/>
            <a:ext cx="2874962" cy="287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57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3499748" y="378403"/>
            <a:ext cx="2215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Итоги урока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700808"/>
            <a:ext cx="66247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сравнили цели, целевую аудиторию, авторскую позицию, жанровые и стилистические особенности текстов;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создали текст публицистического стиля (репортаж);</a:t>
            </a: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использовали </a:t>
            </a:r>
            <a:r>
              <a:rPr lang="kk-KZ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неполные предложения,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сложные союзные и бессоюзные предложения</a:t>
            </a:r>
            <a:r>
              <a:rPr lang="kk-KZ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2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6" y="944541"/>
            <a:ext cx="4646564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Баршаға қолжетімді, сапалы білім!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t"/>
          <a:lstStyle/>
          <a:p>
            <a:pPr algn="r"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доступное всем!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3939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827584" y="1340768"/>
            <a:ext cx="73634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Определите значение словосочетания «диалог в искусстве»</a:t>
            </a:r>
          </a:p>
        </p:txBody>
      </p:sp>
      <p:pic>
        <p:nvPicPr>
          <p:cNvPr id="10" name="Picture 18" descr="http://npasechnik.ru/images/pictures/naturmorti/kniga_jizni.jpg"/>
          <p:cNvPicPr>
            <a:picLocks noChangeAspect="1" noChangeArrowheads="1"/>
          </p:cNvPicPr>
          <p:nvPr/>
        </p:nvPicPr>
        <p:blipFill>
          <a:blip r:embed="rId4" cstate="print">
            <a:lum/>
          </a:blip>
          <a:srcRect/>
          <a:stretch>
            <a:fillRect/>
          </a:stretch>
        </p:blipFill>
        <p:spPr bwMode="auto">
          <a:xfrm flipH="1">
            <a:off x="2053444" y="2420888"/>
            <a:ext cx="4911743" cy="3754644"/>
          </a:xfrm>
          <a:prstGeom prst="rect">
            <a:avLst/>
          </a:prstGeom>
          <a:noFill/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3218876" y="640013"/>
            <a:ext cx="2794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471" y="1340768"/>
            <a:ext cx="83172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Диалог в искусстве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— отношение разных деятелей культуры к одним и тем же явлениям истории и современности. Диалог в искусстве — явление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сложное, тонкое. Он может возникнуть и в тех случаях, когда художники не вступают в прямое общение или переписку.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861048"/>
            <a:ext cx="179324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7470" y="1143571"/>
            <a:ext cx="821819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Все искусства «разговаривают» с нами, зрителями и слушателями, с помощью особых средств выразительности: цвета, формы, линии, мелодии, ритма. Но, оказывается, искусства могут вести беседу и между собой. Внимательно прислушиваясь друг к другу, виды искусства </a:t>
            </a:r>
            <a:r>
              <a:rPr lang="ru-RU" sz="22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взаимообогащаются</a:t>
            </a:r>
            <a:r>
              <a:rPr lang="ru-RU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В результате беседы они черпают новые идеи, заимствуют новые художественные элементы. Так появляются новые художественные направления и даже новые виды искусства. Соединение средств выразительности и художественных приёмов,</a:t>
            </a:r>
          </a:p>
          <a:p>
            <a:r>
              <a:rPr lang="ru-RU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свойственных разным видам искусства, выступает основой рождения новых образов, неповторимых форм и видов художественного творчества. К таким видам искусства относятся театр, кино, танец, живопись, цирк и даже компьютерное искусство.</a:t>
            </a:r>
          </a:p>
          <a:p>
            <a:r>
              <a:rPr lang="ru-RU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Таким образом, важными становятся не только взаимосвязь и взаимопроникновение разных видов искусства, но и их диалог. </a:t>
            </a:r>
            <a:r>
              <a:rPr lang="ru-RU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Tahoma"/>
              </a:rPr>
              <a:t>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-6393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775972" y="378403"/>
            <a:ext cx="32383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8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Tahoma"/>
                <a:cs typeface="Tahoma"/>
                <a:sym typeface="Tahoma"/>
              </a:rPr>
              <a:t>Коротко о поэте</a:t>
            </a:r>
            <a:endParaRPr lang="ru-RU" sz="2800" b="1" dirty="0">
              <a:solidFill>
                <a:schemeClr val="bg1"/>
              </a:solidFill>
              <a:latin typeface="Century Gothic" panose="020B0502020202020204" pitchFamily="34" charset="0"/>
              <a:ea typeface="Tahoma"/>
              <a:cs typeface="Tahoma"/>
              <a:sym typeface="Tahoma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81355"/>
            <a:ext cx="2299021" cy="2273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27783" y="1170866"/>
            <a:ext cx="604788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Левитанский</a:t>
            </a:r>
            <a:r>
              <a:rPr lang="ru-RU" sz="22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Юрий Давидович </a:t>
            </a:r>
            <a:r>
              <a:rPr lang="ru-RU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(1922-1996) —русский поэт и переводчик, мастер лирического и пародийного жанров. Лауреат Государственной премии Российской Федерации в области литературы и искусства 1994 года. Участник Великой Отечественной войны.</a:t>
            </a:r>
          </a:p>
          <a:p>
            <a:r>
              <a:rPr lang="ru-RU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Многие стихи </a:t>
            </a:r>
            <a:r>
              <a:rPr lang="ru-RU" sz="22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Левитанского</a:t>
            </a:r>
            <a:r>
              <a:rPr lang="ru-RU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были положены на музыку, исполняются популярными бардами. Песни на стихи Юрия </a:t>
            </a:r>
            <a:r>
              <a:rPr lang="ru-RU" sz="22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Левитанского</a:t>
            </a:r>
            <a:r>
              <a:rPr lang="ru-RU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звучат в кинофильмах «Москва слезам не верит» («Диалог у новогодней ёлки»), «Рыцарский роман» («Каждый выбирает по себе», муз. В. С. Берковского), «Солнечный удар» («Каждый выбирает для себя», муз. С. В. Березина).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797" y="-3208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Прямоугольник 3"/>
          <p:cNvSpPr/>
          <p:nvPr/>
        </p:nvSpPr>
        <p:spPr>
          <a:xfrm>
            <a:off x="179512" y="836712"/>
            <a:ext cx="873507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Прочитайте стихотворение Ю. Д. </a:t>
            </a:r>
            <a:r>
              <a:rPr lang="ru-RU" sz="22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Левитанского</a:t>
            </a:r>
            <a:r>
              <a:rPr lang="ru-RU" sz="22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«Элегия». Каким настроением проникнуто это стихотворение? Какой центральный образ объединяет это стихотворение и пьесу А. П. Чехова?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9512" y="2550388"/>
            <a:ext cx="3175001" cy="33520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619048" y="1871931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Элегия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Тихо. Сумерки. Бабье лето.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Чёткий, частый, щемящий звук —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Будто дерево рубят где-то.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засыпаю под этот звук.</a:t>
            </a:r>
          </a:p>
          <a:p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Сон происходит в минувшем веке.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Звук этот слышится век назад.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Ходят весёлые дровосеки,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Рубят, рубят вишнёвый сад.</a:t>
            </a:r>
          </a:p>
          <a:p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 них особые на то виды.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Им смешны витающие в облаках.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Они аккуратны. Они деловиты.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 них подковки на сапогах.</a:t>
            </a:r>
          </a:p>
        </p:txBody>
      </p:sp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797" y="-3208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79512" y="980728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Они идут, приминая травы.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Они топорами облечены.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знаю — они, дровосеки, правы.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Эти деревья обречены.</a:t>
            </a:r>
          </a:p>
          <a:p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Но птица вскрикнула, ветка хрустнула,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в медленном угасанье дня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Что-то вдруг старомодно грустное,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Как дождь, пронизывает меня.</a:t>
            </a:r>
          </a:p>
          <a:p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Ну, полно, мне-то что быть в обиде!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посторонний. Я ни при чём.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Рубите вишнёвый сад!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Рубите! Он исторически обречён.</a:t>
            </a:r>
          </a:p>
          <a:p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Вздор — сантименты! Они тут лишни.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 ну, ещё разик! Ещё разок!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...И снова снятся мне вишни, вишни,</a:t>
            </a:r>
          </a:p>
          <a:p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Красный-красный вишнёвый сок.</a:t>
            </a:r>
          </a:p>
        </p:txBody>
      </p:sp>
      <p:pic>
        <p:nvPicPr>
          <p:cNvPr id="11" name="Picture 2" descr="C:\Users\Шынар\Desktop\oseniecveti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805" y="1412776"/>
            <a:ext cx="3969910" cy="3589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723610" y="5966708"/>
            <a:ext cx="10702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i="1" dirty="0">
                <a:solidFill>
                  <a:srgbClr val="3F3F3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1963 г.</a:t>
            </a:r>
            <a:endParaRPr lang="ru-RU" sz="2400" dirty="0">
              <a:solidFill>
                <a:srgbClr val="3F3F3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42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797" y="-8927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2931047" y="260648"/>
            <a:ext cx="33715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Примерные ответы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0003" y="1166843"/>
            <a:ext cx="837566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Элегия – это философское размышление, проникнутое настроением грусти, задумчивости, размышления. Именно таким настроением проникнуто данное стихотворение, именно оно является ведущим, его можно назвать лейтмотивом данного произведения. 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Центральный образ данного стихотворения – вишневый сад – заимствован из пьесы А. П. Чехова “Вишневый сад”. Об этом произведении нам напоминают также и другие детали стихотворения: рубка вишневого сада; новомодные “дровосеки”, деловитые, аккуратные, современные (перекличка с образом Лопахина).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1853</Words>
  <Application>Microsoft Office PowerPoint</Application>
  <PresentationFormat>Экран (4:3)</PresentationFormat>
  <Paragraphs>213</Paragraphs>
  <Slides>28</Slides>
  <Notes>28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6" baseType="lpstr">
      <vt:lpstr>Arial</vt:lpstr>
      <vt:lpstr>Calibri</vt:lpstr>
      <vt:lpstr>Century Gothic</vt:lpstr>
      <vt:lpstr>Comfortaa</vt:lpstr>
      <vt:lpstr>Open Sans</vt:lpstr>
      <vt:lpstr>Tahoma</vt:lpstr>
      <vt:lpstr>Times New Roman</vt:lpstr>
      <vt:lpstr>Тема Office</vt:lpstr>
      <vt:lpstr>Презентация PowerPoint</vt:lpstr>
      <vt:lpstr>Сегодня на уроке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53</cp:revision>
  <dcterms:created xsi:type="dcterms:W3CDTF">2020-07-18T05:19:20Z</dcterms:created>
  <dcterms:modified xsi:type="dcterms:W3CDTF">2024-12-13T16:32:12Z</dcterms:modified>
</cp:coreProperties>
</file>