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heme/themeOverride1.xml" ContentType="application/vnd.openxmlformats-officedocument.themeOverride+xml"/>
  <Override PartName="/ppt/notesSlides/notesSlide16.xml" ContentType="application/vnd.openxmlformats-officedocument.presentationml.notesSlide+xml"/>
  <Override PartName="/ppt/theme/themeOverride2.xml" ContentType="application/vnd.openxmlformats-officedocument.themeOverr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7" r:id="rId2"/>
    <p:sldId id="272" r:id="rId3"/>
    <p:sldId id="303" r:id="rId4"/>
    <p:sldId id="294" r:id="rId5"/>
    <p:sldId id="273" r:id="rId6"/>
    <p:sldId id="259" r:id="rId7"/>
    <p:sldId id="274" r:id="rId8"/>
    <p:sldId id="276" r:id="rId9"/>
    <p:sldId id="262" r:id="rId10"/>
    <p:sldId id="268" r:id="rId11"/>
    <p:sldId id="264" r:id="rId12"/>
    <p:sldId id="269" r:id="rId13"/>
    <p:sldId id="277" r:id="rId14"/>
    <p:sldId id="278" r:id="rId15"/>
    <p:sldId id="279" r:id="rId16"/>
    <p:sldId id="280" r:id="rId17"/>
    <p:sldId id="304" r:id="rId18"/>
    <p:sldId id="281" r:id="rId19"/>
    <p:sldId id="282" r:id="rId20"/>
    <p:sldId id="284" r:id="rId21"/>
    <p:sldId id="295" r:id="rId22"/>
    <p:sldId id="296" r:id="rId23"/>
    <p:sldId id="299" r:id="rId24"/>
    <p:sldId id="300" r:id="rId25"/>
    <p:sldId id="301" r:id="rId26"/>
    <p:sldId id="298" r:id="rId27"/>
    <p:sldId id="267"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662" autoAdjust="0"/>
  </p:normalViewPr>
  <p:slideViewPr>
    <p:cSldViewPr>
      <p:cViewPr varScale="1">
        <p:scale>
          <a:sx n="82" d="100"/>
          <a:sy n="82" d="100"/>
        </p:scale>
        <p:origin x="1474" y="58"/>
      </p:cViewPr>
      <p:guideLst>
        <p:guide orient="horz" pos="2160"/>
        <p:guide pos="2880"/>
      </p:guideLst>
    </p:cSldViewPr>
  </p:slideViewPr>
  <p:outlineViewPr>
    <p:cViewPr>
      <p:scale>
        <a:sx n="33" d="100"/>
        <a:sy n="33" d="100"/>
      </p:scale>
      <p:origin x="0" y="84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D55F07-9B93-4A33-9D17-25598FABCBF4}" type="datetimeFigureOut">
              <a:rPr lang="ru-RU" smtClean="0"/>
              <a:t>13.12.2024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8B5E5-E8E0-4B36-833C-7BA223E126A3}" type="slidenum">
              <a:rPr lang="ru-RU" smtClean="0"/>
              <a:t>‹#›</a:t>
            </a:fld>
            <a:endParaRPr lang="ru-RU"/>
          </a:p>
        </p:txBody>
      </p:sp>
    </p:spTree>
    <p:extLst>
      <p:ext uri="{BB962C8B-B14F-4D97-AF65-F5344CB8AC3E}">
        <p14:creationId xmlns:p14="http://schemas.microsoft.com/office/powerpoint/2010/main" val="3633870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73;p1: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4339" name="Google Shape;74;p1: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dirty="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dirty="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150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457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5363"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120;p4:notes"/>
          <p:cNvSpPr txBox="1">
            <a:spLocks noGrp="1"/>
          </p:cNvSpPr>
          <p:nvPr>
            <p:ph type="body" idx="1"/>
          </p:nvPr>
        </p:nvSpPr>
        <p:spPr>
          <a:ln/>
        </p:spPr>
        <p:txBody>
          <a:bodyPr/>
          <a:lstStyle/>
          <a:p>
            <a:pPr marL="0" indent="0" eaLnBrk="1" hangingPunct="1">
              <a:buSzPts val="1400"/>
            </a:pPr>
            <a:endParaRPr lang="ru-RU" altLang="ru-RU" sz="1200" dirty="0">
              <a:latin typeface="Calibri" pitchFamily="34" charset="0"/>
              <a:cs typeface="Arial" pitchFamily="34" charset="0"/>
              <a:sym typeface="Calibri" pitchFamily="34" charset="0"/>
            </a:endParaRPr>
          </a:p>
        </p:txBody>
      </p:sp>
      <p:sp>
        <p:nvSpPr>
          <p:cNvPr id="17411"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37"/>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50"/>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50"/>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12"/>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13.12.2024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13.12.2024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13.12.2024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13.12.2024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2"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6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13.12.2024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6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13.12.2024</a:t>
            </a:fld>
            <a:endParaRPr lang="ru-RU"/>
          </a:p>
        </p:txBody>
      </p:sp>
      <p:sp>
        <p:nvSpPr>
          <p:cNvPr id="5" name="Нижний колонтитул 4"/>
          <p:cNvSpPr>
            <a:spLocks noGrp="1"/>
          </p:cNvSpPr>
          <p:nvPr>
            <p:ph type="ftr" sz="quarter" idx="3"/>
          </p:nvPr>
        </p:nvSpPr>
        <p:spPr>
          <a:xfrm>
            <a:off x="3124200" y="635636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6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themeOverride" Target="../theme/themeOverride1.xml"/><Relationship Id="rId5" Type="http://schemas.openxmlformats.org/officeDocument/2006/relationships/image" Target="../media/image10.jpeg"/><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hemeOverride" Target="../theme/themeOverride2.xml"/><Relationship Id="rId5" Type="http://schemas.openxmlformats.org/officeDocument/2006/relationships/image" Target="../media/image10.jpeg"/><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11.jpe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12.jpe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Google Shape;76;p1"/>
          <p:cNvSpPr>
            <a:spLocks noChangeArrowheads="1"/>
          </p:cNvSpPr>
          <p:nvPr/>
        </p:nvSpPr>
        <p:spPr bwMode="auto">
          <a:xfrm>
            <a:off x="735755" y="3249740"/>
            <a:ext cx="7711857" cy="1331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9654" tIns="24815" rIns="49654" bIns="24815"/>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kk-KZ" sz="2800" b="1" dirty="0">
                <a:latin typeface="Times New Roman" panose="02020603050405020304" pitchFamily="18" charset="0"/>
                <a:ea typeface="Tahoma" panose="020B0604030504040204" pitchFamily="34" charset="0"/>
                <a:cs typeface="Times New Roman" panose="02020603050405020304" pitchFamily="18" charset="0"/>
              </a:rPr>
              <a:t>К.М. Симонов. Военная лирика.</a:t>
            </a:r>
          </a:p>
          <a:p>
            <a:pPr algn="ctr">
              <a:buClr>
                <a:srgbClr val="000000"/>
              </a:buClr>
            </a:pPr>
            <a:r>
              <a:rPr lang="ru-RU" altLang="ru-RU" sz="2500" b="1" dirty="0" smtClean="0">
                <a:solidFill>
                  <a:srgbClr val="090F78"/>
                </a:solidFill>
                <a:latin typeface="Times New Roman" pitchFamily="18" charset="0"/>
                <a:cs typeface="Times New Roman" pitchFamily="18" charset="0"/>
                <a:sym typeface="Open Sans" pitchFamily="34" charset="0"/>
              </a:rPr>
              <a:t>Русский </a:t>
            </a:r>
            <a:r>
              <a:rPr lang="ru-RU" altLang="ru-RU" sz="2500" b="1" dirty="0">
                <a:solidFill>
                  <a:srgbClr val="090F78"/>
                </a:solidFill>
                <a:latin typeface="Times New Roman" pitchFamily="18" charset="0"/>
                <a:cs typeface="Times New Roman" pitchFamily="18" charset="0"/>
                <a:sym typeface="Open Sans" pitchFamily="34" charset="0"/>
              </a:rPr>
              <a:t>язык и литература. 11 </a:t>
            </a:r>
            <a:r>
              <a:rPr lang="ru-RU" altLang="ru-RU" sz="2500" b="1" dirty="0" smtClean="0">
                <a:solidFill>
                  <a:srgbClr val="090F78"/>
                </a:solidFill>
                <a:latin typeface="Times New Roman" pitchFamily="18" charset="0"/>
                <a:cs typeface="Times New Roman" pitchFamily="18" charset="0"/>
                <a:sym typeface="Open Sans" pitchFamily="34" charset="0"/>
              </a:rPr>
              <a:t>класс</a:t>
            </a:r>
            <a:endParaRPr lang="ru-RU" altLang="ru-RU" sz="2500" b="1" dirty="0">
              <a:solidFill>
                <a:srgbClr val="090F78"/>
              </a:solidFill>
              <a:latin typeface="Times New Roman" pitchFamily="18" charset="0"/>
              <a:cs typeface="Times New Roman" pitchFamily="18" charset="0"/>
              <a:sym typeface="Open Sans" pitchFamily="34" charset="0"/>
            </a:endParaRPr>
          </a:p>
        </p:txBody>
      </p:sp>
      <p:cxnSp>
        <p:nvCxnSpPr>
          <p:cNvPr id="2051" name="Google Shape;77;p1"/>
          <p:cNvCxnSpPr>
            <a:cxnSpLocks noChangeShapeType="1"/>
          </p:cNvCxnSpPr>
          <p:nvPr/>
        </p:nvCxnSpPr>
        <p:spPr bwMode="auto">
          <a:xfrm>
            <a:off x="1058842" y="5189215"/>
            <a:ext cx="6939449" cy="0"/>
          </a:xfrm>
          <a:prstGeom prst="straightConnector1">
            <a:avLst/>
          </a:prstGeom>
          <a:noFill/>
          <a:ln w="38100">
            <a:solidFill>
              <a:srgbClr val="090F78"/>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2052" name="Google Shape;78;p1"/>
          <p:cNvCxnSpPr>
            <a:cxnSpLocks noChangeShapeType="1"/>
          </p:cNvCxnSpPr>
          <p:nvPr/>
        </p:nvCxnSpPr>
        <p:spPr bwMode="auto">
          <a:xfrm>
            <a:off x="1179653" y="5300084"/>
            <a:ext cx="6712749"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0702127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39511"/>
            <a:ext cx="9144000" cy="6729853"/>
          </a:xfrm>
          <a:prstGeom prst="rect">
            <a:avLst/>
          </a:prstGeom>
          <a:solidFill>
            <a:schemeClr val="accent1">
              <a:lumMod val="40000"/>
              <a:lumOff val="60000"/>
            </a:schemeClr>
          </a:solidFill>
          <a:ln>
            <a:noFill/>
          </a:ln>
        </p:spPr>
      </p:pic>
      <p:sp>
        <p:nvSpPr>
          <p:cNvPr id="7171" name="Google Shape;123;p4"/>
          <p:cNvSpPr>
            <a:spLocks noGrp="1"/>
          </p:cNvSpPr>
          <p:nvPr>
            <p:ph type="sldNum" sz="quarter" idx="12"/>
          </p:nvPr>
        </p:nvSpPr>
        <p:spPr>
          <a:xfrm>
            <a:off x="684130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10</a:t>
            </a:fld>
            <a:endParaRPr lang="ru-RU" altLang="ru-RU" sz="1200" b="1">
              <a:solidFill>
                <a:srgbClr val="002060"/>
              </a:solidFill>
            </a:endParaRPr>
          </a:p>
        </p:txBody>
      </p:sp>
      <p:cxnSp>
        <p:nvCxnSpPr>
          <p:cNvPr id="7172" name="Google Shape;124;p4"/>
          <p:cNvCxnSpPr>
            <a:cxnSpLocks noChangeShapeType="1"/>
          </p:cNvCxnSpPr>
          <p:nvPr/>
        </p:nvCxnSpPr>
        <p:spPr bwMode="auto">
          <a:xfrm>
            <a:off x="14484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302315"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8" name="Прямоугольник 7"/>
          <p:cNvSpPr/>
          <p:nvPr/>
        </p:nvSpPr>
        <p:spPr>
          <a:xfrm>
            <a:off x="2182369" y="347625"/>
            <a:ext cx="4557183" cy="584775"/>
          </a:xfrm>
          <a:prstGeom prst="rect">
            <a:avLst/>
          </a:prstGeom>
        </p:spPr>
        <p:txBody>
          <a:bodyPr wrap="square">
            <a:spAutoFit/>
          </a:bodyPr>
          <a:lstStyle/>
          <a:p>
            <a:pPr algn="ctr"/>
            <a:r>
              <a:rPr lang="ru-RU" sz="32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Примерные ответы</a:t>
            </a:r>
            <a:endParaRPr lang="ru-RU" sz="32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7164" y="1772816"/>
            <a:ext cx="5829672" cy="4372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54505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11</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2" name="Прямоугольник 11"/>
          <p:cNvSpPr/>
          <p:nvPr/>
        </p:nvSpPr>
        <p:spPr>
          <a:xfrm>
            <a:off x="3635866" y="316846"/>
            <a:ext cx="1861407" cy="646331"/>
          </a:xfrm>
          <a:prstGeom prst="rect">
            <a:avLst/>
          </a:prstGeom>
        </p:spPr>
        <p:txBody>
          <a:bodyPr wrap="none">
            <a:spAutoFit/>
          </a:bodyPr>
          <a:lstStyle/>
          <a:p>
            <a:r>
              <a:rPr lang="ru-RU" sz="36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Задание</a:t>
            </a:r>
            <a:endParaRPr lang="ru-RU" sz="36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9" name="Прямоугольник 8"/>
          <p:cNvSpPr/>
          <p:nvPr/>
        </p:nvSpPr>
        <p:spPr>
          <a:xfrm>
            <a:off x="415327" y="1482932"/>
            <a:ext cx="8476338" cy="1200329"/>
          </a:xfrm>
          <a:prstGeom prst="rect">
            <a:avLst/>
          </a:prstGeom>
        </p:spPr>
        <p:txBody>
          <a:bodyPr wrap="square">
            <a:spAutoFit/>
          </a:bodyPr>
          <a:lstStyle/>
          <a:p>
            <a:pPr marL="342900" indent="-342900">
              <a:buFont typeface="Wingdings" panose="05000000000000000000" pitchFamily="2" charset="2"/>
              <a:buChar char="Ø"/>
            </a:pPr>
            <a:r>
              <a:rPr lang="ru-RU" sz="2400" dirty="0" smtClean="0">
                <a:latin typeface="Times New Roman" panose="02020603050405020304" pitchFamily="18" charset="0"/>
                <a:ea typeface="Tahoma" panose="020B0604030504040204" pitchFamily="34" charset="0"/>
                <a:cs typeface="Times New Roman" panose="02020603050405020304" pitchFamily="18" charset="0"/>
              </a:rPr>
              <a:t>Определите тему, композицию, жанр и средства выразительности в стихотворении.</a:t>
            </a:r>
          </a:p>
          <a:p>
            <a:pPr marL="342900" indent="-342900">
              <a:buFont typeface="Wingdings" panose="05000000000000000000" pitchFamily="2" charset="2"/>
              <a:buChar char="Ø"/>
            </a:pPr>
            <a:r>
              <a:rPr lang="ru-RU" sz="2400" dirty="0" smtClean="0">
                <a:latin typeface="Times New Roman" panose="02020603050405020304" pitchFamily="18" charset="0"/>
                <a:ea typeface="Tahoma" panose="020B0604030504040204" pitchFamily="34" charset="0"/>
                <a:cs typeface="Times New Roman" panose="02020603050405020304" pitchFamily="18" charset="0"/>
              </a:rPr>
              <a:t>Заполните таблицу.</a:t>
            </a:r>
          </a:p>
        </p:txBody>
      </p:sp>
      <p:sp>
        <p:nvSpPr>
          <p:cNvPr id="11" name="Прямоугольник 10"/>
          <p:cNvSpPr/>
          <p:nvPr/>
        </p:nvSpPr>
        <p:spPr>
          <a:xfrm>
            <a:off x="745527" y="1021267"/>
            <a:ext cx="8447230" cy="461665"/>
          </a:xfrm>
          <a:prstGeom prst="rect">
            <a:avLst/>
          </a:prstGeom>
        </p:spPr>
        <p:txBody>
          <a:bodyPr wrap="square">
            <a:spAutoFit/>
          </a:bodyPr>
          <a:lstStyle/>
          <a:p>
            <a:r>
              <a:rPr lang="ru-RU" sz="2400" b="1" dirty="0" smtClean="0">
                <a:latin typeface="Times New Roman" panose="02020603050405020304" pitchFamily="18" charset="0"/>
                <a:ea typeface="Tahoma" panose="020B0604030504040204" pitchFamily="34" charset="0"/>
                <a:cs typeface="Times New Roman" panose="02020603050405020304" pitchFamily="18" charset="0"/>
              </a:rPr>
              <a:t>Прослушайте стихотворение «Жди </a:t>
            </a:r>
            <a:r>
              <a:rPr lang="ru-RU" sz="2400" b="1" dirty="0">
                <a:latin typeface="Times New Roman" panose="02020603050405020304" pitchFamily="18" charset="0"/>
                <a:ea typeface="Tahoma" panose="020B0604030504040204" pitchFamily="34" charset="0"/>
                <a:cs typeface="Times New Roman" panose="02020603050405020304" pitchFamily="18" charset="0"/>
              </a:rPr>
              <a:t>меня» К. </a:t>
            </a:r>
            <a:r>
              <a:rPr lang="ru-RU" sz="2400" b="1" dirty="0" smtClean="0">
                <a:latin typeface="Times New Roman" panose="02020603050405020304" pitchFamily="18" charset="0"/>
                <a:ea typeface="Tahoma" panose="020B0604030504040204" pitchFamily="34" charset="0"/>
                <a:cs typeface="Times New Roman" panose="02020603050405020304" pitchFamily="18" charset="0"/>
              </a:rPr>
              <a:t>Симонова </a:t>
            </a:r>
            <a:endParaRPr lang="ru-RU" sz="2400" b="1" dirty="0">
              <a:latin typeface="Times New Roman" panose="02020603050405020304" pitchFamily="18" charset="0"/>
              <a:ea typeface="Tahoma" panose="020B0604030504040204" pitchFamily="34" charset="0"/>
              <a:cs typeface="Times New Roman" panose="02020603050405020304" pitchFamily="18" charset="0"/>
            </a:endParaRPr>
          </a:p>
        </p:txBody>
      </p:sp>
      <p:graphicFrame>
        <p:nvGraphicFramePr>
          <p:cNvPr id="13" name="Таблица 12"/>
          <p:cNvGraphicFramePr>
            <a:graphicFrameLocks noGrp="1"/>
          </p:cNvGraphicFramePr>
          <p:nvPr>
            <p:extLst>
              <p:ext uri="{D42A27DB-BD31-4B8C-83A1-F6EECF244321}">
                <p14:modId xmlns:p14="http://schemas.microsoft.com/office/powerpoint/2010/main" val="1184043034"/>
              </p:ext>
            </p:extLst>
          </p:nvPr>
        </p:nvGraphicFramePr>
        <p:xfrm>
          <a:off x="741270" y="2996952"/>
          <a:ext cx="7650598" cy="2194560"/>
        </p:xfrm>
        <a:graphic>
          <a:graphicData uri="http://schemas.openxmlformats.org/drawingml/2006/table">
            <a:tbl>
              <a:tblPr firstRow="1" bandRow="1">
                <a:tableStyleId>{5940675A-B579-460E-94D1-54222C63F5DA}</a:tableStyleId>
              </a:tblPr>
              <a:tblGrid>
                <a:gridCol w="2581540">
                  <a:extLst>
                    <a:ext uri="{9D8B030D-6E8A-4147-A177-3AD203B41FA5}">
                      <a16:colId xmlns:a16="http://schemas.microsoft.com/office/drawing/2014/main" val="20000"/>
                    </a:ext>
                  </a:extLst>
                </a:gridCol>
                <a:gridCol w="5069058">
                  <a:extLst>
                    <a:ext uri="{9D8B030D-6E8A-4147-A177-3AD203B41FA5}">
                      <a16:colId xmlns:a16="http://schemas.microsoft.com/office/drawing/2014/main" val="20001"/>
                    </a:ext>
                  </a:extLst>
                </a:gridCol>
              </a:tblGrid>
              <a:tr h="370840">
                <a:tc>
                  <a:txBody>
                    <a:bodyPr/>
                    <a:lstStyle/>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Тема</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endParaRPr lang="ru-RU" sz="2400" dirty="0">
                        <a:latin typeface="Times New Roman" panose="02020603050405020304" pitchFamily="18" charset="0"/>
                        <a:ea typeface="Tahoma" panose="020B0604030504040204" pitchFamily="34"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Композиция</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endParaRPr lang="ru-RU" sz="2400" dirty="0">
                        <a:latin typeface="Times New Roman" panose="02020603050405020304" pitchFamily="18" charset="0"/>
                        <a:ea typeface="Tahoma" panose="020B0604030504040204" pitchFamily="34"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Жанр</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endParaRPr lang="ru-RU" sz="2400" dirty="0">
                        <a:latin typeface="Times New Roman" panose="02020603050405020304" pitchFamily="18" charset="0"/>
                        <a:ea typeface="Tahoma" panose="020B0604030504040204" pitchFamily="34"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Средства выразительности</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238802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12</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1" name="Rectangle 144">
            <a:extLst>
              <a:ext uri="{FF2B5EF4-FFF2-40B4-BE49-F238E27FC236}">
                <a16:creationId xmlns:a16="http://schemas.microsoft.com/office/drawing/2014/main" id="{CD91E988-7A18-4398-B6F1-77F363DEF83B}"/>
              </a:ext>
            </a:extLst>
          </p:cNvPr>
          <p:cNvSpPr/>
          <p:nvPr/>
        </p:nvSpPr>
        <p:spPr>
          <a:xfrm>
            <a:off x="401138" y="924430"/>
            <a:ext cx="4206159" cy="5632311"/>
          </a:xfrm>
          <a:prstGeom prst="rect">
            <a:avLst/>
          </a:prstGeom>
        </p:spPr>
        <p:txBody>
          <a:bodyPr wrap="square">
            <a:spAutoFit/>
          </a:bodyPr>
          <a:lstStyle/>
          <a:p>
            <a:r>
              <a:rPr lang="ru-RU" sz="2000" dirty="0">
                <a:latin typeface="Times New Roman" panose="02020603050405020304" pitchFamily="18" charset="0"/>
                <a:ea typeface="Tahoma" panose="020B0604030504040204" pitchFamily="34" charset="0"/>
                <a:cs typeface="Times New Roman" panose="02020603050405020304" pitchFamily="18" charset="0"/>
              </a:rPr>
              <a:t>Жди меня, и я вернусь.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Только </a:t>
            </a:r>
            <a:r>
              <a:rPr lang="ru-RU" sz="2000" dirty="0">
                <a:latin typeface="Times New Roman" panose="02020603050405020304" pitchFamily="18" charset="0"/>
                <a:ea typeface="Tahoma" panose="020B0604030504040204" pitchFamily="34" charset="0"/>
                <a:cs typeface="Times New Roman" panose="02020603050405020304" pitchFamily="18" charset="0"/>
              </a:rPr>
              <a:t>очень жди,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Жди</a:t>
            </a:r>
            <a:r>
              <a:rPr lang="ru-RU" sz="2000" dirty="0">
                <a:latin typeface="Times New Roman" panose="02020603050405020304" pitchFamily="18" charset="0"/>
                <a:ea typeface="Tahoma" panose="020B0604030504040204" pitchFamily="34" charset="0"/>
                <a:cs typeface="Times New Roman" panose="02020603050405020304" pitchFamily="18" charset="0"/>
              </a:rPr>
              <a:t>, когда наводят грусть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Желтые </a:t>
            </a:r>
            <a:r>
              <a:rPr lang="ru-RU" sz="2000" dirty="0">
                <a:latin typeface="Times New Roman" panose="02020603050405020304" pitchFamily="18" charset="0"/>
                <a:ea typeface="Tahoma" panose="020B0604030504040204" pitchFamily="34" charset="0"/>
                <a:cs typeface="Times New Roman" panose="02020603050405020304" pitchFamily="18" charset="0"/>
              </a:rPr>
              <a:t>дожди,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Жди</a:t>
            </a:r>
            <a:r>
              <a:rPr lang="ru-RU" sz="2000" dirty="0">
                <a:latin typeface="Times New Roman" panose="02020603050405020304" pitchFamily="18" charset="0"/>
                <a:ea typeface="Tahoma" panose="020B0604030504040204" pitchFamily="34" charset="0"/>
                <a:cs typeface="Times New Roman" panose="02020603050405020304" pitchFamily="18" charset="0"/>
              </a:rPr>
              <a:t>, когда снега метут,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Жди</a:t>
            </a:r>
            <a:r>
              <a:rPr lang="ru-RU" sz="2000" dirty="0">
                <a:latin typeface="Times New Roman" panose="02020603050405020304" pitchFamily="18" charset="0"/>
                <a:ea typeface="Tahoma" panose="020B0604030504040204" pitchFamily="34" charset="0"/>
                <a:cs typeface="Times New Roman" panose="02020603050405020304" pitchFamily="18" charset="0"/>
              </a:rPr>
              <a:t>, когда жара,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Жди</a:t>
            </a:r>
            <a:r>
              <a:rPr lang="ru-RU" sz="2000" dirty="0">
                <a:latin typeface="Times New Roman" panose="02020603050405020304" pitchFamily="18" charset="0"/>
                <a:ea typeface="Tahoma" panose="020B0604030504040204" pitchFamily="34" charset="0"/>
                <a:cs typeface="Times New Roman" panose="02020603050405020304" pitchFamily="18" charset="0"/>
              </a:rPr>
              <a:t>, когда других не ждут,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Позабыв </a:t>
            </a:r>
            <a:r>
              <a:rPr lang="ru-RU" sz="2000" dirty="0">
                <a:latin typeface="Times New Roman" panose="02020603050405020304" pitchFamily="18" charset="0"/>
                <a:ea typeface="Tahoma" panose="020B0604030504040204" pitchFamily="34" charset="0"/>
                <a:cs typeface="Times New Roman" panose="02020603050405020304" pitchFamily="18" charset="0"/>
              </a:rPr>
              <a:t>вчера.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Жди</a:t>
            </a:r>
            <a:r>
              <a:rPr lang="ru-RU" sz="2000" dirty="0">
                <a:latin typeface="Times New Roman" panose="02020603050405020304" pitchFamily="18" charset="0"/>
                <a:ea typeface="Tahoma" panose="020B0604030504040204" pitchFamily="34" charset="0"/>
                <a:cs typeface="Times New Roman" panose="02020603050405020304" pitchFamily="18" charset="0"/>
              </a:rPr>
              <a:t>, когда из дальних мест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Писем </a:t>
            </a:r>
            <a:r>
              <a:rPr lang="ru-RU" sz="2000" dirty="0">
                <a:latin typeface="Times New Roman" panose="02020603050405020304" pitchFamily="18" charset="0"/>
                <a:ea typeface="Tahoma" panose="020B0604030504040204" pitchFamily="34" charset="0"/>
                <a:cs typeface="Times New Roman" panose="02020603050405020304" pitchFamily="18" charset="0"/>
              </a:rPr>
              <a:t>не придет,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Жди</a:t>
            </a:r>
            <a:r>
              <a:rPr lang="ru-RU" sz="2000" dirty="0">
                <a:latin typeface="Times New Roman" panose="02020603050405020304" pitchFamily="18" charset="0"/>
                <a:ea typeface="Tahoma" panose="020B0604030504040204" pitchFamily="34" charset="0"/>
                <a:cs typeface="Times New Roman" panose="02020603050405020304" pitchFamily="18" charset="0"/>
              </a:rPr>
              <a:t>, когда уж надоест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Всем</a:t>
            </a:r>
            <a:r>
              <a:rPr lang="ru-RU" sz="2000" dirty="0">
                <a:latin typeface="Times New Roman" panose="02020603050405020304" pitchFamily="18" charset="0"/>
                <a:ea typeface="Tahoma" panose="020B0604030504040204" pitchFamily="34" charset="0"/>
                <a:cs typeface="Times New Roman" panose="02020603050405020304" pitchFamily="18" charset="0"/>
              </a:rPr>
              <a:t>, кто вместе ждет.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Жди </a:t>
            </a:r>
            <a:r>
              <a:rPr lang="ru-RU" sz="2000" dirty="0">
                <a:latin typeface="Times New Roman" panose="02020603050405020304" pitchFamily="18" charset="0"/>
                <a:ea typeface="Tahoma" panose="020B0604030504040204" pitchFamily="34" charset="0"/>
                <a:cs typeface="Times New Roman" panose="02020603050405020304" pitchFamily="18" charset="0"/>
              </a:rPr>
              <a:t>меня, и я вернусь,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Не </a:t>
            </a:r>
            <a:r>
              <a:rPr lang="ru-RU" sz="2000" dirty="0">
                <a:latin typeface="Times New Roman" panose="02020603050405020304" pitchFamily="18" charset="0"/>
                <a:ea typeface="Tahoma" panose="020B0604030504040204" pitchFamily="34" charset="0"/>
                <a:cs typeface="Times New Roman" panose="02020603050405020304" pitchFamily="18" charset="0"/>
              </a:rPr>
              <a:t>желай добра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Всем</a:t>
            </a:r>
            <a:r>
              <a:rPr lang="ru-RU" sz="2000" dirty="0">
                <a:latin typeface="Times New Roman" panose="02020603050405020304" pitchFamily="18" charset="0"/>
                <a:ea typeface="Tahoma" panose="020B0604030504040204" pitchFamily="34" charset="0"/>
                <a:cs typeface="Times New Roman" panose="02020603050405020304" pitchFamily="18" charset="0"/>
              </a:rPr>
              <a:t>, кто знает наизусть,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Что </a:t>
            </a:r>
            <a:r>
              <a:rPr lang="ru-RU" sz="2000" dirty="0">
                <a:latin typeface="Times New Roman" panose="02020603050405020304" pitchFamily="18" charset="0"/>
                <a:ea typeface="Tahoma" panose="020B0604030504040204" pitchFamily="34" charset="0"/>
                <a:cs typeface="Times New Roman" panose="02020603050405020304" pitchFamily="18" charset="0"/>
              </a:rPr>
              <a:t>забыть пора.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a:latin typeface="Times New Roman" panose="02020603050405020304" pitchFamily="18" charset="0"/>
                <a:ea typeface="Tahoma" panose="020B0604030504040204" pitchFamily="34" charset="0"/>
                <a:cs typeface="Times New Roman" panose="02020603050405020304" pitchFamily="18" charset="0"/>
              </a:rPr>
              <a:t>Пусть поверят сын и мать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В то, что нет меня,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2" name="Picture 2"/>
          <p:cNvPicPr>
            <a:picLocks noChangeAspect="1" noChangeArrowheads="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5436096" y="1889983"/>
            <a:ext cx="3083337" cy="34925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59787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25686" y="38448"/>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13</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1" name="Прямоугольник 10"/>
          <p:cNvSpPr/>
          <p:nvPr/>
        </p:nvSpPr>
        <p:spPr>
          <a:xfrm>
            <a:off x="4407172" y="878685"/>
            <a:ext cx="4053260" cy="5632311"/>
          </a:xfrm>
          <a:prstGeom prst="rect">
            <a:avLst/>
          </a:prstGeom>
        </p:spPr>
        <p:txBody>
          <a:bodyPr wrap="square">
            <a:spAutoFit/>
          </a:bodyPr>
          <a:lstStyle/>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Пусть </a:t>
            </a:r>
            <a:r>
              <a:rPr lang="ru-RU" sz="2000" dirty="0">
                <a:latin typeface="Times New Roman" panose="02020603050405020304" pitchFamily="18" charset="0"/>
                <a:ea typeface="Tahoma" panose="020B0604030504040204" pitchFamily="34" charset="0"/>
                <a:cs typeface="Times New Roman" panose="02020603050405020304" pitchFamily="18" charset="0"/>
              </a:rPr>
              <a:t>друзья устанут ждать,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Сядут </a:t>
            </a:r>
            <a:r>
              <a:rPr lang="ru-RU" sz="2000" dirty="0">
                <a:latin typeface="Times New Roman" panose="02020603050405020304" pitchFamily="18" charset="0"/>
                <a:ea typeface="Tahoma" panose="020B0604030504040204" pitchFamily="34" charset="0"/>
                <a:cs typeface="Times New Roman" panose="02020603050405020304" pitchFamily="18" charset="0"/>
              </a:rPr>
              <a:t>у огня,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Выпьют горькое вино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На помин души... Жди.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И с ними заодно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Выпить не спеши.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Жди меня, и я вернусь,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Всем смертям назло.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Кто не ждал меня, тот пусть </a:t>
            </a:r>
            <a:endParaRPr lang="ru-RU" sz="2000"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000" dirty="0" smtClean="0">
                <a:latin typeface="Times New Roman" panose="02020603050405020304" pitchFamily="18" charset="0"/>
                <a:ea typeface="Tahoma" panose="020B0604030504040204" pitchFamily="34" charset="0"/>
                <a:cs typeface="Times New Roman" panose="02020603050405020304" pitchFamily="18" charset="0"/>
              </a:rPr>
              <a:t>Скажет</a:t>
            </a:r>
            <a:r>
              <a:rPr lang="ru-RU" sz="2000" dirty="0">
                <a:latin typeface="Times New Roman" panose="02020603050405020304" pitchFamily="18" charset="0"/>
                <a:ea typeface="Tahoma" panose="020B0604030504040204" pitchFamily="34" charset="0"/>
                <a:cs typeface="Times New Roman" panose="02020603050405020304" pitchFamily="18" charset="0"/>
              </a:rPr>
              <a:t>: - Повезло.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Не понять, не ждавшим им,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Как среди огня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Ожиданием своим </a:t>
            </a:r>
          </a:p>
          <a:p>
            <a:r>
              <a:rPr lang="ru-RU" sz="2000" dirty="0">
                <a:latin typeface="Times New Roman" panose="02020603050405020304" pitchFamily="18" charset="0"/>
                <a:ea typeface="Tahoma" panose="020B0604030504040204" pitchFamily="34" charset="0"/>
                <a:cs typeface="Times New Roman" panose="02020603050405020304" pitchFamily="18" charset="0"/>
              </a:rPr>
              <a:t>Ты спасла меня.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Как я выжил, будем знать </a:t>
            </a:r>
          </a:p>
          <a:p>
            <a:r>
              <a:rPr lang="ru-RU" sz="2000" dirty="0">
                <a:latin typeface="Times New Roman" panose="02020603050405020304" pitchFamily="18" charset="0"/>
                <a:ea typeface="Tahoma" panose="020B0604030504040204" pitchFamily="34" charset="0"/>
                <a:cs typeface="Times New Roman" panose="02020603050405020304" pitchFamily="18" charset="0"/>
              </a:rPr>
              <a:t>Только мы с тобой,</a:t>
            </a:r>
          </a:p>
          <a:p>
            <a:r>
              <a:rPr lang="ru-RU" sz="2000" dirty="0">
                <a:latin typeface="Times New Roman" panose="02020603050405020304" pitchFamily="18" charset="0"/>
                <a:ea typeface="Tahoma" panose="020B0604030504040204" pitchFamily="34" charset="0"/>
                <a:cs typeface="Times New Roman" panose="02020603050405020304" pitchFamily="18" charset="0"/>
              </a:rPr>
              <a:t>Просто ты умела ждать, </a:t>
            </a:r>
          </a:p>
          <a:p>
            <a:r>
              <a:rPr lang="ru-RU" sz="2000" dirty="0">
                <a:latin typeface="Times New Roman" panose="02020603050405020304" pitchFamily="18" charset="0"/>
                <a:ea typeface="Tahoma" panose="020B0604030504040204" pitchFamily="34" charset="0"/>
                <a:cs typeface="Times New Roman" panose="02020603050405020304" pitchFamily="18" charset="0"/>
              </a:rPr>
              <a:t>Как никто другой.</a:t>
            </a:r>
            <a:endParaRPr lang="ru-RU" sz="2000" dirty="0">
              <a:solidFill>
                <a:schemeClr val="accent1"/>
              </a:solidFill>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471" y="1491989"/>
            <a:ext cx="3825005" cy="413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4812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14</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graphicFrame>
        <p:nvGraphicFramePr>
          <p:cNvPr id="10" name="Таблица 9"/>
          <p:cNvGraphicFramePr>
            <a:graphicFrameLocks noGrp="1"/>
          </p:cNvGraphicFramePr>
          <p:nvPr>
            <p:extLst>
              <p:ext uri="{D42A27DB-BD31-4B8C-83A1-F6EECF244321}">
                <p14:modId xmlns:p14="http://schemas.microsoft.com/office/powerpoint/2010/main" val="407233"/>
              </p:ext>
            </p:extLst>
          </p:nvPr>
        </p:nvGraphicFramePr>
        <p:xfrm>
          <a:off x="457472" y="1181985"/>
          <a:ext cx="8522721" cy="5034280"/>
        </p:xfrm>
        <a:graphic>
          <a:graphicData uri="http://schemas.openxmlformats.org/drawingml/2006/table">
            <a:tbl>
              <a:tblPr firstRow="1" bandRow="1">
                <a:tableStyleId>{5940675A-B579-460E-94D1-54222C63F5DA}</a:tableStyleId>
              </a:tblPr>
              <a:tblGrid>
                <a:gridCol w="1646563">
                  <a:extLst>
                    <a:ext uri="{9D8B030D-6E8A-4147-A177-3AD203B41FA5}">
                      <a16:colId xmlns:a16="http://schemas.microsoft.com/office/drawing/2014/main" val="20000"/>
                    </a:ext>
                  </a:extLst>
                </a:gridCol>
                <a:gridCol w="6876158">
                  <a:extLst>
                    <a:ext uri="{9D8B030D-6E8A-4147-A177-3AD203B41FA5}">
                      <a16:colId xmlns:a16="http://schemas.microsoft.com/office/drawing/2014/main" val="20001"/>
                    </a:ext>
                  </a:extLst>
                </a:gridCol>
              </a:tblGrid>
              <a:tr h="370840">
                <a:tc>
                  <a:txBody>
                    <a:bodyPr/>
                    <a:lstStyle/>
                    <a:p>
                      <a:r>
                        <a:rPr lang="ru-RU" sz="1800" dirty="0" smtClean="0">
                          <a:latin typeface="Times New Roman" panose="02020603050405020304" pitchFamily="18" charset="0"/>
                          <a:ea typeface="Tahoma" panose="020B0604030504040204" pitchFamily="34" charset="0"/>
                          <a:cs typeface="Times New Roman" panose="02020603050405020304" pitchFamily="18" charset="0"/>
                        </a:rPr>
                        <a:t>Тема</a:t>
                      </a:r>
                      <a:endParaRPr lang="ru-RU" sz="1800"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ru-RU" sz="1800" b="0" i="0" kern="1200" dirty="0" smtClean="0">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Стихотворение посвящено любви женщины – такой сильной, что она становится сильнее смерти.</a:t>
                      </a:r>
                      <a:endParaRPr lang="ru-RU" sz="1800" dirty="0">
                        <a:latin typeface="Times New Roman" panose="02020603050405020304" pitchFamily="18" charset="0"/>
                        <a:ea typeface="Tahoma" panose="020B0604030504040204" pitchFamily="34"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ru-RU" sz="1800" dirty="0" smtClean="0">
                          <a:latin typeface="Times New Roman" panose="02020603050405020304" pitchFamily="18" charset="0"/>
                          <a:ea typeface="Tahoma" panose="020B0604030504040204" pitchFamily="34" charset="0"/>
                          <a:cs typeface="Times New Roman" panose="02020603050405020304" pitchFamily="18" charset="0"/>
                        </a:rPr>
                        <a:t>Композиция</a:t>
                      </a:r>
                      <a:endParaRPr lang="ru-RU" sz="1800"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ru-RU" sz="1800" dirty="0" smtClean="0">
                          <a:latin typeface="Times New Roman" panose="02020603050405020304" pitchFamily="18" charset="0"/>
                          <a:ea typeface="Tahoma" panose="020B0604030504040204" pitchFamily="34" charset="0"/>
                          <a:cs typeface="Times New Roman" panose="02020603050405020304" pitchFamily="18" charset="0"/>
                        </a:rPr>
                        <a:t>Произведение состоит из трех частей, каждая отделена рефреном “Жди меня и я вернусь”.</a:t>
                      </a:r>
                    </a:p>
                    <a:p>
                      <a:r>
                        <a:rPr lang="ru-RU" sz="1800" b="1" dirty="0" smtClean="0">
                          <a:latin typeface="Times New Roman" panose="02020603050405020304" pitchFamily="18" charset="0"/>
                          <a:ea typeface="Tahoma" panose="020B0604030504040204" pitchFamily="34" charset="0"/>
                          <a:cs typeface="Times New Roman" panose="02020603050405020304" pitchFamily="18" charset="0"/>
                        </a:rPr>
                        <a:t>В первой части </a:t>
                      </a:r>
                      <a:r>
                        <a:rPr lang="ru-RU" sz="1800" dirty="0" smtClean="0">
                          <a:latin typeface="Times New Roman" panose="02020603050405020304" pitchFamily="18" charset="0"/>
                          <a:ea typeface="Tahoma" panose="020B0604030504040204" pitchFamily="34" charset="0"/>
                          <a:cs typeface="Times New Roman" panose="02020603050405020304" pitchFamily="18" charset="0"/>
                        </a:rPr>
                        <a:t>он рассказывается о смене времен года, о том, как тяжело и грустно ждать любимого с фронта;</a:t>
                      </a:r>
                      <a:r>
                        <a:rPr lang="ru-RU" sz="1800" baseline="0" dirty="0" smtClean="0">
                          <a:latin typeface="Times New Roman" panose="02020603050405020304" pitchFamily="18" charset="0"/>
                          <a:ea typeface="Tahoma" panose="020B0604030504040204" pitchFamily="34" charset="0"/>
                          <a:cs typeface="Times New Roman" panose="02020603050405020304" pitchFamily="18" charset="0"/>
                        </a:rPr>
                        <a:t> </a:t>
                      </a:r>
                      <a:r>
                        <a:rPr lang="ru-RU" sz="1800" dirty="0" smtClean="0">
                          <a:latin typeface="Times New Roman" panose="02020603050405020304" pitchFamily="18" charset="0"/>
                          <a:ea typeface="Tahoma" panose="020B0604030504040204" pitchFamily="34" charset="0"/>
                          <a:cs typeface="Times New Roman" panose="02020603050405020304" pitchFamily="18" charset="0"/>
                        </a:rPr>
                        <a:t>многие женщины уже разуверились в том, что их солдат вернется.</a:t>
                      </a:r>
                    </a:p>
                    <a:p>
                      <a:r>
                        <a:rPr lang="ru-RU" sz="1800" b="1" dirty="0" smtClean="0">
                          <a:latin typeface="Times New Roman" panose="02020603050405020304" pitchFamily="18" charset="0"/>
                          <a:ea typeface="Tahoma" panose="020B0604030504040204" pitchFamily="34" charset="0"/>
                          <a:cs typeface="Times New Roman" panose="02020603050405020304" pitchFamily="18" charset="0"/>
                        </a:rPr>
                        <a:t>Вторая часть</a:t>
                      </a:r>
                      <a:r>
                        <a:rPr lang="ru-RU" sz="1800" dirty="0" smtClean="0">
                          <a:latin typeface="Times New Roman" panose="02020603050405020304" pitchFamily="18" charset="0"/>
                          <a:ea typeface="Tahoma" panose="020B0604030504040204" pitchFamily="34" charset="0"/>
                          <a:cs typeface="Times New Roman" panose="02020603050405020304" pitchFamily="18" charset="0"/>
                        </a:rPr>
                        <a:t> – кульминация, развивающая идею: уже и ее любимого никто не ждет. Мать, родители, ребенок – все поверили в то, что его нет, и поминают его душу.</a:t>
                      </a:r>
                    </a:p>
                    <a:p>
                      <a:r>
                        <a:rPr lang="ru-RU" sz="1800" b="1" dirty="0" smtClean="0">
                          <a:latin typeface="Times New Roman" panose="02020603050405020304" pitchFamily="18" charset="0"/>
                          <a:ea typeface="Tahoma" panose="020B0604030504040204" pitchFamily="34" charset="0"/>
                          <a:cs typeface="Times New Roman" panose="02020603050405020304" pitchFamily="18" charset="0"/>
                        </a:rPr>
                        <a:t>Третья часть </a:t>
                      </a:r>
                      <a:r>
                        <a:rPr lang="ru-RU" sz="1800" dirty="0" smtClean="0">
                          <a:latin typeface="Times New Roman" panose="02020603050405020304" pitchFamily="18" charset="0"/>
                          <a:ea typeface="Tahoma" panose="020B0604030504040204" pitchFamily="34" charset="0"/>
                          <a:cs typeface="Times New Roman" panose="02020603050405020304" pitchFamily="18" charset="0"/>
                        </a:rPr>
                        <a:t>– это награда за ожидание. Герой выжил и возвращается благодаря тому, что его так горячо и верно ждали.</a:t>
                      </a:r>
                      <a:endParaRPr lang="ru-RU" sz="1800" dirty="0">
                        <a:latin typeface="Times New Roman" panose="02020603050405020304" pitchFamily="18" charset="0"/>
                        <a:ea typeface="Tahoma" panose="020B0604030504040204" pitchFamily="34"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ru-RU" sz="1800" dirty="0" smtClean="0">
                          <a:latin typeface="Times New Roman" panose="02020603050405020304" pitchFamily="18" charset="0"/>
                          <a:ea typeface="Tahoma" panose="020B0604030504040204" pitchFamily="34" charset="0"/>
                          <a:cs typeface="Times New Roman" panose="02020603050405020304" pitchFamily="18" charset="0"/>
                        </a:rPr>
                        <a:t>Жанр</a:t>
                      </a:r>
                      <a:endParaRPr lang="ru-RU" sz="1800"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ru-RU" sz="1800" b="0" i="0" kern="1200" dirty="0" smtClean="0">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любовное послание от лирического героя к своей возлюбленной.</a:t>
                      </a:r>
                      <a:endParaRPr lang="ru-RU" sz="1800" dirty="0">
                        <a:latin typeface="Times New Roman" panose="02020603050405020304" pitchFamily="18" charset="0"/>
                        <a:ea typeface="Tahoma" panose="020B0604030504040204" pitchFamily="34"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r>
                        <a:rPr lang="ru-RU" sz="1800" dirty="0" smtClean="0">
                          <a:latin typeface="Times New Roman" panose="02020603050405020304" pitchFamily="18" charset="0"/>
                          <a:ea typeface="Tahoma" panose="020B0604030504040204" pitchFamily="34" charset="0"/>
                          <a:cs typeface="Times New Roman" panose="02020603050405020304" pitchFamily="18" charset="0"/>
                        </a:rPr>
                        <a:t>Средства выразительности</a:t>
                      </a:r>
                      <a:endParaRPr lang="ru-RU" sz="1800"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i="0" kern="1200" dirty="0" smtClean="0">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Эпитеты </a:t>
                      </a:r>
                      <a:r>
                        <a:rPr lang="ru-RU" sz="1800" b="0" i="0" kern="1200" dirty="0" smtClean="0">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 </a:t>
                      </a:r>
                      <a:r>
                        <a:rPr lang="ru-RU" sz="1800" dirty="0" smtClean="0">
                          <a:latin typeface="Times New Roman" panose="02020603050405020304" pitchFamily="18" charset="0"/>
                          <a:ea typeface="Tahoma" panose="020B0604030504040204" pitchFamily="34" charset="0"/>
                          <a:cs typeface="Times New Roman" panose="02020603050405020304" pitchFamily="18" charset="0"/>
                        </a:rPr>
                        <a:t>“желтые дожди”, “дальние места”, “горькое вино”</a:t>
                      </a:r>
                      <a:r>
                        <a:rPr lang="ru-RU" sz="1800" b="0" i="0" kern="1200" dirty="0" smtClean="0">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i="0" kern="1200" dirty="0" smtClean="0">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Метафоры </a:t>
                      </a:r>
                      <a:r>
                        <a:rPr lang="ru-RU" sz="1800" b="0" i="0" kern="1200" dirty="0" smtClean="0">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 “снега метут”, “ожиданием своим ты спасла меня”.</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smtClean="0">
                          <a:latin typeface="Times New Roman" panose="02020603050405020304" pitchFamily="18" charset="0"/>
                          <a:ea typeface="Tahoma" panose="020B0604030504040204" pitchFamily="34" charset="0"/>
                          <a:cs typeface="Times New Roman" panose="02020603050405020304" pitchFamily="18" charset="0"/>
                        </a:rPr>
                        <a:t>Анафора</a:t>
                      </a:r>
                      <a:r>
                        <a:rPr lang="ru-RU" sz="1800" dirty="0" smtClean="0">
                          <a:latin typeface="Times New Roman" panose="02020603050405020304" pitchFamily="18" charset="0"/>
                          <a:ea typeface="Tahoma" panose="020B0604030504040204" pitchFamily="34" charset="0"/>
                          <a:cs typeface="Times New Roman" panose="02020603050405020304" pitchFamily="18" charset="0"/>
                        </a:rPr>
                        <a:t> – «Жди меня» </a:t>
                      </a:r>
                      <a:r>
                        <a:rPr lang="ru-RU" sz="1800" b="0" i="0" kern="1200" dirty="0" smtClean="0">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Это повторение придает произведению сходство с молитвой.</a:t>
                      </a:r>
                      <a:endParaRPr lang="ru-RU" sz="1800" dirty="0">
                        <a:latin typeface="Times New Roman" panose="02020603050405020304" pitchFamily="18" charset="0"/>
                        <a:ea typeface="Tahoma" panose="020B0604030504040204" pitchFamily="34"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
        <p:nvSpPr>
          <p:cNvPr id="11" name="Прямоугольник 10"/>
          <p:cNvSpPr/>
          <p:nvPr/>
        </p:nvSpPr>
        <p:spPr>
          <a:xfrm>
            <a:off x="1003987" y="347625"/>
            <a:ext cx="6232309" cy="584775"/>
          </a:xfrm>
          <a:prstGeom prst="rect">
            <a:avLst/>
          </a:prstGeom>
        </p:spPr>
        <p:txBody>
          <a:bodyPr wrap="square">
            <a:spAutoFit/>
          </a:bodyPr>
          <a:lstStyle/>
          <a:p>
            <a:pPr algn="ctr"/>
            <a:r>
              <a:rPr lang="ru-RU" sz="32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Проверьте себя</a:t>
            </a:r>
            <a:endParaRPr lang="ru-RU" sz="32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204812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881"/>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15</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0" name="Прямоугольник 9"/>
          <p:cNvSpPr/>
          <p:nvPr/>
        </p:nvSpPr>
        <p:spPr>
          <a:xfrm>
            <a:off x="1835696" y="347625"/>
            <a:ext cx="4895443" cy="646331"/>
          </a:xfrm>
          <a:prstGeom prst="rect">
            <a:avLst/>
          </a:prstGeom>
        </p:spPr>
        <p:txBody>
          <a:bodyPr wrap="none">
            <a:spAutoFit/>
          </a:bodyPr>
          <a:lstStyle/>
          <a:p>
            <a:r>
              <a:rPr lang="ru-RU" sz="36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Практическое задание</a:t>
            </a:r>
            <a:endParaRPr lang="ru-RU" sz="36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23" name="Прямоугольник 22"/>
          <p:cNvSpPr/>
          <p:nvPr/>
        </p:nvSpPr>
        <p:spPr>
          <a:xfrm>
            <a:off x="300006" y="2038234"/>
            <a:ext cx="8166100" cy="4154984"/>
          </a:xfrm>
          <a:prstGeom prst="rect">
            <a:avLst/>
          </a:prstGeom>
        </p:spPr>
        <p:txBody>
          <a:bodyPr wrap="square">
            <a:spAutoFit/>
          </a:bodyPr>
          <a:lstStyle/>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1</a:t>
            </a:r>
            <a:r>
              <a:rPr lang="ru-RU" sz="2400" dirty="0">
                <a:latin typeface="Times New Roman" panose="02020603050405020304" pitchFamily="18" charset="0"/>
                <a:ea typeface="Tahoma" panose="020B0604030504040204" pitchFamily="34" charset="0"/>
                <a:cs typeface="Times New Roman" panose="02020603050405020304" pitchFamily="18" charset="0"/>
              </a:rPr>
              <a:t>) Говорилось, что фронтовая песня — это вторая винтовка, что враг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боится песни </a:t>
            </a:r>
            <a:r>
              <a:rPr lang="ru-RU" sz="2400" dirty="0">
                <a:latin typeface="Times New Roman" panose="02020603050405020304" pitchFamily="18" charset="0"/>
                <a:ea typeface="Tahoma" panose="020B0604030504040204" pitchFamily="34" charset="0"/>
                <a:cs typeface="Times New Roman" panose="02020603050405020304" pitchFamily="18" charset="0"/>
              </a:rPr>
              <a:t>больше, чем огнестрельного оружия, потому что боец-песенник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будет сражаться </a:t>
            </a:r>
            <a:r>
              <a:rPr lang="ru-RU" sz="2400" dirty="0">
                <a:latin typeface="Times New Roman" panose="02020603050405020304" pitchFamily="18" charset="0"/>
                <a:ea typeface="Tahoma" panose="020B0604030504040204" pitchFamily="34" charset="0"/>
                <a:cs typeface="Times New Roman" panose="02020603050405020304" pitchFamily="18" charset="0"/>
              </a:rPr>
              <a:t>до последнего, не сдаваясь, не отступая.</a:t>
            </a:r>
          </a:p>
          <a:p>
            <a:r>
              <a:rPr lang="ru-RU" sz="2400" dirty="0">
                <a:latin typeface="Times New Roman" panose="02020603050405020304" pitchFamily="18" charset="0"/>
                <a:ea typeface="Tahoma" panose="020B0604030504040204" pitchFamily="34" charset="0"/>
                <a:cs typeface="Times New Roman" panose="02020603050405020304" pitchFamily="18" charset="0"/>
              </a:rPr>
              <a:t>2) Иной старшина даже требовал, чтобы солдаты знали строевые песни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как личное </a:t>
            </a:r>
            <a:r>
              <a:rPr lang="ru-RU" sz="2400" dirty="0">
                <a:latin typeface="Times New Roman" panose="02020603050405020304" pitchFamily="18" charset="0"/>
                <a:ea typeface="Tahoma" panose="020B0604030504040204" pitchFamily="34" charset="0"/>
                <a:cs typeface="Times New Roman" panose="02020603050405020304" pitchFamily="18" charset="0"/>
              </a:rPr>
              <a:t>оружие.</a:t>
            </a:r>
          </a:p>
          <a:p>
            <a:r>
              <a:rPr lang="ru-RU" sz="2400" dirty="0">
                <a:latin typeface="Times New Roman" panose="02020603050405020304" pitchFamily="18" charset="0"/>
                <a:ea typeface="Tahoma" panose="020B0604030504040204" pitchFamily="34" charset="0"/>
                <a:cs typeface="Times New Roman" panose="02020603050405020304" pitchFamily="18" charset="0"/>
              </a:rPr>
              <a:t>3) Неслучайно герой Великой Отечественной войны, маршал Чуйков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сказал, что «ни </a:t>
            </a:r>
            <a:r>
              <a:rPr lang="ru-RU" sz="2400" dirty="0">
                <a:latin typeface="Times New Roman" panose="02020603050405020304" pitchFamily="18" charset="0"/>
                <a:ea typeface="Tahoma" panose="020B0604030504040204" pitchFamily="34" charset="0"/>
                <a:cs typeface="Times New Roman" panose="02020603050405020304" pitchFamily="18" charset="0"/>
              </a:rPr>
              <a:t>одна армия в мире не имела такой силы, как наше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искусство».</a:t>
            </a:r>
          </a:p>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4) </a:t>
            </a:r>
            <a:r>
              <a:rPr lang="ru-RU" sz="2400" dirty="0">
                <a:latin typeface="Times New Roman" panose="02020603050405020304" pitchFamily="18" charset="0"/>
                <a:cs typeface="Times New Roman" panose="02020603050405020304" pitchFamily="18" charset="0"/>
              </a:rPr>
              <a:t>В </a:t>
            </a:r>
            <a:r>
              <a:rPr lang="ru-RU" sz="2400" dirty="0" smtClean="0">
                <a:latin typeface="Times New Roman" panose="02020603050405020304" pitchFamily="18" charset="0"/>
                <a:cs typeface="Times New Roman" panose="02020603050405020304" pitchFamily="18" charset="0"/>
              </a:rPr>
              <a:t>народе крепла уверенность </a:t>
            </a:r>
            <a:r>
              <a:rPr lang="ru-RU" sz="2400" dirty="0">
                <a:latin typeface="Times New Roman" panose="02020603050405020304" pitchFamily="18" charset="0"/>
                <a:cs typeface="Times New Roman" panose="02020603050405020304" pitchFamily="18" charset="0"/>
              </a:rPr>
              <a:t>победа </a:t>
            </a:r>
            <a:r>
              <a:rPr lang="ru-RU" sz="2400" dirty="0" smtClean="0">
                <a:latin typeface="Times New Roman" panose="02020603050405020304" pitchFamily="18" charset="0"/>
                <a:cs typeface="Times New Roman" panose="02020603050405020304" pitchFamily="18" charset="0"/>
              </a:rPr>
              <a:t>будет одержана </a:t>
            </a:r>
            <a:r>
              <a:rPr lang="ru-RU" sz="2400" dirty="0">
                <a:latin typeface="Times New Roman" panose="02020603050405020304" pitchFamily="18" charset="0"/>
                <a:cs typeface="Times New Roman" panose="02020603050405020304" pitchFamily="18" charset="0"/>
              </a:rPr>
              <a:t>враг </a:t>
            </a:r>
            <a:r>
              <a:rPr lang="ru-RU" sz="2400" dirty="0" smtClean="0">
                <a:latin typeface="Times New Roman" panose="02020603050405020304" pitchFamily="18" charset="0"/>
                <a:cs typeface="Times New Roman" panose="02020603050405020304" pitchFamily="18" charset="0"/>
              </a:rPr>
              <a:t>будет ра</a:t>
            </a:r>
            <a:r>
              <a:rPr lang="ru-RU" sz="2400" dirty="0">
                <a:latin typeface="Times New Roman" panose="02020603050405020304" pitchFamily="18" charset="0"/>
                <a:cs typeface="Times New Roman" panose="02020603050405020304" pitchFamily="18" charset="0"/>
              </a:rPr>
              <a:t>з</a:t>
            </a:r>
            <a:r>
              <a:rPr lang="ru-RU" sz="2400" dirty="0" smtClean="0">
                <a:latin typeface="Times New Roman" panose="02020603050405020304" pitchFamily="18" charset="0"/>
                <a:cs typeface="Times New Roman" panose="02020603050405020304" pitchFamily="18" charset="0"/>
              </a:rPr>
              <a:t>бит</a:t>
            </a:r>
            <a:r>
              <a:rPr lang="ru-RU" sz="2400"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24" name="Прямоугольник 23"/>
          <p:cNvSpPr/>
          <p:nvPr/>
        </p:nvSpPr>
        <p:spPr>
          <a:xfrm>
            <a:off x="300006" y="1151879"/>
            <a:ext cx="9753600" cy="830997"/>
          </a:xfrm>
          <a:prstGeom prst="rect">
            <a:avLst/>
          </a:prstGeom>
        </p:spPr>
        <p:txBody>
          <a:bodyPr wrap="square">
            <a:spAutoFit/>
          </a:bodyPr>
          <a:lstStyle/>
          <a:p>
            <a:r>
              <a:rPr lang="ru-RU" sz="2400" b="1" dirty="0" smtClean="0">
                <a:latin typeface="Times New Roman" panose="02020603050405020304" pitchFamily="18" charset="0"/>
                <a:ea typeface="Tahoma" panose="020B0604030504040204" pitchFamily="34" charset="0"/>
                <a:cs typeface="Times New Roman" panose="02020603050405020304" pitchFamily="18" charset="0"/>
              </a:rPr>
              <a:t>Прочитайте предложения</a:t>
            </a:r>
            <a:r>
              <a:rPr lang="ru-RU" sz="2400" b="1" dirty="0">
                <a:latin typeface="Times New Roman" panose="02020603050405020304" pitchFamily="18" charset="0"/>
                <a:ea typeface="Tahoma" panose="020B0604030504040204" pitchFamily="34" charset="0"/>
                <a:cs typeface="Times New Roman" panose="02020603050405020304" pitchFamily="18" charset="0"/>
              </a:rPr>
              <a:t>. Определите, какие они по составу. Укажите типы сложных предложений.</a:t>
            </a:r>
          </a:p>
        </p:txBody>
      </p:sp>
    </p:spTree>
    <p:extLst>
      <p:ext uri="{BB962C8B-B14F-4D97-AF65-F5344CB8AC3E}">
        <p14:creationId xmlns:p14="http://schemas.microsoft.com/office/powerpoint/2010/main" val="2204812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4"/>
          <a:srcRect l="11757" r="11484"/>
          <a:stretch/>
        </p:blipFill>
        <p:spPr bwMode="auto">
          <a:xfrm>
            <a:off x="10958"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16</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692653" y="347637"/>
            <a:ext cx="3829318" cy="584775"/>
          </a:xfrm>
          <a:prstGeom prst="rect">
            <a:avLst/>
          </a:prstGeom>
        </p:spPr>
        <p:txBody>
          <a:bodyPr wrap="none">
            <a:spAutoFit/>
          </a:bodyPr>
          <a:lstStyle/>
          <a:p>
            <a:pPr algn="ctr"/>
            <a:r>
              <a:rPr lang="ru-RU" sz="32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Примерные ответы</a:t>
            </a:r>
            <a:endParaRPr lang="ru-RU" sz="32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10" name="Прямоугольник 9"/>
          <p:cNvSpPr/>
          <p:nvPr/>
        </p:nvSpPr>
        <p:spPr>
          <a:xfrm>
            <a:off x="608665" y="1259052"/>
            <a:ext cx="8166100" cy="2677656"/>
          </a:xfrm>
          <a:prstGeom prst="rect">
            <a:avLst/>
          </a:prstGeom>
        </p:spPr>
        <p:txBody>
          <a:bodyPr wrap="square">
            <a:spAutoFit/>
          </a:bodyPr>
          <a:lstStyle/>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1</a:t>
            </a:r>
            <a:r>
              <a:rPr lang="ru-RU" sz="2400" dirty="0">
                <a:latin typeface="Times New Roman" panose="02020603050405020304" pitchFamily="18" charset="0"/>
                <a:ea typeface="Tahoma" panose="020B0604030504040204" pitchFamily="34" charset="0"/>
                <a:cs typeface="Times New Roman" panose="02020603050405020304" pitchFamily="18" charset="0"/>
              </a:rPr>
              <a:t>)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Фронтовая </a:t>
            </a:r>
            <a:r>
              <a:rPr lang="ru-RU" sz="2400" dirty="0">
                <a:latin typeface="Times New Roman" panose="02020603050405020304" pitchFamily="18" charset="0"/>
                <a:ea typeface="Tahoma" panose="020B0604030504040204" pitchFamily="34" charset="0"/>
                <a:cs typeface="Times New Roman" panose="02020603050405020304" pitchFamily="18" charset="0"/>
              </a:rPr>
              <a:t>песня — это вторая винтовка,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враг боится песни </a:t>
            </a:r>
            <a:r>
              <a:rPr lang="ru-RU" sz="2400" dirty="0">
                <a:latin typeface="Times New Roman" panose="02020603050405020304" pitchFamily="18" charset="0"/>
                <a:ea typeface="Tahoma" panose="020B0604030504040204" pitchFamily="34" charset="0"/>
                <a:cs typeface="Times New Roman" panose="02020603050405020304" pitchFamily="18" charset="0"/>
              </a:rPr>
              <a:t>больше, чем огнестрельного оружия, потому что боец-песенник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будет сражаться </a:t>
            </a:r>
            <a:r>
              <a:rPr lang="ru-RU" sz="2400" dirty="0">
                <a:latin typeface="Times New Roman" panose="02020603050405020304" pitchFamily="18" charset="0"/>
                <a:ea typeface="Tahoma" panose="020B0604030504040204" pitchFamily="34" charset="0"/>
                <a:cs typeface="Times New Roman" panose="02020603050405020304" pitchFamily="18" charset="0"/>
              </a:rPr>
              <a:t>до последнего, не сдаваясь, не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отступая. </a:t>
            </a:r>
            <a:r>
              <a:rPr lang="ru-RU" sz="2400" b="1" i="1" dirty="0" smtClean="0">
                <a:latin typeface="Times New Roman" panose="02020603050405020304" pitchFamily="18" charset="0"/>
                <a:ea typeface="Tahoma" panose="020B0604030504040204" pitchFamily="34" charset="0"/>
                <a:cs typeface="Times New Roman" panose="02020603050405020304" pitchFamily="18" charset="0"/>
              </a:rPr>
              <a:t>Сложное предложение с подчинением</a:t>
            </a:r>
            <a:endParaRPr lang="ru-RU" sz="2400" b="1" i="1" dirty="0">
              <a:latin typeface="Times New Roman" panose="02020603050405020304" pitchFamily="18" charset="0"/>
              <a:ea typeface="Tahoma" panose="020B0604030504040204" pitchFamily="34" charset="0"/>
              <a:cs typeface="Times New Roman" panose="02020603050405020304" pitchFamily="18" charset="0"/>
            </a:endParaRPr>
          </a:p>
          <a:p>
            <a:r>
              <a:rPr lang="ru-RU" sz="2400" dirty="0">
                <a:latin typeface="Times New Roman" panose="02020603050405020304" pitchFamily="18" charset="0"/>
                <a:ea typeface="Tahoma" panose="020B0604030504040204" pitchFamily="34" charset="0"/>
                <a:cs typeface="Times New Roman" panose="02020603050405020304" pitchFamily="18" charset="0"/>
              </a:rPr>
              <a:t>2) Иной старшина даже требовал, чтобы солдаты знали строевые песни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как личное </a:t>
            </a:r>
            <a:r>
              <a:rPr lang="ru-RU" sz="2400" dirty="0">
                <a:latin typeface="Times New Roman" panose="02020603050405020304" pitchFamily="18" charset="0"/>
                <a:ea typeface="Tahoma" panose="020B0604030504040204" pitchFamily="34" charset="0"/>
                <a:cs typeface="Times New Roman" panose="02020603050405020304" pitchFamily="18" charset="0"/>
              </a:rPr>
              <a:t>оружие</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a:t>
            </a:r>
            <a:r>
              <a:rPr lang="ru-RU" sz="2400" b="1" i="1" dirty="0">
                <a:latin typeface="Times New Roman" panose="02020603050405020304" pitchFamily="18" charset="0"/>
                <a:ea typeface="Tahoma" panose="020B0604030504040204" pitchFamily="34" charset="0"/>
                <a:cs typeface="Times New Roman" panose="02020603050405020304" pitchFamily="18" charset="0"/>
              </a:rPr>
              <a:t> </a:t>
            </a:r>
            <a:endParaRPr lang="ru-RU" sz="2400" b="1" i="1"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400" b="1" i="1" dirty="0" smtClean="0">
                <a:latin typeface="Times New Roman" panose="02020603050405020304" pitchFamily="18" charset="0"/>
                <a:ea typeface="Tahoma" panose="020B0604030504040204" pitchFamily="34" charset="0"/>
                <a:cs typeface="Times New Roman" panose="02020603050405020304" pitchFamily="18" charset="0"/>
              </a:rPr>
              <a:t>Сложное </a:t>
            </a:r>
            <a:r>
              <a:rPr lang="ru-RU" sz="2400" b="1" i="1" dirty="0">
                <a:latin typeface="Times New Roman" panose="02020603050405020304" pitchFamily="18" charset="0"/>
                <a:ea typeface="Tahoma" panose="020B0604030504040204" pitchFamily="34" charset="0"/>
                <a:cs typeface="Times New Roman" panose="02020603050405020304" pitchFamily="18" charset="0"/>
              </a:rPr>
              <a:t>предложение с </a:t>
            </a:r>
            <a:r>
              <a:rPr lang="ru-RU" sz="2400" b="1" i="1" dirty="0" smtClean="0">
                <a:latin typeface="Times New Roman" panose="02020603050405020304" pitchFamily="18" charset="0"/>
                <a:ea typeface="Tahoma" panose="020B0604030504040204" pitchFamily="34" charset="0"/>
                <a:cs typeface="Times New Roman" panose="02020603050405020304" pitchFamily="18" charset="0"/>
              </a:rPr>
              <a:t>подчинением.</a:t>
            </a:r>
            <a:endParaRPr lang="ru-RU" sz="2400" b="1" i="1"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1"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40765" y="3944929"/>
            <a:ext cx="1762412" cy="1756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48125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4"/>
          <a:srcRect l="11757" r="11484"/>
          <a:stretch/>
        </p:blipFill>
        <p:spPr bwMode="auto">
          <a:xfrm>
            <a:off x="10958"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17</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692653" y="347637"/>
            <a:ext cx="3829318" cy="584775"/>
          </a:xfrm>
          <a:prstGeom prst="rect">
            <a:avLst/>
          </a:prstGeom>
        </p:spPr>
        <p:txBody>
          <a:bodyPr wrap="none">
            <a:spAutoFit/>
          </a:bodyPr>
          <a:lstStyle/>
          <a:p>
            <a:pPr algn="ctr"/>
            <a:r>
              <a:rPr lang="ru-RU" sz="32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Примерные ответы</a:t>
            </a:r>
            <a:endParaRPr lang="ru-RU" sz="32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1"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3178" y="3884911"/>
            <a:ext cx="1762412" cy="1756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Прямоугольник 11"/>
          <p:cNvSpPr/>
          <p:nvPr/>
        </p:nvSpPr>
        <p:spPr>
          <a:xfrm>
            <a:off x="499908" y="1325190"/>
            <a:ext cx="8166100" cy="2677656"/>
          </a:xfrm>
          <a:prstGeom prst="rect">
            <a:avLst/>
          </a:prstGeom>
        </p:spPr>
        <p:txBody>
          <a:bodyPr wrap="square">
            <a:spAutoFit/>
          </a:bodyPr>
          <a:lstStyle/>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3</a:t>
            </a:r>
            <a:r>
              <a:rPr lang="ru-RU" sz="2400" dirty="0">
                <a:latin typeface="Times New Roman" panose="02020603050405020304" pitchFamily="18" charset="0"/>
                <a:ea typeface="Tahoma" panose="020B0604030504040204" pitchFamily="34" charset="0"/>
                <a:cs typeface="Times New Roman" panose="02020603050405020304" pitchFamily="18" charset="0"/>
              </a:rPr>
              <a:t>) Неслучайно герой Великой Отечественной войны, маршал Чуйков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сказал, что «ни </a:t>
            </a:r>
            <a:r>
              <a:rPr lang="ru-RU" sz="2400" dirty="0">
                <a:latin typeface="Times New Roman" panose="02020603050405020304" pitchFamily="18" charset="0"/>
                <a:ea typeface="Tahoma" panose="020B0604030504040204" pitchFamily="34" charset="0"/>
                <a:cs typeface="Times New Roman" panose="02020603050405020304" pitchFamily="18" charset="0"/>
              </a:rPr>
              <a:t>одна армия в мире не имела такой силы, как наше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искусство».</a:t>
            </a:r>
            <a:r>
              <a:rPr lang="ru-RU" sz="2400" b="1" i="1" dirty="0">
                <a:latin typeface="Times New Roman" panose="02020603050405020304" pitchFamily="18" charset="0"/>
                <a:ea typeface="Tahoma" panose="020B0604030504040204" pitchFamily="34" charset="0"/>
                <a:cs typeface="Times New Roman" panose="02020603050405020304" pitchFamily="18" charset="0"/>
              </a:rPr>
              <a:t> </a:t>
            </a:r>
            <a:endParaRPr lang="ru-RU" sz="2400" b="1" i="1"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400" b="1" i="1" dirty="0">
                <a:latin typeface="Times New Roman" panose="02020603050405020304" pitchFamily="18" charset="0"/>
                <a:ea typeface="Tahoma" panose="020B0604030504040204" pitchFamily="34" charset="0"/>
                <a:cs typeface="Times New Roman" panose="02020603050405020304" pitchFamily="18" charset="0"/>
              </a:rPr>
              <a:t>Сложное предложение с </a:t>
            </a:r>
            <a:r>
              <a:rPr lang="ru-RU" sz="2400" b="1" i="1" dirty="0" smtClean="0">
                <a:latin typeface="Times New Roman" panose="02020603050405020304" pitchFamily="18" charset="0"/>
                <a:ea typeface="Tahoma" panose="020B0604030504040204" pitchFamily="34" charset="0"/>
                <a:cs typeface="Times New Roman" panose="02020603050405020304" pitchFamily="18" charset="0"/>
              </a:rPr>
              <a:t>подчинением.</a:t>
            </a:r>
            <a:endParaRPr lang="ru-RU" sz="2400" b="1" i="1" dirty="0">
              <a:latin typeface="Times New Roman" panose="02020603050405020304" pitchFamily="18" charset="0"/>
              <a:ea typeface="Tahoma" panose="020B0604030504040204" pitchFamily="34" charset="0"/>
              <a:cs typeface="Times New Roman" panose="02020603050405020304" pitchFamily="18" charset="0"/>
            </a:endParaRPr>
          </a:p>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4</a:t>
            </a:r>
            <a:r>
              <a:rPr lang="ru-RU" sz="2400" dirty="0">
                <a:latin typeface="Times New Roman" panose="02020603050405020304" pitchFamily="18" charset="0"/>
                <a:ea typeface="Tahoma" panose="020B0604030504040204" pitchFamily="34" charset="0"/>
                <a:cs typeface="Times New Roman" panose="02020603050405020304" pitchFamily="18" charset="0"/>
              </a:rPr>
              <a:t>) В народе крепла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уверенность: победа </a:t>
            </a:r>
            <a:r>
              <a:rPr lang="ru-RU" sz="2400" dirty="0">
                <a:latin typeface="Times New Roman" panose="02020603050405020304" pitchFamily="18" charset="0"/>
                <a:ea typeface="Tahoma" panose="020B0604030504040204" pitchFamily="34" charset="0"/>
                <a:cs typeface="Times New Roman" panose="02020603050405020304" pitchFamily="18" charset="0"/>
              </a:rPr>
              <a:t>будет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одержана, враг </a:t>
            </a:r>
            <a:r>
              <a:rPr lang="ru-RU" sz="2400" dirty="0">
                <a:latin typeface="Times New Roman" panose="02020603050405020304" pitchFamily="18" charset="0"/>
                <a:ea typeface="Tahoma" panose="020B0604030504040204" pitchFamily="34" charset="0"/>
                <a:cs typeface="Times New Roman" panose="02020603050405020304" pitchFamily="18" charset="0"/>
              </a:rPr>
              <a:t>будет разбит</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a:t>
            </a:r>
            <a:r>
              <a:rPr lang="ru-RU" sz="2400" b="1" i="1" dirty="0">
                <a:latin typeface="Times New Roman" panose="02020603050405020304" pitchFamily="18" charset="0"/>
                <a:ea typeface="Tahoma" panose="020B0604030504040204" pitchFamily="34" charset="0"/>
                <a:cs typeface="Times New Roman" panose="02020603050405020304" pitchFamily="18" charset="0"/>
              </a:rPr>
              <a:t> </a:t>
            </a:r>
            <a:endParaRPr lang="ru-RU" sz="2400" b="1" i="1"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sz="2400" b="1" i="1" dirty="0" smtClean="0">
                <a:latin typeface="Times New Roman" panose="02020603050405020304" pitchFamily="18" charset="0"/>
                <a:ea typeface="Tahoma" panose="020B0604030504040204" pitchFamily="34" charset="0"/>
                <a:cs typeface="Times New Roman" panose="02020603050405020304" pitchFamily="18" charset="0"/>
              </a:rPr>
              <a:t>Сложное </a:t>
            </a:r>
            <a:r>
              <a:rPr lang="ru-RU" sz="2400" b="1" i="1" dirty="0">
                <a:latin typeface="Times New Roman" panose="02020603050405020304" pitchFamily="18" charset="0"/>
                <a:ea typeface="Tahoma" panose="020B0604030504040204" pitchFamily="34" charset="0"/>
                <a:cs typeface="Times New Roman" panose="02020603050405020304" pitchFamily="18" charset="0"/>
              </a:rPr>
              <a:t>предложение с бессоюзием</a:t>
            </a:r>
            <a:r>
              <a:rPr lang="ru-RU" sz="2400" b="1" i="1" dirty="0" smtClean="0">
                <a:latin typeface="Times New Roman" panose="02020603050405020304" pitchFamily="18" charset="0"/>
                <a:ea typeface="Tahoma" panose="020B0604030504040204" pitchFamily="34" charset="0"/>
                <a:cs typeface="Times New Roman" panose="02020603050405020304" pitchFamily="18" charset="0"/>
              </a:rPr>
              <a:t>.</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21664610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18</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0" name="TextBox 9"/>
          <p:cNvSpPr txBox="1"/>
          <p:nvPr/>
        </p:nvSpPr>
        <p:spPr>
          <a:xfrm>
            <a:off x="3586336" y="3354136"/>
            <a:ext cx="1767614" cy="1169551"/>
          </a:xfrm>
          <a:prstGeom prst="rect">
            <a:avLst/>
          </a:prstGeom>
          <a:noFill/>
        </p:spPr>
        <p:txBody>
          <a:bodyPr wrap="square" rtlCol="0">
            <a:spAutoFit/>
          </a:bodyPr>
          <a:lstStyle/>
          <a:p>
            <a:pPr algn="ctr"/>
            <a:r>
              <a:rPr lang="ru-RU" sz="14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Пейзажисты,</a:t>
            </a:r>
          </a:p>
          <a:p>
            <a:pPr algn="ctr"/>
            <a:r>
              <a:rPr lang="ru-RU" sz="1400" b="1" dirty="0">
                <a:solidFill>
                  <a:schemeClr val="bg1"/>
                </a:solidFill>
                <a:latin typeface="Tahoma" panose="020B0604030504040204" pitchFamily="34" charset="0"/>
                <a:ea typeface="Tahoma" panose="020B0604030504040204" pitchFamily="34" charset="0"/>
                <a:cs typeface="Tahoma" panose="020B0604030504040204" pitchFamily="34" charset="0"/>
              </a:rPr>
              <a:t>к</a:t>
            </a:r>
            <a:r>
              <a:rPr lang="ru-RU" sz="14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артины пронизаны</a:t>
            </a:r>
          </a:p>
          <a:p>
            <a:pPr algn="ctr"/>
            <a:r>
              <a:rPr lang="ru-RU" sz="14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любовью к родной земле</a:t>
            </a:r>
            <a:endParaRPr lang="ru-RU" sz="1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2" name="Прямоугольник 11"/>
          <p:cNvSpPr/>
          <p:nvPr/>
        </p:nvSpPr>
        <p:spPr>
          <a:xfrm>
            <a:off x="91631" y="978385"/>
            <a:ext cx="8822957" cy="2308324"/>
          </a:xfrm>
          <a:prstGeom prst="rect">
            <a:avLst/>
          </a:prstGeom>
        </p:spPr>
        <p:txBody>
          <a:bodyPr wrap="square">
            <a:spAutoFit/>
          </a:bodyPr>
          <a:lstStyle/>
          <a:p>
            <a:r>
              <a:rPr lang="ru-RU" sz="2400" dirty="0">
                <a:latin typeface="Times New Roman" panose="02020603050405020304" pitchFamily="18" charset="0"/>
                <a:ea typeface="Tahoma" panose="020B0604030504040204" pitchFamily="34" charset="0"/>
                <a:cs typeface="Times New Roman" panose="02020603050405020304" pitchFamily="18" charset="0"/>
              </a:rPr>
              <a:t>Стихотворение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«Ты помнишь, Алёша, дороги Смоленщины?» (1941) Константин </a:t>
            </a:r>
            <a:r>
              <a:rPr lang="ru-RU" sz="2400" dirty="0">
                <a:latin typeface="Times New Roman" panose="02020603050405020304" pitchFamily="18" charset="0"/>
                <a:ea typeface="Tahoma" panose="020B0604030504040204" pitchFamily="34" charset="0"/>
                <a:cs typeface="Times New Roman" panose="02020603050405020304" pitchFamily="18" charset="0"/>
              </a:rPr>
              <a:t>Симонов посвятил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другу - фронтовику, поэту </a:t>
            </a:r>
            <a:r>
              <a:rPr lang="ru-RU" sz="2400" dirty="0">
                <a:latin typeface="Times New Roman" panose="02020603050405020304" pitchFamily="18" charset="0"/>
                <a:ea typeface="Tahoma" panose="020B0604030504040204" pitchFamily="34" charset="0"/>
                <a:cs typeface="Times New Roman" panose="02020603050405020304" pitchFamily="18" charset="0"/>
              </a:rPr>
              <a:t>Алексею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Суркову. Ему </a:t>
            </a:r>
            <a:r>
              <a:rPr lang="ru-RU" sz="2400" dirty="0">
                <a:latin typeface="Times New Roman" panose="02020603050405020304" pitchFamily="18" charset="0"/>
                <a:ea typeface="Tahoma" panose="020B0604030504040204" pitchFamily="34" charset="0"/>
                <a:cs typeface="Times New Roman" panose="02020603050405020304" pitchFamily="18" charset="0"/>
              </a:rPr>
              <a:t>он рассказывает о горечи и боли воинов,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вынужденных </a:t>
            </a:r>
            <a:r>
              <a:rPr lang="ru-RU" sz="2400" dirty="0">
                <a:latin typeface="Times New Roman" panose="02020603050405020304" pitchFamily="18" charset="0"/>
                <a:ea typeface="Tahoma" panose="020B0604030504040204" pitchFamily="34" charset="0"/>
                <a:cs typeface="Times New Roman" panose="02020603050405020304" pitchFamily="18" charset="0"/>
              </a:rPr>
              <a:t>отступать. Повествование ведется от первого лица, обращение к другу придаёт стихотворению особый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лиризм, </a:t>
            </a:r>
            <a:r>
              <a:rPr lang="ru-RU" sz="2400" dirty="0">
                <a:latin typeface="Times New Roman" panose="02020603050405020304" pitchFamily="18" charset="0"/>
                <a:ea typeface="Tahoma" panose="020B0604030504040204" pitchFamily="34" charset="0"/>
                <a:cs typeface="Times New Roman" panose="02020603050405020304" pitchFamily="18" charset="0"/>
              </a:rPr>
              <a:t>искренность и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исповедальность. </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3" name="Picture 2" descr="C:\Users\Шынар\Desktop\ТК ХАБАР\УРОК для ХАБАР №42\Без названия.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983" y="3345213"/>
            <a:ext cx="3035389" cy="259638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5" name="Прямоугольник 14"/>
          <p:cNvSpPr/>
          <p:nvPr/>
        </p:nvSpPr>
        <p:spPr>
          <a:xfrm>
            <a:off x="3586336" y="4262076"/>
            <a:ext cx="2968230" cy="646331"/>
          </a:xfrm>
          <a:prstGeom prst="rect">
            <a:avLst/>
          </a:prstGeom>
        </p:spPr>
        <p:txBody>
          <a:bodyPr wrap="square">
            <a:spAutoFit/>
          </a:bodyPr>
          <a:lstStyle/>
          <a:p>
            <a:pPr algn="ctr"/>
            <a:r>
              <a:rPr lang="ru-RU" b="1" dirty="0" smtClean="0">
                <a:latin typeface="Times New Roman" panose="02020603050405020304" pitchFamily="18" charset="0"/>
                <a:ea typeface="Tahoma" panose="020B0604030504040204" pitchFamily="34" charset="0"/>
                <a:cs typeface="Times New Roman" panose="02020603050405020304" pitchFamily="18" charset="0"/>
              </a:rPr>
              <a:t>Константин Симонов и Алексей Сурков</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4812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19</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Прямоугольник 8"/>
          <p:cNvSpPr/>
          <p:nvPr/>
        </p:nvSpPr>
        <p:spPr>
          <a:xfrm>
            <a:off x="580436" y="1139876"/>
            <a:ext cx="6096000" cy="1200329"/>
          </a:xfrm>
          <a:prstGeom prst="rect">
            <a:avLst/>
          </a:prstGeom>
        </p:spPr>
        <p:txBody>
          <a:bodyPr>
            <a:spAutoFit/>
          </a:bodyPr>
          <a:lstStyle/>
          <a:p>
            <a:r>
              <a:rPr lang="ru-RU" dirty="0" smtClean="0">
                <a:latin typeface="Times New Roman" panose="02020603050405020304" pitchFamily="18" charset="0"/>
                <a:ea typeface="Tahoma" panose="020B0604030504040204" pitchFamily="34" charset="0"/>
                <a:cs typeface="Times New Roman" panose="02020603050405020304" pitchFamily="18" charset="0"/>
              </a:rPr>
              <a:t>Ты помнишь, Алеша, дороги Смоленщины,</a:t>
            </a:r>
            <a:br>
              <a:rPr lang="ru-RU" dirty="0" smtClean="0">
                <a:latin typeface="Times New Roman" panose="02020603050405020304" pitchFamily="18" charset="0"/>
                <a:ea typeface="Tahoma" panose="020B0604030504040204" pitchFamily="34" charset="0"/>
                <a:cs typeface="Times New Roman" panose="02020603050405020304" pitchFamily="18" charset="0"/>
              </a:rPr>
            </a:br>
            <a:r>
              <a:rPr lang="ru-RU" dirty="0" smtClean="0">
                <a:latin typeface="Times New Roman" panose="02020603050405020304" pitchFamily="18" charset="0"/>
                <a:ea typeface="Tahoma" panose="020B0604030504040204" pitchFamily="34" charset="0"/>
                <a:cs typeface="Times New Roman" panose="02020603050405020304" pitchFamily="18" charset="0"/>
              </a:rPr>
              <a:t>Как шли бесконечные, злые дожди,</a:t>
            </a:r>
            <a:br>
              <a:rPr lang="ru-RU" dirty="0" smtClean="0">
                <a:latin typeface="Times New Roman" panose="02020603050405020304" pitchFamily="18" charset="0"/>
                <a:ea typeface="Tahoma" panose="020B0604030504040204" pitchFamily="34" charset="0"/>
                <a:cs typeface="Times New Roman" panose="02020603050405020304" pitchFamily="18" charset="0"/>
              </a:rPr>
            </a:br>
            <a:r>
              <a:rPr lang="ru-RU" dirty="0" smtClean="0">
                <a:latin typeface="Times New Roman" panose="02020603050405020304" pitchFamily="18" charset="0"/>
                <a:ea typeface="Tahoma" panose="020B0604030504040204" pitchFamily="34" charset="0"/>
                <a:cs typeface="Times New Roman" panose="02020603050405020304" pitchFamily="18" charset="0"/>
              </a:rPr>
              <a:t>Как кринки несли нам усталые женщины,</a:t>
            </a:r>
            <a:br>
              <a:rPr lang="ru-RU" dirty="0" smtClean="0">
                <a:latin typeface="Times New Roman" panose="02020603050405020304" pitchFamily="18" charset="0"/>
                <a:ea typeface="Tahoma" panose="020B0604030504040204" pitchFamily="34" charset="0"/>
                <a:cs typeface="Times New Roman" panose="02020603050405020304" pitchFamily="18" charset="0"/>
              </a:rPr>
            </a:br>
            <a:r>
              <a:rPr lang="ru-RU" dirty="0" smtClean="0">
                <a:latin typeface="Times New Roman" panose="02020603050405020304" pitchFamily="18" charset="0"/>
                <a:ea typeface="Tahoma" panose="020B0604030504040204" pitchFamily="34" charset="0"/>
                <a:cs typeface="Times New Roman" panose="02020603050405020304" pitchFamily="18" charset="0"/>
              </a:rPr>
              <a:t>Прижав, как детей, от дождя их к груди,</a:t>
            </a:r>
            <a:endParaRPr lang="ru-RU"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1" name="Прямоугольник 10"/>
          <p:cNvSpPr/>
          <p:nvPr/>
        </p:nvSpPr>
        <p:spPr>
          <a:xfrm>
            <a:off x="580436" y="2225905"/>
            <a:ext cx="6096000" cy="1200329"/>
          </a:xfrm>
          <a:prstGeom prst="rect">
            <a:avLst/>
          </a:prstGeom>
        </p:spPr>
        <p:txBody>
          <a:bodyPr>
            <a:spAutoFit/>
          </a:bodyPr>
          <a:lstStyle/>
          <a:p>
            <a:r>
              <a:rPr lang="ru-RU" dirty="0">
                <a:latin typeface="Times New Roman" panose="02020603050405020304" pitchFamily="18" charset="0"/>
                <a:ea typeface="Tahoma" panose="020B0604030504040204" pitchFamily="34" charset="0"/>
                <a:cs typeface="Times New Roman" panose="02020603050405020304" pitchFamily="18" charset="0"/>
              </a:rPr>
              <a:t>Как слезы они вытирали </a:t>
            </a:r>
            <a:r>
              <a:rPr lang="ru-RU" dirty="0" err="1" smtClean="0">
                <a:latin typeface="Times New Roman" panose="02020603050405020304" pitchFamily="18" charset="0"/>
                <a:ea typeface="Tahoma" panose="020B0604030504040204" pitchFamily="34" charset="0"/>
                <a:cs typeface="Times New Roman" panose="02020603050405020304" pitchFamily="18" charset="0"/>
              </a:rPr>
              <a:t>украдкою</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Как </a:t>
            </a:r>
            <a:r>
              <a:rPr lang="ru-RU" dirty="0">
                <a:latin typeface="Times New Roman" panose="02020603050405020304" pitchFamily="18" charset="0"/>
                <a:ea typeface="Tahoma" panose="020B0604030504040204" pitchFamily="34" charset="0"/>
                <a:cs typeface="Times New Roman" panose="02020603050405020304" pitchFamily="18" charset="0"/>
              </a:rPr>
              <a:t>вслед нам шептали: — Господь вас спаси! </a:t>
            </a:r>
            <a:endParaRPr lang="ru-RU"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dirty="0" smtClean="0">
                <a:latin typeface="Times New Roman" panose="02020603050405020304" pitchFamily="18" charset="0"/>
                <a:ea typeface="Tahoma" panose="020B0604030504040204" pitchFamily="34" charset="0"/>
                <a:cs typeface="Times New Roman" panose="02020603050405020304" pitchFamily="18" charset="0"/>
              </a:rPr>
              <a:t>—</a:t>
            </a:r>
            <a:r>
              <a:rPr lang="ru-RU" dirty="0">
                <a:latin typeface="Times New Roman" panose="02020603050405020304" pitchFamily="18" charset="0"/>
                <a:ea typeface="Tahoma" panose="020B0604030504040204" pitchFamily="34" charset="0"/>
                <a:cs typeface="Times New Roman" panose="02020603050405020304" pitchFamily="18" charset="0"/>
              </a:rPr>
              <a:t>И снова себя называли солдатками</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Как </a:t>
            </a:r>
            <a:r>
              <a:rPr lang="ru-RU" dirty="0">
                <a:latin typeface="Times New Roman" panose="02020603050405020304" pitchFamily="18" charset="0"/>
                <a:ea typeface="Tahoma" panose="020B0604030504040204" pitchFamily="34" charset="0"/>
                <a:cs typeface="Times New Roman" panose="02020603050405020304" pitchFamily="18" charset="0"/>
              </a:rPr>
              <a:t>встарь повелось на великой Руси</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endParaRPr lang="ru-RU"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2" name="Прямоугольник 11"/>
          <p:cNvSpPr/>
          <p:nvPr/>
        </p:nvSpPr>
        <p:spPr>
          <a:xfrm>
            <a:off x="2818588" y="3615536"/>
            <a:ext cx="6096000" cy="2308324"/>
          </a:xfrm>
          <a:prstGeom prst="rect">
            <a:avLst/>
          </a:prstGeom>
        </p:spPr>
        <p:txBody>
          <a:bodyPr>
            <a:spAutoFit/>
          </a:bodyPr>
          <a:lstStyle/>
          <a:p>
            <a:r>
              <a:rPr lang="ru-RU" dirty="0">
                <a:latin typeface="Times New Roman" panose="02020603050405020304" pitchFamily="18" charset="0"/>
                <a:ea typeface="Tahoma" panose="020B0604030504040204" pitchFamily="34" charset="0"/>
                <a:cs typeface="Times New Roman" panose="02020603050405020304" pitchFamily="18" charset="0"/>
              </a:rPr>
              <a:t>Слезами измеренный чаще, чем </a:t>
            </a:r>
            <a:r>
              <a:rPr lang="ru-RU" dirty="0" smtClean="0">
                <a:latin typeface="Times New Roman" panose="02020603050405020304" pitchFamily="18" charset="0"/>
                <a:ea typeface="Tahoma" panose="020B0604030504040204" pitchFamily="34" charset="0"/>
                <a:cs typeface="Times New Roman" panose="02020603050405020304" pitchFamily="18" charset="0"/>
              </a:rPr>
              <a:t>верстами,</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Шел </a:t>
            </a:r>
            <a:r>
              <a:rPr lang="ru-RU" dirty="0">
                <a:latin typeface="Times New Roman" panose="02020603050405020304" pitchFamily="18" charset="0"/>
                <a:ea typeface="Tahoma" panose="020B0604030504040204" pitchFamily="34" charset="0"/>
                <a:cs typeface="Times New Roman" panose="02020603050405020304" pitchFamily="18" charset="0"/>
              </a:rPr>
              <a:t>тракт, на пригорках скрываясь из глаз</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Деревни</a:t>
            </a:r>
            <a:r>
              <a:rPr lang="ru-RU" dirty="0">
                <a:latin typeface="Times New Roman" panose="02020603050405020304" pitchFamily="18" charset="0"/>
                <a:ea typeface="Tahoma" panose="020B0604030504040204" pitchFamily="34" charset="0"/>
                <a:cs typeface="Times New Roman" panose="02020603050405020304" pitchFamily="18" charset="0"/>
              </a:rPr>
              <a:t>, деревни, деревни с погостами</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Как </a:t>
            </a:r>
            <a:r>
              <a:rPr lang="ru-RU" dirty="0">
                <a:latin typeface="Times New Roman" panose="02020603050405020304" pitchFamily="18" charset="0"/>
                <a:ea typeface="Tahoma" panose="020B0604030504040204" pitchFamily="34" charset="0"/>
                <a:cs typeface="Times New Roman" panose="02020603050405020304" pitchFamily="18" charset="0"/>
              </a:rPr>
              <a:t>будто на них вся Россия сошлась</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Как </a:t>
            </a:r>
            <a:r>
              <a:rPr lang="ru-RU" dirty="0">
                <a:latin typeface="Times New Roman" panose="02020603050405020304" pitchFamily="18" charset="0"/>
                <a:ea typeface="Tahoma" panose="020B0604030504040204" pitchFamily="34" charset="0"/>
                <a:cs typeface="Times New Roman" panose="02020603050405020304" pitchFamily="18" charset="0"/>
              </a:rPr>
              <a:t>будто за каждою русской околицей</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Крестом </a:t>
            </a:r>
            <a:r>
              <a:rPr lang="ru-RU" dirty="0">
                <a:latin typeface="Times New Roman" panose="02020603050405020304" pitchFamily="18" charset="0"/>
                <a:ea typeface="Tahoma" panose="020B0604030504040204" pitchFamily="34" charset="0"/>
                <a:cs typeface="Times New Roman" panose="02020603050405020304" pitchFamily="18" charset="0"/>
              </a:rPr>
              <a:t>своих рук ограждая живых</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Всем </a:t>
            </a:r>
            <a:r>
              <a:rPr lang="ru-RU" dirty="0">
                <a:latin typeface="Times New Roman" panose="02020603050405020304" pitchFamily="18" charset="0"/>
                <a:ea typeface="Tahoma" panose="020B0604030504040204" pitchFamily="34" charset="0"/>
                <a:cs typeface="Times New Roman" panose="02020603050405020304" pitchFamily="18" charset="0"/>
              </a:rPr>
              <a:t>миром сойдясь, наши прадеды </a:t>
            </a:r>
            <a:r>
              <a:rPr lang="ru-RU" dirty="0" smtClean="0">
                <a:latin typeface="Times New Roman" panose="02020603050405020304" pitchFamily="18" charset="0"/>
                <a:ea typeface="Tahoma" panose="020B0604030504040204" pitchFamily="34" charset="0"/>
                <a:cs typeface="Times New Roman" panose="02020603050405020304" pitchFamily="18" charset="0"/>
              </a:rPr>
              <a:t>молятся</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За </a:t>
            </a:r>
            <a:r>
              <a:rPr lang="ru-RU" dirty="0">
                <a:latin typeface="Times New Roman" panose="02020603050405020304" pitchFamily="18" charset="0"/>
                <a:ea typeface="Tahoma" panose="020B0604030504040204" pitchFamily="34" charset="0"/>
                <a:cs typeface="Times New Roman" panose="02020603050405020304" pitchFamily="18" charset="0"/>
              </a:rPr>
              <a:t>в бога не верящих внуков своих. </a:t>
            </a:r>
          </a:p>
        </p:txBody>
      </p:sp>
    </p:spTree>
    <p:extLst>
      <p:ext uri="{BB962C8B-B14F-4D97-AF65-F5344CB8AC3E}">
        <p14:creationId xmlns:p14="http://schemas.microsoft.com/office/powerpoint/2010/main" val="2204812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891116"/>
          </a:xfrm>
          <a:prstGeom prst="rect">
            <a:avLst/>
          </a:prstGeom>
        </p:spPr>
      </p:pic>
      <p:sp>
        <p:nvSpPr>
          <p:cNvPr id="409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2</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102" name="Прямоугольник 9"/>
          <p:cNvSpPr>
            <a:spLocks noChangeArrowheads="1"/>
          </p:cNvSpPr>
          <p:nvPr/>
        </p:nvSpPr>
        <p:spPr bwMode="auto">
          <a:xfrm>
            <a:off x="2351586" y="384116"/>
            <a:ext cx="4440851" cy="573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altLang="ru-RU" sz="3200" b="1" dirty="0" smtClean="0">
                <a:solidFill>
                  <a:prstClr val="white"/>
                </a:solidFill>
                <a:latin typeface="Times New Roman" panose="02020603050405020304" pitchFamily="18" charset="0"/>
                <a:cs typeface="Times New Roman" panose="02020603050405020304" pitchFamily="18" charset="0"/>
              </a:rPr>
              <a:t>СЕГОДНЯ НА УРОКЕ</a:t>
            </a:r>
            <a:endParaRPr lang="ru-RU" altLang="ru-RU" sz="3200" dirty="0">
              <a:solidFill>
                <a:prstClr val="white"/>
              </a:solidFill>
              <a:latin typeface="Times New Roman" panose="02020603050405020304" pitchFamily="18" charset="0"/>
              <a:cs typeface="Times New Roman" panose="02020603050405020304" pitchFamily="18" charset="0"/>
            </a:endParaRPr>
          </a:p>
        </p:txBody>
      </p:sp>
      <p:sp>
        <p:nvSpPr>
          <p:cNvPr id="8" name="Rectangle 144">
            <a:extLst>
              <a:ext uri="{FF2B5EF4-FFF2-40B4-BE49-F238E27FC236}">
                <a16:creationId xmlns:a16="http://schemas.microsoft.com/office/drawing/2014/main" id="{CD91E988-7A18-4398-B6F1-77F363DEF83B}"/>
              </a:ext>
            </a:extLst>
          </p:cNvPr>
          <p:cNvSpPr/>
          <p:nvPr/>
        </p:nvSpPr>
        <p:spPr>
          <a:xfrm>
            <a:off x="1145107" y="1165940"/>
            <a:ext cx="6739261" cy="3539430"/>
          </a:xfrm>
          <a:prstGeom prst="rect">
            <a:avLst/>
          </a:prstGeom>
        </p:spPr>
        <p:txBody>
          <a:bodyPr wrap="square">
            <a:spAutoFit/>
          </a:bodyPr>
          <a:lstStyle/>
          <a:p>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Вы узнаете</a:t>
            </a:r>
            <a:r>
              <a:rPr lang="ru-RU" sz="2800" b="1" dirty="0">
                <a:latin typeface="Times New Roman" panose="02020603050405020304" pitchFamily="18" charset="0"/>
                <a:ea typeface="Tahoma" panose="020B0604030504040204" pitchFamily="34" charset="0"/>
                <a:cs typeface="Times New Roman" panose="02020603050405020304" pitchFamily="18" charset="0"/>
              </a:rPr>
              <a:t>:</a:t>
            </a:r>
          </a:p>
          <a:p>
            <a:r>
              <a:rPr lang="ru-RU" sz="2800" dirty="0">
                <a:latin typeface="Times New Roman" panose="02020603050405020304" pitchFamily="18" charset="0"/>
                <a:cs typeface="Times New Roman" panose="02020603050405020304" pitchFamily="18" charset="0"/>
              </a:rPr>
              <a:t>О жизни и творчестве военного корреспондента, поэта К. Симонова;</a:t>
            </a:r>
          </a:p>
          <a:p>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Сможете</a:t>
            </a:r>
            <a:r>
              <a:rPr lang="ru-RU" sz="2800" b="1" dirty="0">
                <a:latin typeface="Times New Roman" panose="02020603050405020304" pitchFamily="18" charset="0"/>
                <a:ea typeface="Tahoma" panose="020B0604030504040204" pitchFamily="34" charset="0"/>
                <a:cs typeface="Times New Roman" panose="02020603050405020304" pitchFamily="18" charset="0"/>
              </a:rPr>
              <a:t>:</a:t>
            </a:r>
          </a:p>
          <a:p>
            <a:r>
              <a:rPr lang="ru-RU" sz="2800" dirty="0" smtClean="0">
                <a:latin typeface="Times New Roman" panose="02020603050405020304" pitchFamily="18" charset="0"/>
                <a:cs typeface="Times New Roman" panose="02020603050405020304" pitchFamily="18" charset="0"/>
              </a:rPr>
              <a:t>-написать творческую работу с </a:t>
            </a:r>
            <a:r>
              <a:rPr lang="ru-RU" sz="2800" dirty="0">
                <a:latin typeface="Times New Roman" panose="02020603050405020304" pitchFamily="18" charset="0"/>
                <a:cs typeface="Times New Roman" panose="02020603050405020304" pitchFamily="18" charset="0"/>
              </a:rPr>
              <a:t>явно или </a:t>
            </a:r>
            <a:r>
              <a:rPr lang="ru-RU" sz="2800" dirty="0" smtClean="0">
                <a:latin typeface="Times New Roman" panose="02020603050405020304" pitchFamily="18" charset="0"/>
                <a:cs typeface="Times New Roman" panose="02020603050405020304" pitchFamily="18" charset="0"/>
              </a:rPr>
              <a:t> </a:t>
            </a:r>
          </a:p>
          <a:p>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скрыто </a:t>
            </a:r>
            <a:r>
              <a:rPr lang="ru-RU" sz="2800" dirty="0">
                <a:latin typeface="Times New Roman" panose="02020603050405020304" pitchFamily="18" charset="0"/>
                <a:cs typeface="Times New Roman" panose="02020603050405020304" pitchFamily="18" charset="0"/>
              </a:rPr>
              <a:t>выраженной авторской позицией;</a:t>
            </a:r>
          </a:p>
          <a:p>
            <a:r>
              <a:rPr lang="kk-KZ" sz="2800" dirty="0" smtClean="0">
                <a:latin typeface="Times New Roman" panose="02020603050405020304" pitchFamily="18" charset="0"/>
                <a:cs typeface="Times New Roman" panose="02020603050405020304" pitchFamily="18" charset="0"/>
              </a:rPr>
              <a:t>-использовать сложные союзные </a:t>
            </a:r>
            <a:r>
              <a:rPr lang="kk-KZ" sz="2800" dirty="0">
                <a:latin typeface="Times New Roman" panose="02020603050405020304" pitchFamily="18" charset="0"/>
                <a:cs typeface="Times New Roman" panose="02020603050405020304" pitchFamily="18" charset="0"/>
              </a:rPr>
              <a:t>и бессоюзные предложения.</a:t>
            </a:r>
            <a:endParaRPr lang="ru-RU" sz="2800" b="1" dirty="0">
              <a:effectLst/>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7718755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24544" y="-19714"/>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20</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0" name="Прямоугольник 9"/>
          <p:cNvSpPr/>
          <p:nvPr/>
        </p:nvSpPr>
        <p:spPr>
          <a:xfrm>
            <a:off x="341517" y="1139876"/>
            <a:ext cx="6096000" cy="2308324"/>
          </a:xfrm>
          <a:prstGeom prst="rect">
            <a:avLst/>
          </a:prstGeom>
        </p:spPr>
        <p:txBody>
          <a:bodyPr>
            <a:spAutoFit/>
          </a:bodyPr>
          <a:lstStyle/>
          <a:p>
            <a:r>
              <a:rPr lang="ru-RU" dirty="0">
                <a:latin typeface="Times New Roman" panose="02020603050405020304" pitchFamily="18" charset="0"/>
                <a:ea typeface="Tahoma" panose="020B0604030504040204" pitchFamily="34" charset="0"/>
                <a:cs typeface="Times New Roman" panose="02020603050405020304" pitchFamily="18" charset="0"/>
              </a:rPr>
              <a:t>Ты знаешь, наверное, все-таки Родина </a:t>
            </a:r>
            <a:endParaRPr lang="ru-RU" dirty="0" smtClean="0">
              <a:latin typeface="Times New Roman" panose="02020603050405020304" pitchFamily="18" charset="0"/>
              <a:ea typeface="Tahoma" panose="020B0604030504040204" pitchFamily="34" charset="0"/>
              <a:cs typeface="Times New Roman" panose="02020603050405020304" pitchFamily="18" charset="0"/>
            </a:endParaRPr>
          </a:p>
          <a:p>
            <a:r>
              <a:rPr lang="ru-RU" dirty="0" smtClean="0">
                <a:latin typeface="Times New Roman" panose="02020603050405020304" pitchFamily="18" charset="0"/>
                <a:ea typeface="Tahoma" panose="020B0604030504040204" pitchFamily="34" charset="0"/>
                <a:cs typeface="Times New Roman" panose="02020603050405020304" pitchFamily="18" charset="0"/>
              </a:rPr>
              <a:t>—</a:t>
            </a:r>
            <a:r>
              <a:rPr lang="ru-RU" dirty="0">
                <a:latin typeface="Times New Roman" panose="02020603050405020304" pitchFamily="18" charset="0"/>
                <a:ea typeface="Tahoma" panose="020B0604030504040204" pitchFamily="34" charset="0"/>
                <a:cs typeface="Times New Roman" panose="02020603050405020304" pitchFamily="18" charset="0"/>
              </a:rPr>
              <a:t>Не дом городской, где я празднично жил</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А </a:t>
            </a:r>
            <a:r>
              <a:rPr lang="ru-RU" dirty="0">
                <a:latin typeface="Times New Roman" panose="02020603050405020304" pitchFamily="18" charset="0"/>
                <a:ea typeface="Tahoma" panose="020B0604030504040204" pitchFamily="34" charset="0"/>
                <a:cs typeface="Times New Roman" panose="02020603050405020304" pitchFamily="18" charset="0"/>
              </a:rPr>
              <a:t>эти проселки, что дедами пройдены</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С </a:t>
            </a:r>
            <a:r>
              <a:rPr lang="ru-RU" dirty="0">
                <a:latin typeface="Times New Roman" panose="02020603050405020304" pitchFamily="18" charset="0"/>
                <a:ea typeface="Tahoma" panose="020B0604030504040204" pitchFamily="34" charset="0"/>
                <a:cs typeface="Times New Roman" panose="02020603050405020304" pitchFamily="18" charset="0"/>
              </a:rPr>
              <a:t>простыми крестами их русских могил</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Не </a:t>
            </a:r>
            <a:r>
              <a:rPr lang="ru-RU" dirty="0">
                <a:latin typeface="Times New Roman" panose="02020603050405020304" pitchFamily="18" charset="0"/>
                <a:ea typeface="Tahoma" panose="020B0604030504040204" pitchFamily="34" charset="0"/>
                <a:cs typeface="Times New Roman" panose="02020603050405020304" pitchFamily="18" charset="0"/>
              </a:rPr>
              <a:t>знаю, как ты, а меня с </a:t>
            </a:r>
            <a:r>
              <a:rPr lang="ru-RU" dirty="0" smtClean="0">
                <a:latin typeface="Times New Roman" panose="02020603050405020304" pitchFamily="18" charset="0"/>
                <a:ea typeface="Tahoma" panose="020B0604030504040204" pitchFamily="34" charset="0"/>
                <a:cs typeface="Times New Roman" panose="02020603050405020304" pitchFamily="18" charset="0"/>
              </a:rPr>
              <a:t>деревенскою</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Дорожной </a:t>
            </a:r>
            <a:r>
              <a:rPr lang="ru-RU" dirty="0">
                <a:latin typeface="Times New Roman" panose="02020603050405020304" pitchFamily="18" charset="0"/>
                <a:ea typeface="Tahoma" panose="020B0604030504040204" pitchFamily="34" charset="0"/>
                <a:cs typeface="Times New Roman" panose="02020603050405020304" pitchFamily="18" charset="0"/>
              </a:rPr>
              <a:t>тоской от села до села</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Со </a:t>
            </a:r>
            <a:r>
              <a:rPr lang="ru-RU" dirty="0">
                <a:latin typeface="Times New Roman" panose="02020603050405020304" pitchFamily="18" charset="0"/>
                <a:ea typeface="Tahoma" panose="020B0604030504040204" pitchFamily="34" charset="0"/>
                <a:cs typeface="Times New Roman" panose="02020603050405020304" pitchFamily="18" charset="0"/>
              </a:rPr>
              <a:t>вдовьей слезою и с песнею </a:t>
            </a:r>
            <a:r>
              <a:rPr lang="ru-RU" dirty="0" smtClean="0">
                <a:latin typeface="Times New Roman" panose="02020603050405020304" pitchFamily="18" charset="0"/>
                <a:ea typeface="Tahoma" panose="020B0604030504040204" pitchFamily="34" charset="0"/>
                <a:cs typeface="Times New Roman" panose="02020603050405020304" pitchFamily="18" charset="0"/>
              </a:rPr>
              <a:t>женскою</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Впервые </a:t>
            </a:r>
            <a:r>
              <a:rPr lang="ru-RU" dirty="0">
                <a:latin typeface="Times New Roman" panose="02020603050405020304" pitchFamily="18" charset="0"/>
                <a:ea typeface="Tahoma" panose="020B0604030504040204" pitchFamily="34" charset="0"/>
                <a:cs typeface="Times New Roman" panose="02020603050405020304" pitchFamily="18" charset="0"/>
              </a:rPr>
              <a:t>война на проселках свела. </a:t>
            </a:r>
          </a:p>
        </p:txBody>
      </p:sp>
      <p:sp>
        <p:nvSpPr>
          <p:cNvPr id="11" name="Прямоугольник 10"/>
          <p:cNvSpPr/>
          <p:nvPr/>
        </p:nvSpPr>
        <p:spPr>
          <a:xfrm>
            <a:off x="2579669" y="3615536"/>
            <a:ext cx="6096000" cy="2308324"/>
          </a:xfrm>
          <a:prstGeom prst="rect">
            <a:avLst/>
          </a:prstGeom>
        </p:spPr>
        <p:txBody>
          <a:bodyPr>
            <a:spAutoFit/>
          </a:bodyPr>
          <a:lstStyle/>
          <a:p>
            <a:r>
              <a:rPr lang="ru-RU" dirty="0">
                <a:latin typeface="Times New Roman" panose="02020603050405020304" pitchFamily="18" charset="0"/>
                <a:ea typeface="Tahoma" panose="020B0604030504040204" pitchFamily="34" charset="0"/>
                <a:cs typeface="Times New Roman" panose="02020603050405020304" pitchFamily="18" charset="0"/>
              </a:rPr>
              <a:t>Ты помнишь, Алеша: изба под Борисовом</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По </a:t>
            </a:r>
            <a:r>
              <a:rPr lang="ru-RU" dirty="0">
                <a:latin typeface="Times New Roman" panose="02020603050405020304" pitchFamily="18" charset="0"/>
                <a:ea typeface="Tahoma" panose="020B0604030504040204" pitchFamily="34" charset="0"/>
                <a:cs typeface="Times New Roman" panose="02020603050405020304" pitchFamily="18" charset="0"/>
              </a:rPr>
              <a:t>мертвому плачущий девичий крик</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Седая </a:t>
            </a:r>
            <a:r>
              <a:rPr lang="ru-RU" dirty="0">
                <a:latin typeface="Times New Roman" panose="02020603050405020304" pitchFamily="18" charset="0"/>
                <a:ea typeface="Tahoma" panose="020B0604030504040204" pitchFamily="34" charset="0"/>
                <a:cs typeface="Times New Roman" panose="02020603050405020304" pitchFamily="18" charset="0"/>
              </a:rPr>
              <a:t>старуха в </a:t>
            </a:r>
            <a:r>
              <a:rPr lang="ru-RU" dirty="0" err="1">
                <a:latin typeface="Times New Roman" panose="02020603050405020304" pitchFamily="18" charset="0"/>
                <a:ea typeface="Tahoma" panose="020B0604030504040204" pitchFamily="34" charset="0"/>
                <a:cs typeface="Times New Roman" panose="02020603050405020304" pitchFamily="18" charset="0"/>
              </a:rPr>
              <a:t>салопчике</a:t>
            </a:r>
            <a:r>
              <a:rPr lang="ru-RU" dirty="0">
                <a:latin typeface="Times New Roman" panose="02020603050405020304" pitchFamily="18" charset="0"/>
                <a:ea typeface="Tahoma" panose="020B0604030504040204" pitchFamily="34" charset="0"/>
                <a:cs typeface="Times New Roman" panose="02020603050405020304" pitchFamily="18" charset="0"/>
              </a:rPr>
              <a:t> плисовом</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Весь </a:t>
            </a:r>
            <a:r>
              <a:rPr lang="ru-RU" dirty="0">
                <a:latin typeface="Times New Roman" panose="02020603050405020304" pitchFamily="18" charset="0"/>
                <a:ea typeface="Tahoma" panose="020B0604030504040204" pitchFamily="34" charset="0"/>
                <a:cs typeface="Times New Roman" panose="02020603050405020304" pitchFamily="18" charset="0"/>
              </a:rPr>
              <a:t>в белом, как на смерть одетый, старик</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Ну </a:t>
            </a:r>
            <a:r>
              <a:rPr lang="ru-RU" dirty="0">
                <a:latin typeface="Times New Roman" panose="02020603050405020304" pitchFamily="18" charset="0"/>
                <a:ea typeface="Tahoma" panose="020B0604030504040204" pitchFamily="34" charset="0"/>
                <a:cs typeface="Times New Roman" panose="02020603050405020304" pitchFamily="18" charset="0"/>
              </a:rPr>
              <a:t>что им сказать, чем утешить могли мы их</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Но</a:t>
            </a:r>
            <a:r>
              <a:rPr lang="ru-RU" dirty="0">
                <a:latin typeface="Times New Roman" panose="02020603050405020304" pitchFamily="18" charset="0"/>
                <a:ea typeface="Tahoma" panose="020B0604030504040204" pitchFamily="34" charset="0"/>
                <a:cs typeface="Times New Roman" panose="02020603050405020304" pitchFamily="18" charset="0"/>
              </a:rPr>
              <a:t>, горе поняв своим бабьим чутьем</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Ты </a:t>
            </a:r>
            <a:r>
              <a:rPr lang="ru-RU" dirty="0">
                <a:latin typeface="Times New Roman" panose="02020603050405020304" pitchFamily="18" charset="0"/>
                <a:ea typeface="Tahoma" panose="020B0604030504040204" pitchFamily="34" charset="0"/>
                <a:cs typeface="Times New Roman" panose="02020603050405020304" pitchFamily="18" charset="0"/>
              </a:rPr>
              <a:t>помнишь, старуха сказала:- Родимые</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Покуда </a:t>
            </a:r>
            <a:r>
              <a:rPr lang="ru-RU" dirty="0">
                <a:latin typeface="Times New Roman" panose="02020603050405020304" pitchFamily="18" charset="0"/>
                <a:ea typeface="Tahoma" panose="020B0604030504040204" pitchFamily="34" charset="0"/>
                <a:cs typeface="Times New Roman" panose="02020603050405020304" pitchFamily="18" charset="0"/>
              </a:rPr>
              <a:t>идите, мы вас подождем. </a:t>
            </a:r>
          </a:p>
        </p:txBody>
      </p:sp>
    </p:spTree>
    <p:extLst>
      <p:ext uri="{BB962C8B-B14F-4D97-AF65-F5344CB8AC3E}">
        <p14:creationId xmlns:p14="http://schemas.microsoft.com/office/powerpoint/2010/main" val="2204812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44118" y="-5607"/>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21</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8" name="Прямоугольник 7"/>
          <p:cNvSpPr/>
          <p:nvPr/>
        </p:nvSpPr>
        <p:spPr>
          <a:xfrm>
            <a:off x="552743" y="1139876"/>
            <a:ext cx="6096000" cy="2308324"/>
          </a:xfrm>
          <a:prstGeom prst="rect">
            <a:avLst/>
          </a:prstGeom>
        </p:spPr>
        <p:txBody>
          <a:bodyPr>
            <a:spAutoFit/>
          </a:bodyPr>
          <a:lstStyle/>
          <a:p>
            <a:r>
              <a:rPr lang="ru-RU" dirty="0">
                <a:latin typeface="Times New Roman" panose="02020603050405020304" pitchFamily="18" charset="0"/>
                <a:ea typeface="Tahoma" panose="020B0604030504040204" pitchFamily="34" charset="0"/>
                <a:cs typeface="Times New Roman" panose="02020603050405020304" pitchFamily="18" charset="0"/>
              </a:rPr>
              <a:t>«Мы вас подождем!» — говорили нам пажити</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a:t>
            </a:r>
            <a:r>
              <a:rPr lang="ru-RU" dirty="0">
                <a:latin typeface="Times New Roman" panose="02020603050405020304" pitchFamily="18" charset="0"/>
                <a:ea typeface="Tahoma" panose="020B0604030504040204" pitchFamily="34" charset="0"/>
                <a:cs typeface="Times New Roman" panose="02020603050405020304" pitchFamily="18" charset="0"/>
              </a:rPr>
              <a:t>Мы вас подождем!» — говорили леса</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Ты </a:t>
            </a:r>
            <a:r>
              <a:rPr lang="ru-RU" dirty="0">
                <a:latin typeface="Times New Roman" panose="02020603050405020304" pitchFamily="18" charset="0"/>
                <a:ea typeface="Tahoma" panose="020B0604030504040204" pitchFamily="34" charset="0"/>
                <a:cs typeface="Times New Roman" panose="02020603050405020304" pitchFamily="18" charset="0"/>
              </a:rPr>
              <a:t>знаешь, Алеша, ночами мне кажется</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Что </a:t>
            </a:r>
            <a:r>
              <a:rPr lang="ru-RU" dirty="0">
                <a:latin typeface="Times New Roman" panose="02020603050405020304" pitchFamily="18" charset="0"/>
                <a:ea typeface="Tahoma" panose="020B0604030504040204" pitchFamily="34" charset="0"/>
                <a:cs typeface="Times New Roman" panose="02020603050405020304" pitchFamily="18" charset="0"/>
              </a:rPr>
              <a:t>следом за мной их идут голоса</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По </a:t>
            </a:r>
            <a:r>
              <a:rPr lang="ru-RU" dirty="0">
                <a:latin typeface="Times New Roman" panose="02020603050405020304" pitchFamily="18" charset="0"/>
                <a:ea typeface="Tahoma" panose="020B0604030504040204" pitchFamily="34" charset="0"/>
                <a:cs typeface="Times New Roman" panose="02020603050405020304" pitchFamily="18" charset="0"/>
              </a:rPr>
              <a:t>русским обычаям, только </a:t>
            </a:r>
            <a:r>
              <a:rPr lang="ru-RU" dirty="0" smtClean="0">
                <a:latin typeface="Times New Roman" panose="02020603050405020304" pitchFamily="18" charset="0"/>
                <a:ea typeface="Tahoma" panose="020B0604030504040204" pitchFamily="34" charset="0"/>
                <a:cs typeface="Times New Roman" panose="02020603050405020304" pitchFamily="18" charset="0"/>
              </a:rPr>
              <a:t>пожарища</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На </a:t>
            </a:r>
            <a:r>
              <a:rPr lang="ru-RU" dirty="0">
                <a:latin typeface="Times New Roman" panose="02020603050405020304" pitchFamily="18" charset="0"/>
                <a:ea typeface="Tahoma" panose="020B0604030504040204" pitchFamily="34" charset="0"/>
                <a:cs typeface="Times New Roman" panose="02020603050405020304" pitchFamily="18" charset="0"/>
              </a:rPr>
              <a:t>русской земле раскидав позади</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На </a:t>
            </a:r>
            <a:r>
              <a:rPr lang="ru-RU" dirty="0">
                <a:latin typeface="Times New Roman" panose="02020603050405020304" pitchFamily="18" charset="0"/>
                <a:ea typeface="Tahoma" panose="020B0604030504040204" pitchFamily="34" charset="0"/>
                <a:cs typeface="Times New Roman" panose="02020603050405020304" pitchFamily="18" charset="0"/>
              </a:rPr>
              <a:t>наших глазах умирали товарищи</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По-русски </a:t>
            </a:r>
            <a:r>
              <a:rPr lang="ru-RU" dirty="0">
                <a:latin typeface="Times New Roman" panose="02020603050405020304" pitchFamily="18" charset="0"/>
                <a:ea typeface="Tahoma" panose="020B0604030504040204" pitchFamily="34" charset="0"/>
                <a:cs typeface="Times New Roman" panose="02020603050405020304" pitchFamily="18" charset="0"/>
              </a:rPr>
              <a:t>рубаху рванув на груди. </a:t>
            </a:r>
          </a:p>
        </p:txBody>
      </p:sp>
      <p:sp>
        <p:nvSpPr>
          <p:cNvPr id="9" name="Прямоугольник 8"/>
          <p:cNvSpPr/>
          <p:nvPr/>
        </p:nvSpPr>
        <p:spPr>
          <a:xfrm>
            <a:off x="2790895" y="3615536"/>
            <a:ext cx="6096000" cy="2308324"/>
          </a:xfrm>
          <a:prstGeom prst="rect">
            <a:avLst/>
          </a:prstGeom>
        </p:spPr>
        <p:txBody>
          <a:bodyPr>
            <a:spAutoFit/>
          </a:bodyPr>
          <a:lstStyle/>
          <a:p>
            <a:r>
              <a:rPr lang="ru-RU" dirty="0">
                <a:latin typeface="Times New Roman" panose="02020603050405020304" pitchFamily="18" charset="0"/>
                <a:ea typeface="Tahoma" panose="020B0604030504040204" pitchFamily="34" charset="0"/>
                <a:cs typeface="Times New Roman" panose="02020603050405020304" pitchFamily="18" charset="0"/>
              </a:rPr>
              <a:t>Нас пули с тобою пока еще милуют</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Но</a:t>
            </a:r>
            <a:r>
              <a:rPr lang="ru-RU" dirty="0">
                <a:latin typeface="Times New Roman" panose="02020603050405020304" pitchFamily="18" charset="0"/>
                <a:ea typeface="Tahoma" panose="020B0604030504040204" pitchFamily="34" charset="0"/>
                <a:cs typeface="Times New Roman" panose="02020603050405020304" pitchFamily="18" charset="0"/>
              </a:rPr>
              <a:t>, трижды поверив, что жизнь уже вся</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Я </a:t>
            </a:r>
            <a:r>
              <a:rPr lang="ru-RU" dirty="0">
                <a:latin typeface="Times New Roman" panose="02020603050405020304" pitchFamily="18" charset="0"/>
                <a:ea typeface="Tahoma" panose="020B0604030504040204" pitchFamily="34" charset="0"/>
                <a:cs typeface="Times New Roman" panose="02020603050405020304" pitchFamily="18" charset="0"/>
              </a:rPr>
              <a:t>все-таки горд был за самую милую</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За </a:t>
            </a:r>
            <a:r>
              <a:rPr lang="ru-RU" dirty="0">
                <a:latin typeface="Times New Roman" panose="02020603050405020304" pitchFamily="18" charset="0"/>
                <a:ea typeface="Tahoma" panose="020B0604030504040204" pitchFamily="34" charset="0"/>
                <a:cs typeface="Times New Roman" panose="02020603050405020304" pitchFamily="18" charset="0"/>
              </a:rPr>
              <a:t>горькую землю, где я родился</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За </a:t>
            </a:r>
            <a:r>
              <a:rPr lang="ru-RU" dirty="0">
                <a:latin typeface="Times New Roman" panose="02020603050405020304" pitchFamily="18" charset="0"/>
                <a:ea typeface="Tahoma" panose="020B0604030504040204" pitchFamily="34" charset="0"/>
                <a:cs typeface="Times New Roman" panose="02020603050405020304" pitchFamily="18" charset="0"/>
              </a:rPr>
              <a:t>то, что на ней умереть мне завещано</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Что </a:t>
            </a:r>
            <a:r>
              <a:rPr lang="ru-RU" dirty="0">
                <a:latin typeface="Times New Roman" panose="02020603050405020304" pitchFamily="18" charset="0"/>
                <a:ea typeface="Tahoma" panose="020B0604030504040204" pitchFamily="34" charset="0"/>
                <a:cs typeface="Times New Roman" panose="02020603050405020304" pitchFamily="18" charset="0"/>
              </a:rPr>
              <a:t>русская мать нас на свет родила</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Что</a:t>
            </a:r>
            <a:r>
              <a:rPr lang="ru-RU" dirty="0">
                <a:latin typeface="Times New Roman" panose="02020603050405020304" pitchFamily="18" charset="0"/>
                <a:ea typeface="Tahoma" panose="020B0604030504040204" pitchFamily="34" charset="0"/>
                <a:cs typeface="Times New Roman" panose="02020603050405020304" pitchFamily="18" charset="0"/>
              </a:rPr>
              <a:t>, в бой провожая нас, русская </a:t>
            </a:r>
            <a:r>
              <a:rPr lang="ru-RU" dirty="0" smtClean="0">
                <a:latin typeface="Times New Roman" panose="02020603050405020304" pitchFamily="18" charset="0"/>
                <a:ea typeface="Tahoma" panose="020B0604030504040204" pitchFamily="34" charset="0"/>
                <a:cs typeface="Times New Roman" panose="02020603050405020304" pitchFamily="18" charset="0"/>
              </a:rPr>
              <a:t>женщина</a:t>
            </a:r>
          </a:p>
          <a:p>
            <a:r>
              <a:rPr lang="ru-RU" dirty="0" smtClean="0">
                <a:latin typeface="Times New Roman" panose="02020603050405020304" pitchFamily="18" charset="0"/>
                <a:ea typeface="Tahoma" panose="020B0604030504040204" pitchFamily="34" charset="0"/>
                <a:cs typeface="Times New Roman" panose="02020603050405020304" pitchFamily="18" charset="0"/>
              </a:rPr>
              <a:t>По-русски </a:t>
            </a:r>
            <a:r>
              <a:rPr lang="ru-RU" dirty="0">
                <a:latin typeface="Times New Roman" panose="02020603050405020304" pitchFamily="18" charset="0"/>
                <a:ea typeface="Tahoma" panose="020B0604030504040204" pitchFamily="34" charset="0"/>
                <a:cs typeface="Times New Roman" panose="02020603050405020304" pitchFamily="18" charset="0"/>
              </a:rPr>
              <a:t>три раза меня обняла</a:t>
            </a:r>
            <a:r>
              <a:rPr lang="ru-RU" dirty="0" smtClean="0">
                <a:latin typeface="Times New Roman" panose="02020603050405020304" pitchFamily="18" charset="0"/>
                <a:ea typeface="Tahoma" panose="020B0604030504040204" pitchFamily="34" charset="0"/>
                <a:cs typeface="Times New Roman" panose="02020603050405020304" pitchFamily="18" charset="0"/>
              </a:rPr>
              <a:t>.</a:t>
            </a:r>
            <a:endParaRPr lang="ru-RU"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7594793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100896"/>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22</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8" name="Прямоугольник 7"/>
          <p:cNvSpPr/>
          <p:nvPr/>
        </p:nvSpPr>
        <p:spPr>
          <a:xfrm>
            <a:off x="1003987" y="424949"/>
            <a:ext cx="6088293" cy="646331"/>
          </a:xfrm>
          <a:prstGeom prst="rect">
            <a:avLst/>
          </a:prstGeom>
        </p:spPr>
        <p:txBody>
          <a:bodyPr wrap="square">
            <a:spAutoFit/>
          </a:bodyPr>
          <a:lstStyle/>
          <a:p>
            <a:pPr algn="ctr"/>
            <a:r>
              <a:rPr lang="ru-RU" sz="36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Задание</a:t>
            </a:r>
            <a:endParaRPr lang="ru-RU" sz="36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9" name="Прямоугольник 8"/>
          <p:cNvSpPr/>
          <p:nvPr/>
        </p:nvSpPr>
        <p:spPr>
          <a:xfrm>
            <a:off x="2910056" y="1572996"/>
            <a:ext cx="5880101" cy="3785652"/>
          </a:xfrm>
          <a:prstGeom prst="rect">
            <a:avLst/>
          </a:prstGeom>
        </p:spPr>
        <p:txBody>
          <a:bodyPr wrap="square">
            <a:spAutoFit/>
          </a:bodyPr>
          <a:lstStyle/>
          <a:p>
            <a:pPr marL="342900" indent="-342900">
              <a:buFont typeface="Wingdings" panose="05000000000000000000" pitchFamily="2" charset="2"/>
              <a:buChar char="ü"/>
            </a:pPr>
            <a:r>
              <a:rPr lang="ru-RU" sz="2400" dirty="0">
                <a:latin typeface="Times New Roman" panose="02020603050405020304" pitchFamily="18" charset="0"/>
                <a:ea typeface="Tahoma" panose="020B0604030504040204" pitchFamily="34" charset="0"/>
                <a:cs typeface="Times New Roman" panose="02020603050405020304" pitchFamily="18" charset="0"/>
              </a:rPr>
              <a:t>Напишите творческую работу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на тему: </a:t>
            </a:r>
            <a:r>
              <a:rPr lang="ru-RU" sz="2400" b="1" dirty="0" smtClean="0">
                <a:latin typeface="Times New Roman" panose="02020603050405020304" pitchFamily="18" charset="0"/>
                <a:ea typeface="Tahoma" panose="020B0604030504040204" pitchFamily="34" charset="0"/>
                <a:cs typeface="Times New Roman" panose="02020603050405020304" pitchFamily="18" charset="0"/>
              </a:rPr>
              <a:t>Стихотворение К. Симонова «Ты помнишь, Алеша, дороги Смоленщины?»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 </a:t>
            </a:r>
            <a:r>
              <a:rPr lang="ru-RU" sz="2400" b="1" dirty="0" smtClean="0">
                <a:latin typeface="Times New Roman" panose="02020603050405020304" pitchFamily="18" charset="0"/>
                <a:ea typeface="Tahoma" panose="020B0604030504040204" pitchFamily="34" charset="0"/>
                <a:cs typeface="Times New Roman" panose="02020603050405020304" pitchFamily="18" charset="0"/>
              </a:rPr>
              <a:t>отражение хода событий ВОВ.</a:t>
            </a:r>
          </a:p>
          <a:p>
            <a:pPr marL="342900" indent="-342900">
              <a:buFont typeface="Wingdings" panose="05000000000000000000" pitchFamily="2" charset="2"/>
              <a:buChar char="ü"/>
            </a:pPr>
            <a:r>
              <a:rPr lang="ru-RU" sz="2400" dirty="0" smtClean="0">
                <a:latin typeface="Times New Roman" panose="02020603050405020304" pitchFamily="18" charset="0"/>
                <a:ea typeface="Tahoma" panose="020B0604030504040204" pitchFamily="34" charset="0"/>
                <a:cs typeface="Times New Roman" panose="02020603050405020304" pitchFamily="18" charset="0"/>
              </a:rPr>
              <a:t>Одна </a:t>
            </a:r>
            <a:r>
              <a:rPr lang="ru-RU" sz="2400" dirty="0">
                <a:latin typeface="Times New Roman" panose="02020603050405020304" pitchFamily="18" charset="0"/>
                <a:ea typeface="Tahoma" panose="020B0604030504040204" pitchFamily="34" charset="0"/>
                <a:cs typeface="Times New Roman" panose="02020603050405020304" pitchFamily="18" charset="0"/>
              </a:rPr>
              <a:t>из целей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работы -проявить </a:t>
            </a:r>
            <a:r>
              <a:rPr lang="ru-RU" sz="2400" dirty="0">
                <a:latin typeface="Times New Roman" panose="02020603050405020304" pitchFamily="18" charset="0"/>
                <a:ea typeface="Tahoma" panose="020B0604030504040204" pitchFamily="34" charset="0"/>
                <a:cs typeface="Times New Roman" panose="02020603050405020304" pitchFamily="18" charset="0"/>
              </a:rPr>
              <a:t>собственную авторскую позицию. </a:t>
            </a:r>
            <a:endParaRPr lang="ru-RU" sz="2400" dirty="0" smtClean="0">
              <a:latin typeface="Times New Roman" panose="02020603050405020304" pitchFamily="18" charset="0"/>
              <a:ea typeface="Tahoma" panose="020B0604030504040204" pitchFamily="34" charset="0"/>
              <a:cs typeface="Times New Roman" panose="02020603050405020304" pitchFamily="18" charset="0"/>
            </a:endParaRPr>
          </a:p>
          <a:p>
            <a:pPr marL="342900" indent="-342900">
              <a:buFont typeface="Wingdings" panose="05000000000000000000" pitchFamily="2" charset="2"/>
              <a:buChar char="ü"/>
            </a:pPr>
            <a:r>
              <a:rPr lang="ru-RU" sz="2400" dirty="0" smtClean="0">
                <a:latin typeface="Times New Roman" panose="02020603050405020304" pitchFamily="18" charset="0"/>
                <a:ea typeface="Tahoma" panose="020B0604030504040204" pitchFamily="34" charset="0"/>
                <a:cs typeface="Times New Roman" panose="02020603050405020304" pitchFamily="18" charset="0"/>
              </a:rPr>
              <a:t>Объём </a:t>
            </a:r>
            <a:r>
              <a:rPr lang="ru-RU" sz="2400" dirty="0">
                <a:latin typeface="Times New Roman" panose="02020603050405020304" pitchFamily="18" charset="0"/>
                <a:ea typeface="Tahoma" panose="020B0604030504040204" pitchFamily="34" charset="0"/>
                <a:cs typeface="Times New Roman" panose="02020603050405020304" pitchFamily="18" charset="0"/>
              </a:rPr>
              <a:t>работы </a:t>
            </a:r>
            <a:r>
              <a:rPr lang="ru-RU" sz="2400" dirty="0" smtClean="0">
                <a:latin typeface="Times New Roman" panose="02020603050405020304" pitchFamily="18" charset="0"/>
                <a:ea typeface="Tahoma" panose="020B0604030504040204" pitchFamily="34" charset="0"/>
                <a:cs typeface="Times New Roman" panose="02020603050405020304" pitchFamily="18" charset="0"/>
              </a:rPr>
              <a:t>– пять -  десять предложений.</a:t>
            </a:r>
          </a:p>
          <a:p>
            <a:pPr marL="342900" indent="-342900">
              <a:buFont typeface="Wingdings" panose="05000000000000000000" pitchFamily="2" charset="2"/>
              <a:buChar char="ü"/>
            </a:pPr>
            <a:r>
              <a:rPr lang="ru-RU" sz="2400" dirty="0" smtClean="0">
                <a:latin typeface="Times New Roman" panose="02020603050405020304" pitchFamily="18" charset="0"/>
                <a:ea typeface="Tahoma" panose="020B0604030504040204" pitchFamily="34" charset="0"/>
                <a:cs typeface="Times New Roman" panose="02020603050405020304" pitchFamily="18" charset="0"/>
              </a:rPr>
              <a:t>Используйте ПОПС-формулу.</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0" name="Picture 2" descr="C:\Users\Шынар\Desktop\ТК ХАБАР\УРОК для ХАБАР №42\69871057942509.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6014" y="1572996"/>
            <a:ext cx="2411181" cy="38521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94165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35297" y="-49536"/>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23</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2627454" y="147574"/>
            <a:ext cx="3959694" cy="6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kk-KZ" altLang="ru-RU" sz="3600" b="1" dirty="0" smtClean="0">
                <a:solidFill>
                  <a:schemeClr val="bg1"/>
                </a:solidFill>
                <a:latin typeface="Times New Roman" pitchFamily="18" charset="0"/>
                <a:cs typeface="Times New Roman" pitchFamily="18" charset="0"/>
              </a:rPr>
              <a:t>Примерный ответ</a:t>
            </a:r>
            <a:endParaRPr lang="ru-RU" altLang="ru-RU" sz="3200" b="1" dirty="0">
              <a:solidFill>
                <a:schemeClr val="bg1"/>
              </a:solidFill>
              <a:latin typeface="Times New Roman" pitchFamily="18" charset="0"/>
              <a:cs typeface="Times New Roman" pitchFamily="18" charset="0"/>
            </a:endParaRPr>
          </a:p>
        </p:txBody>
      </p:sp>
      <p:sp>
        <p:nvSpPr>
          <p:cNvPr id="9" name="Rectangle 144">
            <a:extLst>
              <a:ext uri="{FF2B5EF4-FFF2-40B4-BE49-F238E27FC236}">
                <a16:creationId xmlns:a16="http://schemas.microsoft.com/office/drawing/2014/main" id="{CD91E988-7A18-4398-B6F1-77F363DEF83B}"/>
              </a:ext>
            </a:extLst>
          </p:cNvPr>
          <p:cNvSpPr/>
          <p:nvPr/>
        </p:nvSpPr>
        <p:spPr>
          <a:xfrm>
            <a:off x="271587" y="1158197"/>
            <a:ext cx="8356599" cy="5324535"/>
          </a:xfrm>
          <a:prstGeom prst="rect">
            <a:avLst/>
          </a:prstGeom>
        </p:spPr>
        <p:txBody>
          <a:bodyPr wrap="square">
            <a:spAutoFit/>
          </a:bodyPr>
          <a:lstStyle/>
          <a:p>
            <a:r>
              <a:rPr lang="ru-RU" sz="2000" b="1" dirty="0" smtClean="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Позиция </a:t>
            </a:r>
            <a:r>
              <a:rPr lang="ru-RU" sz="2000" dirty="0" smtClean="0">
                <a:solidFill>
                  <a:schemeClr val="tx2"/>
                </a:solidFill>
                <a:latin typeface="Times New Roman" panose="02020603050405020304" pitchFamily="18" charset="0"/>
                <a:ea typeface="Tahoma" panose="020B0604030504040204" pitchFamily="34" charset="0"/>
                <a:cs typeface="Times New Roman" panose="02020603050405020304" pitchFamily="18" charset="0"/>
              </a:rPr>
              <a:t>- Я считаю, что </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стихотворение </a:t>
            </a:r>
            <a:r>
              <a:rPr lang="ru-RU" sz="2000" dirty="0">
                <a:latin typeface="Times New Roman" panose="02020603050405020304" pitchFamily="18" charset="0"/>
                <a:ea typeface="Tahoma" panose="020B0604030504040204" pitchFamily="34" charset="0"/>
                <a:cs typeface="Times New Roman" panose="02020603050405020304" pitchFamily="18" charset="0"/>
              </a:rPr>
              <a:t>К. Симонова «Ты помнишь, Алеша, дороги Смоленщины?» - </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отражает ход </a:t>
            </a:r>
            <a:r>
              <a:rPr lang="ru-RU" sz="2000" dirty="0">
                <a:latin typeface="Times New Roman" panose="02020603050405020304" pitchFamily="18" charset="0"/>
                <a:ea typeface="Tahoma" panose="020B0604030504040204" pitchFamily="34" charset="0"/>
                <a:cs typeface="Times New Roman" panose="02020603050405020304" pitchFamily="18" charset="0"/>
              </a:rPr>
              <a:t>событий ВОВ.</a:t>
            </a:r>
          </a:p>
          <a:p>
            <a:r>
              <a:rPr lang="ru-RU" sz="2000" b="1" dirty="0" smtClean="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Обоснование </a:t>
            </a:r>
            <a:r>
              <a:rPr lang="ru-RU" sz="2000" dirty="0" smtClean="0">
                <a:solidFill>
                  <a:schemeClr val="tx2"/>
                </a:solidFill>
                <a:latin typeface="Times New Roman" panose="02020603050405020304" pitchFamily="18" charset="0"/>
                <a:ea typeface="Tahoma" panose="020B0604030504040204" pitchFamily="34" charset="0"/>
                <a:cs typeface="Times New Roman" panose="02020603050405020304" pitchFamily="18" charset="0"/>
              </a:rPr>
              <a:t>–В</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 </a:t>
            </a:r>
            <a:r>
              <a:rPr lang="ru-RU" sz="2000" dirty="0">
                <a:latin typeface="Times New Roman" panose="02020603050405020304" pitchFamily="18" charset="0"/>
                <a:ea typeface="Tahoma" panose="020B0604030504040204" pitchFamily="34" charset="0"/>
                <a:cs typeface="Times New Roman" panose="02020603050405020304" pitchFamily="18" charset="0"/>
              </a:rPr>
              <a:t>военные годы </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Симонов </a:t>
            </a:r>
            <a:r>
              <a:rPr lang="ru-RU" sz="2000" dirty="0">
                <a:latin typeface="Times New Roman" panose="02020603050405020304" pitchFamily="18" charset="0"/>
                <a:ea typeface="Tahoma" panose="020B0604030504040204" pitchFamily="34" charset="0"/>
                <a:cs typeface="Times New Roman" panose="02020603050405020304" pitchFamily="18" charset="0"/>
              </a:rPr>
              <a:t>был </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корреспондентом. Поэт </a:t>
            </a:r>
            <a:r>
              <a:rPr lang="ru-RU" sz="2000" dirty="0">
                <a:latin typeface="Times New Roman" panose="02020603050405020304" pitchFamily="18" charset="0"/>
                <a:ea typeface="Tahoma" panose="020B0604030504040204" pitchFamily="34" charset="0"/>
                <a:cs typeface="Times New Roman" panose="02020603050405020304" pitchFamily="18" charset="0"/>
              </a:rPr>
              <a:t>не мог забыть, как встречали и провожали солдат в деревнях, куда скоро должны были прийти немцы. Свои эмоции он и запечатлел в поэтических строках</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 </a:t>
            </a:r>
          </a:p>
          <a:p>
            <a:r>
              <a:rPr lang="ru-RU" sz="2000" b="1" dirty="0" smtClean="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Подтверждение</a:t>
            </a:r>
            <a:r>
              <a:rPr lang="ru-RU" sz="2000" dirty="0" smtClean="0">
                <a:solidFill>
                  <a:schemeClr val="tx2"/>
                </a:solidFill>
                <a:latin typeface="Times New Roman" panose="02020603050405020304" pitchFamily="18" charset="0"/>
                <a:ea typeface="Tahoma" panose="020B0604030504040204" pitchFamily="34" charset="0"/>
                <a:cs typeface="Times New Roman" panose="02020603050405020304" pitchFamily="18" charset="0"/>
              </a:rPr>
              <a:t> – </a:t>
            </a:r>
            <a:r>
              <a:rPr lang="ru-RU" sz="2000" dirty="0">
                <a:latin typeface="Times New Roman" panose="02020603050405020304" pitchFamily="18" charset="0"/>
                <a:ea typeface="Tahoma" panose="020B0604030504040204" pitchFamily="34" charset="0"/>
                <a:cs typeface="Times New Roman" panose="02020603050405020304" pitchFamily="18" charset="0"/>
              </a:rPr>
              <a:t>Величие </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Родины особенно </a:t>
            </a:r>
            <a:r>
              <a:rPr lang="ru-RU" sz="2000" dirty="0">
                <a:latin typeface="Times New Roman" panose="02020603050405020304" pitchFamily="18" charset="0"/>
                <a:ea typeface="Tahoma" panose="020B0604030504040204" pitchFamily="34" charset="0"/>
                <a:cs typeface="Times New Roman" panose="02020603050405020304" pitchFamily="18" charset="0"/>
              </a:rPr>
              <a:t>ярко проявляется в сложные для нее периоды. Симонов создал большое полотно, на котором показал это величие через образ дороги: она ведет солдат к новым боям, а те, кто остается позади, готовы подождать, пока они вернутся и прогонят фашистов. Автор высказывает мысль, что корни и сила нации – не в городах, а в простой деревенской глуши</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 </a:t>
            </a:r>
          </a:p>
          <a:p>
            <a:r>
              <a:rPr lang="ru-RU" sz="2000" b="1" dirty="0" smtClean="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Следствие</a:t>
            </a:r>
            <a:r>
              <a:rPr lang="ru-RU" sz="2000" dirty="0" smtClean="0">
                <a:solidFill>
                  <a:schemeClr val="tx2"/>
                </a:solidFill>
                <a:latin typeface="Times New Roman" panose="02020603050405020304" pitchFamily="18" charset="0"/>
                <a:ea typeface="Tahoma" panose="020B0604030504040204" pitchFamily="34" charset="0"/>
                <a:cs typeface="Times New Roman" panose="02020603050405020304" pitchFamily="18" charset="0"/>
              </a:rPr>
              <a:t> – Сформулируем вывод о том, что </a:t>
            </a:r>
            <a:r>
              <a:rPr lang="ru-RU" sz="2000" dirty="0">
                <a:latin typeface="Times New Roman" panose="02020603050405020304" pitchFamily="18" charset="0"/>
                <a:ea typeface="Tahoma" panose="020B0604030504040204" pitchFamily="34" charset="0"/>
                <a:cs typeface="Times New Roman" panose="02020603050405020304" pitchFamily="18" charset="0"/>
              </a:rPr>
              <a:t>э</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тот </a:t>
            </a:r>
            <a:r>
              <a:rPr lang="ru-RU" sz="2000" dirty="0">
                <a:latin typeface="Times New Roman" panose="02020603050405020304" pitchFamily="18" charset="0"/>
                <a:ea typeface="Tahoma" panose="020B0604030504040204" pitchFamily="34" charset="0"/>
                <a:cs typeface="Times New Roman" panose="02020603050405020304" pitchFamily="18" charset="0"/>
              </a:rPr>
              <a:t>стих показывает отношение поэта к происходящему – он чувствует связь со своим народом, в том числе и с предками, чувствует, что в деревне она еще сохранилась. Это искренний рассказ о чувствах, которые может понять только близкий </a:t>
            </a:r>
            <a:r>
              <a:rPr lang="ru-RU" sz="2000" dirty="0" smtClean="0">
                <a:latin typeface="Times New Roman" panose="02020603050405020304" pitchFamily="18" charset="0"/>
                <a:ea typeface="Tahoma" panose="020B0604030504040204" pitchFamily="34" charset="0"/>
                <a:cs typeface="Times New Roman" panose="02020603050405020304" pitchFamily="18" charset="0"/>
              </a:rPr>
              <a:t>человек, друг, к которому он и обращается.</a:t>
            </a:r>
            <a:endParaRPr lang="ru-RU" sz="2000" dirty="0">
              <a:solidFill>
                <a:schemeClr val="tx2"/>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1112491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15617" y="15258"/>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latin typeface="Times New Roman" panose="02020603050405020304" pitchFamily="18" charset="0"/>
                <a:cs typeface="Times New Roman" panose="02020603050405020304" pitchFamily="18" charset="0"/>
              </a:rPr>
              <a:pPr>
                <a:buSzPts val="1100"/>
              </a:pPr>
              <a:t>24</a:t>
            </a:fld>
            <a:endParaRPr lang="ru-RU" altLang="ru-RU" sz="1200" b="1">
              <a:solidFill>
                <a:srgbClr val="002060"/>
              </a:solidFill>
              <a:latin typeface="Times New Roman" panose="02020603050405020304" pitchFamily="18" charset="0"/>
              <a:cs typeface="Times New Roman" panose="02020603050405020304" pitchFamily="18" charset="0"/>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3780169" y="339091"/>
            <a:ext cx="1654256" cy="6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kk-KZ" altLang="ru-RU" sz="3200" b="1" dirty="0" smtClean="0">
                <a:solidFill>
                  <a:schemeClr val="bg1"/>
                </a:solidFill>
                <a:latin typeface="Times New Roman" pitchFamily="18" charset="0"/>
                <a:cs typeface="Times New Roman" pitchFamily="18" charset="0"/>
              </a:rPr>
              <a:t>Задание</a:t>
            </a:r>
            <a:endParaRPr lang="ru-RU" altLang="ru-RU" sz="2800" b="1" dirty="0">
              <a:solidFill>
                <a:schemeClr val="bg1"/>
              </a:solidFill>
              <a:latin typeface="Times New Roman" pitchFamily="18" charset="0"/>
              <a:cs typeface="Times New Roman" pitchFamily="18" charset="0"/>
            </a:endParaRPr>
          </a:p>
        </p:txBody>
      </p:sp>
      <p:sp>
        <p:nvSpPr>
          <p:cNvPr id="9" name="Прямоугольник 8"/>
          <p:cNvSpPr/>
          <p:nvPr/>
        </p:nvSpPr>
        <p:spPr>
          <a:xfrm>
            <a:off x="68342" y="1151879"/>
            <a:ext cx="8846246" cy="954107"/>
          </a:xfrm>
          <a:prstGeom prst="rect">
            <a:avLst/>
          </a:prstGeom>
        </p:spPr>
        <p:txBody>
          <a:bodyPr wrap="square">
            <a:spAutoFit/>
          </a:bodyPr>
          <a:lstStyle/>
          <a:p>
            <a:pPr algn="ctr"/>
            <a:r>
              <a:rPr lang="ru-RU" sz="2800" b="1" dirty="0">
                <a:latin typeface="Times New Roman" panose="02020603050405020304" pitchFamily="18" charset="0"/>
                <a:ea typeface="Tahoma" panose="020B0604030504040204" pitchFamily="34" charset="0"/>
                <a:cs typeface="Times New Roman" panose="02020603050405020304" pitchFamily="18" charset="0"/>
              </a:rPr>
              <a:t>Составьте </a:t>
            </a:r>
            <a:r>
              <a:rPr lang="ru-RU" sz="2800" b="1" dirty="0" err="1" smtClean="0">
                <a:latin typeface="Times New Roman" panose="02020603050405020304" pitchFamily="18" charset="0"/>
                <a:ea typeface="Tahoma" panose="020B0604030504040204" pitchFamily="34" charset="0"/>
                <a:cs typeface="Times New Roman" panose="02020603050405020304" pitchFamily="18" charset="0"/>
              </a:rPr>
              <a:t>синквейны</a:t>
            </a: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 </a:t>
            </a:r>
            <a:r>
              <a:rPr lang="ru-RU" sz="2800" b="1" dirty="0">
                <a:latin typeface="Times New Roman" panose="02020603050405020304" pitchFamily="18" charset="0"/>
                <a:ea typeface="Tahoma" panose="020B0604030504040204" pitchFamily="34" charset="0"/>
                <a:cs typeface="Times New Roman" panose="02020603050405020304" pitchFamily="18" charset="0"/>
              </a:rPr>
              <a:t>на </a:t>
            </a: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темы, </a:t>
            </a:r>
          </a:p>
          <a:p>
            <a:pPr algn="ct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указанные в </a:t>
            </a:r>
            <a:r>
              <a:rPr lang="ru-RU" sz="2800" b="1" dirty="0" err="1" smtClean="0">
                <a:latin typeface="Times New Roman" panose="02020603050405020304" pitchFamily="18" charset="0"/>
                <a:ea typeface="Tahoma" panose="020B0604030504040204" pitchFamily="34" charset="0"/>
                <a:cs typeface="Times New Roman" panose="02020603050405020304" pitchFamily="18" charset="0"/>
              </a:rPr>
              <a:t>стикерах</a:t>
            </a:r>
            <a:endParaRPr lang="ru-RU" sz="2800" b="1"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0" name="Picture 2" descr="C:\Users\Шынар\Desktop\ТК ХАБАР\УРОК для ХАБАР №42\597742135c9f5375db11b3b5f2eef5b00026184a6_b.jpg"/>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23758" y="2433266"/>
            <a:ext cx="3518630" cy="355346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C:\Users\Шынар\Desktop\ТК ХАБАР\УРОК для ХАБАР №42\597742135c9f5375db11b3b5f2eef5b00026184a6_b.jpg"/>
          <p:cNvPicPr>
            <a:picLocks noChangeAspect="1" noChangeArrowheads="1"/>
          </p:cNvPicPr>
          <p:nvPr/>
        </p:nvPicPr>
        <p:blipFill>
          <a:blip r:embed="rId4">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921363" y="2526697"/>
            <a:ext cx="3337496" cy="3370540"/>
          </a:xfrm>
          <a:prstGeom prst="rect">
            <a:avLst/>
          </a:prstGeom>
          <a:noFill/>
          <a:extLst>
            <a:ext uri="{909E8E84-426E-40DD-AFC4-6F175D3DCCD1}">
              <a14:hiddenFill xmlns:a14="http://schemas.microsoft.com/office/drawing/2010/main">
                <a:solidFill>
                  <a:srgbClr val="FFFFFF"/>
                </a:solidFill>
              </a14:hiddenFill>
            </a:ext>
          </a:extLst>
        </p:spPr>
      </p:pic>
      <p:sp>
        <p:nvSpPr>
          <p:cNvPr id="12" name="Прямоугольник 11"/>
          <p:cNvSpPr/>
          <p:nvPr/>
        </p:nvSpPr>
        <p:spPr>
          <a:xfrm>
            <a:off x="1360049" y="2725654"/>
            <a:ext cx="1855123" cy="584775"/>
          </a:xfrm>
          <a:prstGeom prst="rect">
            <a:avLst/>
          </a:prstGeom>
        </p:spPr>
        <p:txBody>
          <a:bodyPr wrap="none">
            <a:spAutoFit/>
          </a:bodyPr>
          <a:lstStyle/>
          <a:p>
            <a:pPr algn="ctr"/>
            <a:r>
              <a:rPr lang="ru-RU" sz="1600" b="1" dirty="0">
                <a:latin typeface="Times New Roman" panose="02020603050405020304" pitchFamily="18" charset="0"/>
                <a:ea typeface="Tahoma" panose="020B0604030504040204" pitchFamily="34" charset="0"/>
                <a:cs typeface="Times New Roman" panose="02020603050405020304" pitchFamily="18" charset="0"/>
              </a:rPr>
              <a:t>«Военная лирика </a:t>
            </a:r>
            <a:endParaRPr lang="ru-RU" sz="1600" b="1" dirty="0" smtClean="0">
              <a:latin typeface="Times New Roman" panose="02020603050405020304" pitchFamily="18" charset="0"/>
              <a:ea typeface="Tahoma" panose="020B0604030504040204" pitchFamily="34" charset="0"/>
              <a:cs typeface="Times New Roman" panose="02020603050405020304" pitchFamily="18" charset="0"/>
            </a:endParaRPr>
          </a:p>
          <a:p>
            <a:pPr algn="ctr"/>
            <a:r>
              <a:rPr lang="ru-RU" sz="1600" b="1" dirty="0" smtClean="0">
                <a:latin typeface="Times New Roman" panose="02020603050405020304" pitchFamily="18" charset="0"/>
                <a:ea typeface="Tahoma" panose="020B0604030504040204" pitchFamily="34" charset="0"/>
                <a:cs typeface="Times New Roman" panose="02020603050405020304" pitchFamily="18" charset="0"/>
              </a:rPr>
              <a:t>К</a:t>
            </a:r>
            <a:r>
              <a:rPr lang="ru-RU" sz="1600" b="1" dirty="0">
                <a:latin typeface="Times New Roman" panose="02020603050405020304" pitchFamily="18" charset="0"/>
                <a:ea typeface="Tahoma" panose="020B0604030504040204" pitchFamily="34" charset="0"/>
                <a:cs typeface="Times New Roman" panose="02020603050405020304" pitchFamily="18" charset="0"/>
              </a:rPr>
              <a:t>. Симонова» </a:t>
            </a:r>
            <a:endParaRPr lang="ru-RU" sz="1600" b="1" dirty="0">
              <a:latin typeface="Times New Roman" panose="02020603050405020304" pitchFamily="18" charset="0"/>
              <a:cs typeface="Times New Roman" panose="02020603050405020304" pitchFamily="18" charset="0"/>
            </a:endParaRPr>
          </a:p>
        </p:txBody>
      </p:sp>
      <p:sp>
        <p:nvSpPr>
          <p:cNvPr id="13" name="Прямоугольник 12"/>
          <p:cNvSpPr/>
          <p:nvPr/>
        </p:nvSpPr>
        <p:spPr>
          <a:xfrm>
            <a:off x="5662549" y="2725653"/>
            <a:ext cx="1855123" cy="584775"/>
          </a:xfrm>
          <a:prstGeom prst="rect">
            <a:avLst/>
          </a:prstGeom>
        </p:spPr>
        <p:txBody>
          <a:bodyPr wrap="none">
            <a:spAutoFit/>
          </a:bodyPr>
          <a:lstStyle/>
          <a:p>
            <a:pPr algn="ctr"/>
            <a:r>
              <a:rPr lang="ru-RU" sz="1600" b="1" dirty="0">
                <a:latin typeface="Times New Roman" panose="02020603050405020304" pitchFamily="18" charset="0"/>
                <a:ea typeface="Tahoma" panose="020B0604030504040204" pitchFamily="34" charset="0"/>
                <a:cs typeface="Times New Roman" panose="02020603050405020304" pitchFamily="18" charset="0"/>
              </a:rPr>
              <a:t>«Военная лирика </a:t>
            </a:r>
            <a:endParaRPr lang="ru-RU" sz="1600" b="1" dirty="0" smtClean="0">
              <a:latin typeface="Times New Roman" panose="02020603050405020304" pitchFamily="18" charset="0"/>
              <a:ea typeface="Tahoma" panose="020B0604030504040204" pitchFamily="34" charset="0"/>
              <a:cs typeface="Times New Roman" panose="02020603050405020304" pitchFamily="18" charset="0"/>
            </a:endParaRPr>
          </a:p>
          <a:p>
            <a:pPr algn="ctr"/>
            <a:r>
              <a:rPr lang="ru-RU" sz="1600" b="1" dirty="0" err="1" smtClean="0">
                <a:latin typeface="Times New Roman" panose="02020603050405020304" pitchFamily="18" charset="0"/>
                <a:ea typeface="Tahoma" panose="020B0604030504040204" pitchFamily="34" charset="0"/>
                <a:cs typeface="Times New Roman" panose="02020603050405020304" pitchFamily="18" charset="0"/>
              </a:rPr>
              <a:t>А.Суркова</a:t>
            </a:r>
            <a:r>
              <a:rPr lang="ru-RU" sz="1600" b="1" dirty="0" smtClean="0">
                <a:latin typeface="Times New Roman" panose="02020603050405020304" pitchFamily="18" charset="0"/>
                <a:ea typeface="Tahoma" panose="020B0604030504040204" pitchFamily="34" charset="0"/>
                <a:cs typeface="Times New Roman" panose="02020603050405020304" pitchFamily="18" charset="0"/>
              </a:rPr>
              <a:t>» </a:t>
            </a:r>
            <a:endParaRPr lang="ru-RU"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91849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19793" y="29199"/>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25</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3033461" y="339091"/>
            <a:ext cx="3147678" cy="6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kk-KZ" altLang="ru-RU" sz="3200" b="1" dirty="0" smtClean="0">
                <a:solidFill>
                  <a:schemeClr val="bg1"/>
                </a:solidFill>
                <a:latin typeface="Times New Roman" pitchFamily="18" charset="0"/>
                <a:cs typeface="Times New Roman" pitchFamily="18" charset="0"/>
              </a:rPr>
              <a:t>Проверьте себя!</a:t>
            </a:r>
            <a:endParaRPr lang="ru-RU" altLang="ru-RU" sz="2800" b="1" dirty="0">
              <a:solidFill>
                <a:schemeClr val="bg1"/>
              </a:solidFill>
              <a:latin typeface="Times New Roman" pitchFamily="18" charset="0"/>
              <a:cs typeface="Times New Roman" pitchFamily="18" charset="0"/>
            </a:endParaRPr>
          </a:p>
        </p:txBody>
      </p:sp>
      <p:pic>
        <p:nvPicPr>
          <p:cNvPr id="9" name="Picture 2" descr="C:\Users\Шынар\Desktop\ТК ХАБАР\УРОК для ХАБАР №42\597742135c9f5375db11b3b5f2eef5b00026184a6_b.jpg"/>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0979" y="1617391"/>
            <a:ext cx="3708400" cy="355346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C:\Users\Шынар\Desktop\ТК ХАБАР\УРОК для ХАБАР №42\597742135c9f5375db11b3b5f2eef5b00026184a6_b.jpg"/>
          <p:cNvPicPr>
            <a:picLocks noChangeAspect="1" noChangeArrowheads="1"/>
          </p:cNvPicPr>
          <p:nvPr/>
        </p:nvPicPr>
        <p:blipFill>
          <a:blip r:embed="rId4">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91979" y="1642777"/>
            <a:ext cx="4184289" cy="3370540"/>
          </a:xfrm>
          <a:prstGeom prst="rect">
            <a:avLst/>
          </a:prstGeom>
          <a:noFill/>
          <a:extLst>
            <a:ext uri="{909E8E84-426E-40DD-AFC4-6F175D3DCCD1}">
              <a14:hiddenFill xmlns:a14="http://schemas.microsoft.com/office/drawing/2010/main">
                <a:solidFill>
                  <a:srgbClr val="FFFFFF"/>
                </a:solidFill>
              </a14:hiddenFill>
            </a:ext>
          </a:extLst>
        </p:spPr>
      </p:pic>
      <p:sp>
        <p:nvSpPr>
          <p:cNvPr id="12" name="Прямоугольник 11"/>
          <p:cNvSpPr/>
          <p:nvPr/>
        </p:nvSpPr>
        <p:spPr>
          <a:xfrm>
            <a:off x="1289740" y="1766021"/>
            <a:ext cx="1855123" cy="584775"/>
          </a:xfrm>
          <a:prstGeom prst="rect">
            <a:avLst/>
          </a:prstGeom>
        </p:spPr>
        <p:txBody>
          <a:bodyPr wrap="none">
            <a:spAutoFit/>
          </a:bodyPr>
          <a:lstStyle/>
          <a:p>
            <a:pPr algn="ctr"/>
            <a:r>
              <a:rPr lang="ru-RU" sz="1600" b="1" dirty="0">
                <a:latin typeface="Times New Roman" panose="02020603050405020304" pitchFamily="18" charset="0"/>
                <a:ea typeface="Tahoma" panose="020B0604030504040204" pitchFamily="34" charset="0"/>
                <a:cs typeface="Times New Roman" panose="02020603050405020304" pitchFamily="18" charset="0"/>
              </a:rPr>
              <a:t>«Военная лирика </a:t>
            </a:r>
            <a:endParaRPr lang="ru-RU" sz="1600" b="1" dirty="0" smtClean="0">
              <a:latin typeface="Times New Roman" panose="02020603050405020304" pitchFamily="18" charset="0"/>
              <a:ea typeface="Tahoma" panose="020B0604030504040204" pitchFamily="34" charset="0"/>
              <a:cs typeface="Times New Roman" panose="02020603050405020304" pitchFamily="18" charset="0"/>
            </a:endParaRPr>
          </a:p>
          <a:p>
            <a:pPr algn="ctr"/>
            <a:r>
              <a:rPr lang="ru-RU" sz="1600" b="1" dirty="0" smtClean="0">
                <a:latin typeface="Times New Roman" panose="02020603050405020304" pitchFamily="18" charset="0"/>
                <a:ea typeface="Tahoma" panose="020B0604030504040204" pitchFamily="34" charset="0"/>
                <a:cs typeface="Times New Roman" panose="02020603050405020304" pitchFamily="18" charset="0"/>
              </a:rPr>
              <a:t>К</a:t>
            </a:r>
            <a:r>
              <a:rPr lang="ru-RU" sz="1600" b="1" dirty="0">
                <a:latin typeface="Times New Roman" panose="02020603050405020304" pitchFamily="18" charset="0"/>
                <a:ea typeface="Tahoma" panose="020B0604030504040204" pitchFamily="34" charset="0"/>
                <a:cs typeface="Times New Roman" panose="02020603050405020304" pitchFamily="18" charset="0"/>
              </a:rPr>
              <a:t>. Симонова» </a:t>
            </a:r>
            <a:endParaRPr lang="ru-RU" sz="1600" b="1" dirty="0">
              <a:latin typeface="Times New Roman" panose="02020603050405020304" pitchFamily="18" charset="0"/>
              <a:cs typeface="Times New Roman" panose="02020603050405020304" pitchFamily="18" charset="0"/>
            </a:endParaRPr>
          </a:p>
        </p:txBody>
      </p:sp>
      <p:sp>
        <p:nvSpPr>
          <p:cNvPr id="13" name="Прямоугольник 12"/>
          <p:cNvSpPr/>
          <p:nvPr/>
        </p:nvSpPr>
        <p:spPr>
          <a:xfrm>
            <a:off x="5577069" y="1766021"/>
            <a:ext cx="1855123" cy="584775"/>
          </a:xfrm>
          <a:prstGeom prst="rect">
            <a:avLst/>
          </a:prstGeom>
        </p:spPr>
        <p:txBody>
          <a:bodyPr wrap="none">
            <a:spAutoFit/>
          </a:bodyPr>
          <a:lstStyle/>
          <a:p>
            <a:pPr algn="ctr"/>
            <a:r>
              <a:rPr lang="ru-RU" sz="1600" b="1" dirty="0">
                <a:latin typeface="Times New Roman" panose="02020603050405020304" pitchFamily="18" charset="0"/>
                <a:ea typeface="Tahoma" panose="020B0604030504040204" pitchFamily="34" charset="0"/>
                <a:cs typeface="Times New Roman" panose="02020603050405020304" pitchFamily="18" charset="0"/>
              </a:rPr>
              <a:t>«Военная лирика </a:t>
            </a:r>
            <a:endParaRPr lang="ru-RU" sz="1600" b="1" dirty="0" smtClean="0">
              <a:latin typeface="Times New Roman" panose="02020603050405020304" pitchFamily="18" charset="0"/>
              <a:ea typeface="Tahoma" panose="020B0604030504040204" pitchFamily="34" charset="0"/>
              <a:cs typeface="Times New Roman" panose="02020603050405020304" pitchFamily="18" charset="0"/>
            </a:endParaRPr>
          </a:p>
          <a:p>
            <a:pPr algn="ctr"/>
            <a:r>
              <a:rPr lang="ru-RU" sz="1600" b="1" dirty="0" smtClean="0">
                <a:latin typeface="Times New Roman" panose="02020603050405020304" pitchFamily="18" charset="0"/>
                <a:ea typeface="Tahoma" panose="020B0604030504040204" pitchFamily="34" charset="0"/>
                <a:cs typeface="Times New Roman" panose="02020603050405020304" pitchFamily="18" charset="0"/>
              </a:rPr>
              <a:t>А. Суркова» </a:t>
            </a:r>
            <a:endParaRPr lang="ru-RU" sz="1600" b="1" dirty="0">
              <a:latin typeface="Times New Roman" panose="02020603050405020304" pitchFamily="18" charset="0"/>
              <a:cs typeface="Times New Roman" panose="02020603050405020304" pitchFamily="18" charset="0"/>
            </a:endParaRPr>
          </a:p>
        </p:txBody>
      </p:sp>
      <p:sp>
        <p:nvSpPr>
          <p:cNvPr id="14" name="Прямоугольник 13"/>
          <p:cNvSpPr/>
          <p:nvPr/>
        </p:nvSpPr>
        <p:spPr>
          <a:xfrm>
            <a:off x="680379" y="2626526"/>
            <a:ext cx="3708400" cy="1323439"/>
          </a:xfrm>
          <a:prstGeom prst="rect">
            <a:avLst/>
          </a:prstGeom>
        </p:spPr>
        <p:txBody>
          <a:bodyPr wrap="square">
            <a:spAutoFit/>
          </a:bodyPr>
          <a:lstStyle/>
          <a:p>
            <a:r>
              <a:rPr lang="ru-RU" sz="1600" dirty="0" smtClean="0">
                <a:latin typeface="Times New Roman" panose="02020603050405020304" pitchFamily="18" charset="0"/>
                <a:ea typeface="Tahoma" panose="020B0604030504040204" pitchFamily="34" charset="0"/>
                <a:cs typeface="Times New Roman" panose="02020603050405020304" pitchFamily="18" charset="0"/>
              </a:rPr>
              <a:t>Лирика Симонова</a:t>
            </a:r>
            <a:r>
              <a:rPr lang="ru-RU" sz="1600" dirty="0">
                <a:latin typeface="Times New Roman" panose="02020603050405020304" pitchFamily="18" charset="0"/>
                <a:ea typeface="Tahoma" panose="020B0604030504040204" pitchFamily="34" charset="0"/>
                <a:cs typeface="Times New Roman" panose="02020603050405020304" pitchFamily="18" charset="0"/>
              </a:rPr>
              <a:t/>
            </a:r>
            <a:br>
              <a:rPr lang="ru-RU" sz="1600" dirty="0">
                <a:latin typeface="Times New Roman" panose="02020603050405020304" pitchFamily="18" charset="0"/>
                <a:ea typeface="Tahoma" panose="020B0604030504040204" pitchFamily="34" charset="0"/>
                <a:cs typeface="Times New Roman" panose="02020603050405020304" pitchFamily="18" charset="0"/>
              </a:rPr>
            </a:br>
            <a:r>
              <a:rPr lang="ru-RU" sz="1600" dirty="0" smtClean="0">
                <a:latin typeface="Times New Roman" panose="02020603050405020304" pitchFamily="18" charset="0"/>
                <a:ea typeface="Tahoma" panose="020B0604030504040204" pitchFamily="34" charset="0"/>
                <a:cs typeface="Times New Roman" panose="02020603050405020304" pitchFamily="18" charset="0"/>
              </a:rPr>
              <a:t>Замечательная, историческая</a:t>
            </a:r>
            <a:r>
              <a:rPr lang="ru-RU" sz="1600" dirty="0">
                <a:latin typeface="Times New Roman" panose="02020603050405020304" pitchFamily="18" charset="0"/>
                <a:ea typeface="Tahoma" panose="020B0604030504040204" pitchFamily="34" charset="0"/>
                <a:cs typeface="Times New Roman" panose="02020603050405020304" pitchFamily="18" charset="0"/>
              </a:rPr>
              <a:t/>
            </a:r>
            <a:br>
              <a:rPr lang="ru-RU" sz="1600" dirty="0">
                <a:latin typeface="Times New Roman" panose="02020603050405020304" pitchFamily="18" charset="0"/>
                <a:ea typeface="Tahoma" panose="020B0604030504040204" pitchFamily="34" charset="0"/>
                <a:cs typeface="Times New Roman" panose="02020603050405020304" pitchFamily="18" charset="0"/>
              </a:rPr>
            </a:br>
            <a:r>
              <a:rPr lang="ru-RU" sz="1600" dirty="0" smtClean="0">
                <a:latin typeface="Times New Roman" panose="02020603050405020304" pitchFamily="18" charset="0"/>
                <a:ea typeface="Tahoma" panose="020B0604030504040204" pitchFamily="34" charset="0"/>
                <a:cs typeface="Times New Roman" panose="02020603050405020304" pitchFamily="18" charset="0"/>
              </a:rPr>
              <a:t>Живет, убеждает, прославляет</a:t>
            </a:r>
            <a:r>
              <a:rPr lang="ru-RU" sz="1600" dirty="0">
                <a:latin typeface="Times New Roman" panose="02020603050405020304" pitchFamily="18" charset="0"/>
                <a:ea typeface="Tahoma" panose="020B0604030504040204" pitchFamily="34" charset="0"/>
                <a:cs typeface="Times New Roman" panose="02020603050405020304" pitchFamily="18" charset="0"/>
              </a:rPr>
              <a:t/>
            </a:r>
            <a:br>
              <a:rPr lang="ru-RU" sz="1600" dirty="0">
                <a:latin typeface="Times New Roman" panose="02020603050405020304" pitchFamily="18" charset="0"/>
                <a:ea typeface="Tahoma" panose="020B0604030504040204" pitchFamily="34" charset="0"/>
                <a:cs typeface="Times New Roman" panose="02020603050405020304" pitchFamily="18" charset="0"/>
              </a:rPr>
            </a:br>
            <a:r>
              <a:rPr lang="ru-RU" sz="1600" dirty="0" smtClean="0">
                <a:latin typeface="Times New Roman" panose="02020603050405020304" pitchFamily="18" charset="0"/>
                <a:ea typeface="Tahoma" panose="020B0604030504040204" pitchFamily="34" charset="0"/>
                <a:cs typeface="Times New Roman" panose="02020603050405020304" pitchFamily="18" charset="0"/>
              </a:rPr>
              <a:t>Лирике Симонова присуще честность.</a:t>
            </a:r>
            <a:r>
              <a:rPr lang="ru-RU" sz="1600" dirty="0">
                <a:latin typeface="Times New Roman" panose="02020603050405020304" pitchFamily="18" charset="0"/>
                <a:ea typeface="Tahoma" panose="020B0604030504040204" pitchFamily="34" charset="0"/>
                <a:cs typeface="Times New Roman" panose="02020603050405020304" pitchFamily="18" charset="0"/>
              </a:rPr>
              <a:t/>
            </a:r>
            <a:br>
              <a:rPr lang="ru-RU" sz="1600" dirty="0">
                <a:latin typeface="Times New Roman" panose="02020603050405020304" pitchFamily="18" charset="0"/>
                <a:ea typeface="Tahoma" panose="020B0604030504040204" pitchFamily="34" charset="0"/>
                <a:cs typeface="Times New Roman" panose="02020603050405020304" pitchFamily="18" charset="0"/>
              </a:rPr>
            </a:br>
            <a:r>
              <a:rPr lang="ru-RU" sz="1600" dirty="0" smtClean="0">
                <a:latin typeface="Times New Roman" panose="02020603050405020304" pitchFamily="18" charset="0"/>
                <a:ea typeface="Tahoma" panose="020B0604030504040204" pitchFamily="34" charset="0"/>
                <a:cs typeface="Times New Roman" panose="02020603050405020304" pitchFamily="18" charset="0"/>
              </a:rPr>
              <a:t>Верность</a:t>
            </a:r>
            <a:endParaRPr lang="ru-RU" sz="16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5" name="Прямоугольник 14"/>
          <p:cNvSpPr/>
          <p:nvPr/>
        </p:nvSpPr>
        <p:spPr>
          <a:xfrm>
            <a:off x="5072928" y="2609295"/>
            <a:ext cx="3429000" cy="1323439"/>
          </a:xfrm>
          <a:prstGeom prst="rect">
            <a:avLst/>
          </a:prstGeom>
        </p:spPr>
        <p:txBody>
          <a:bodyPr wrap="square">
            <a:spAutoFit/>
          </a:bodyPr>
          <a:lstStyle/>
          <a:p>
            <a:r>
              <a:rPr lang="ru-RU" sz="1600" dirty="0" smtClean="0">
                <a:latin typeface="Times New Roman" panose="02020603050405020304" pitchFamily="18" charset="0"/>
                <a:ea typeface="Tahoma" panose="020B0604030504040204" pitchFamily="34" charset="0"/>
                <a:cs typeface="Times New Roman" panose="02020603050405020304" pitchFamily="18" charset="0"/>
              </a:rPr>
              <a:t>Лирика Суркова</a:t>
            </a:r>
            <a:r>
              <a:rPr lang="ru-RU" sz="1600" dirty="0">
                <a:latin typeface="Times New Roman" panose="02020603050405020304" pitchFamily="18" charset="0"/>
                <a:ea typeface="Tahoma" panose="020B0604030504040204" pitchFamily="34" charset="0"/>
                <a:cs typeface="Times New Roman" panose="02020603050405020304" pitchFamily="18" charset="0"/>
              </a:rPr>
              <a:t/>
            </a:r>
            <a:br>
              <a:rPr lang="ru-RU" sz="1600" dirty="0">
                <a:latin typeface="Times New Roman" panose="02020603050405020304" pitchFamily="18" charset="0"/>
                <a:ea typeface="Tahoma" panose="020B0604030504040204" pitchFamily="34" charset="0"/>
                <a:cs typeface="Times New Roman" panose="02020603050405020304" pitchFamily="18" charset="0"/>
              </a:rPr>
            </a:br>
            <a:r>
              <a:rPr lang="ru-RU" sz="1600" dirty="0" smtClean="0">
                <a:latin typeface="Times New Roman" panose="02020603050405020304" pitchFamily="18" charset="0"/>
                <a:ea typeface="Tahoma" panose="020B0604030504040204" pitchFamily="34" charset="0"/>
                <a:cs typeface="Times New Roman" panose="02020603050405020304" pitchFamily="18" charset="0"/>
              </a:rPr>
              <a:t>Всенародная, патриотическая</a:t>
            </a:r>
            <a:r>
              <a:rPr lang="ru-RU" sz="1600" dirty="0">
                <a:latin typeface="Times New Roman" panose="02020603050405020304" pitchFamily="18" charset="0"/>
                <a:ea typeface="Tahoma" panose="020B0604030504040204" pitchFamily="34" charset="0"/>
                <a:cs typeface="Times New Roman" panose="02020603050405020304" pitchFamily="18" charset="0"/>
              </a:rPr>
              <a:t/>
            </a:r>
            <a:br>
              <a:rPr lang="ru-RU" sz="1600" dirty="0">
                <a:latin typeface="Times New Roman" panose="02020603050405020304" pitchFamily="18" charset="0"/>
                <a:ea typeface="Tahoma" panose="020B0604030504040204" pitchFamily="34" charset="0"/>
                <a:cs typeface="Times New Roman" panose="02020603050405020304" pitchFamily="18" charset="0"/>
              </a:rPr>
            </a:br>
            <a:r>
              <a:rPr lang="ru-RU" sz="1600" dirty="0" smtClean="0">
                <a:latin typeface="Times New Roman" panose="02020603050405020304" pitchFamily="18" charset="0"/>
                <a:ea typeface="Tahoma" panose="020B0604030504040204" pitchFamily="34" charset="0"/>
                <a:cs typeface="Times New Roman" panose="02020603050405020304" pitchFamily="18" charset="0"/>
              </a:rPr>
              <a:t>Вдохновляет, трогает, отзывается</a:t>
            </a:r>
            <a:r>
              <a:rPr lang="ru-RU" sz="1600" dirty="0">
                <a:latin typeface="Times New Roman" panose="02020603050405020304" pitchFamily="18" charset="0"/>
                <a:ea typeface="Tahoma" panose="020B0604030504040204" pitchFamily="34" charset="0"/>
                <a:cs typeface="Times New Roman" panose="02020603050405020304" pitchFamily="18" charset="0"/>
              </a:rPr>
              <a:t/>
            </a:r>
            <a:br>
              <a:rPr lang="ru-RU" sz="1600" dirty="0">
                <a:latin typeface="Times New Roman" panose="02020603050405020304" pitchFamily="18" charset="0"/>
                <a:ea typeface="Tahoma" panose="020B0604030504040204" pitchFamily="34" charset="0"/>
                <a:cs typeface="Times New Roman" panose="02020603050405020304" pitchFamily="18" charset="0"/>
              </a:rPr>
            </a:br>
            <a:r>
              <a:rPr lang="ru-RU" sz="1600" dirty="0" smtClean="0">
                <a:latin typeface="Times New Roman" panose="02020603050405020304" pitchFamily="18" charset="0"/>
                <a:ea typeface="Tahoma" panose="020B0604030504040204" pitchFamily="34" charset="0"/>
                <a:cs typeface="Times New Roman" panose="02020603050405020304" pitchFamily="18" charset="0"/>
              </a:rPr>
              <a:t>Придавала  дух солдатам на войне.</a:t>
            </a:r>
            <a:r>
              <a:rPr lang="ru-RU" sz="1600" dirty="0">
                <a:latin typeface="Times New Roman" panose="02020603050405020304" pitchFamily="18" charset="0"/>
                <a:ea typeface="Tahoma" panose="020B0604030504040204" pitchFamily="34" charset="0"/>
                <a:cs typeface="Times New Roman" panose="02020603050405020304" pitchFamily="18" charset="0"/>
              </a:rPr>
              <a:t/>
            </a:r>
            <a:br>
              <a:rPr lang="ru-RU" sz="1600" dirty="0">
                <a:latin typeface="Times New Roman" panose="02020603050405020304" pitchFamily="18" charset="0"/>
                <a:ea typeface="Tahoma" panose="020B0604030504040204" pitchFamily="34" charset="0"/>
                <a:cs typeface="Times New Roman" panose="02020603050405020304" pitchFamily="18" charset="0"/>
              </a:rPr>
            </a:br>
            <a:r>
              <a:rPr lang="ru-RU" sz="1600" dirty="0" smtClean="0">
                <a:latin typeface="Times New Roman" panose="02020603050405020304" pitchFamily="18" charset="0"/>
                <a:ea typeface="Tahoma" panose="020B0604030504040204" pitchFamily="34" charset="0"/>
                <a:cs typeface="Times New Roman" panose="02020603050405020304" pitchFamily="18" charset="0"/>
              </a:rPr>
              <a:t>Любовь</a:t>
            </a:r>
            <a:endParaRPr lang="ru-RU" sz="1600"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6159501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91631" y="-19713"/>
            <a:ext cx="9144000" cy="6729853"/>
          </a:xfrm>
          <a:prstGeom prst="rect">
            <a:avLst/>
          </a:prstGeom>
          <a:solidFill>
            <a:schemeClr val="accent1">
              <a:lumMod val="40000"/>
              <a:lumOff val="60000"/>
            </a:schemeClr>
          </a:solidFill>
          <a:ln>
            <a:noFill/>
          </a:ln>
        </p:spPr>
      </p:pic>
      <p:sp>
        <p:nvSpPr>
          <p:cNvPr id="921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7C1ECFF6-D241-47FC-844B-9111A9D1D52A}" type="slidenum">
              <a:rPr lang="ru-RU" altLang="ru-RU" sz="1200" b="1">
                <a:solidFill>
                  <a:srgbClr val="002060"/>
                </a:solidFill>
              </a:rPr>
              <a:pPr>
                <a:buSzPts val="1100"/>
              </a:pPr>
              <a:t>26</a:t>
            </a:fld>
            <a:endParaRPr lang="ru-RU" altLang="ru-RU" sz="1200" b="1">
              <a:solidFill>
                <a:srgbClr val="002060"/>
              </a:solidFill>
            </a:endParaRPr>
          </a:p>
        </p:txBody>
      </p:sp>
      <p:cxnSp>
        <p:nvCxnSpPr>
          <p:cNvPr id="9220"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9221"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223" name="Прямоугольник 9"/>
          <p:cNvSpPr>
            <a:spLocks noChangeArrowheads="1"/>
          </p:cNvSpPr>
          <p:nvPr/>
        </p:nvSpPr>
        <p:spPr bwMode="auto">
          <a:xfrm>
            <a:off x="3000214" y="339091"/>
            <a:ext cx="3214170" cy="647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1pPr>
            <a:lvl2pPr marL="742950" indent="-28575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2pPr>
            <a:lvl3pPr marL="11430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3pPr>
            <a:lvl4pPr marL="16002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4pPr>
            <a:lvl5pPr marL="2057400" indent="-228600">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tabLst>
                <a:tab pos="581025" algn="l"/>
                <a:tab pos="1162050" algn="l"/>
                <a:tab pos="1744663" algn="l"/>
                <a:tab pos="2325688" algn="l"/>
                <a:tab pos="2908300" algn="l"/>
                <a:tab pos="3489325" algn="l"/>
                <a:tab pos="4070350" algn="l"/>
                <a:tab pos="4652963" algn="l"/>
                <a:tab pos="5233988" algn="l"/>
                <a:tab pos="5816600" algn="l"/>
                <a:tab pos="6397625" algn="l"/>
                <a:tab pos="6978650" algn="l"/>
                <a:tab pos="7561263" algn="l"/>
                <a:tab pos="8142288" algn="l"/>
                <a:tab pos="8724900" algn="l"/>
                <a:tab pos="9305925" algn="l"/>
              </a:tabLst>
              <a:defRPr sz="1500">
                <a:solidFill>
                  <a:srgbClr val="000000"/>
                </a:solidFill>
                <a:latin typeface="Arial" pitchFamily="34" charset="0"/>
                <a:cs typeface="Arial" pitchFamily="34" charset="0"/>
                <a:sym typeface="Arial" pitchFamily="34" charset="0"/>
              </a:defRPr>
            </a:lvl9pPr>
          </a:lstStyle>
          <a:p>
            <a:pPr algn="ctr">
              <a:lnSpc>
                <a:spcPct val="115000"/>
              </a:lnSpc>
            </a:pPr>
            <a:r>
              <a:rPr lang="kk-KZ" altLang="ru-RU" sz="3200" b="1" dirty="0" smtClean="0">
                <a:solidFill>
                  <a:schemeClr val="bg1"/>
                </a:solidFill>
                <a:latin typeface="Times New Roman" pitchFamily="18" charset="0"/>
                <a:cs typeface="Times New Roman" pitchFamily="18" charset="0"/>
              </a:rPr>
              <a:t>ИТОГИ УРОКА</a:t>
            </a:r>
            <a:endParaRPr lang="ru-RU" altLang="ru-RU" sz="2800" b="1" dirty="0">
              <a:solidFill>
                <a:schemeClr val="bg1"/>
              </a:solidFill>
              <a:latin typeface="Times New Roman" pitchFamily="18" charset="0"/>
              <a:cs typeface="Times New Roman" pitchFamily="18" charset="0"/>
            </a:endParaRPr>
          </a:p>
        </p:txBody>
      </p:sp>
      <p:sp>
        <p:nvSpPr>
          <p:cNvPr id="10" name="Rectangle 144">
            <a:extLst>
              <a:ext uri="{FF2B5EF4-FFF2-40B4-BE49-F238E27FC236}">
                <a16:creationId xmlns:a16="http://schemas.microsoft.com/office/drawing/2014/main" id="{CD91E988-7A18-4398-B6F1-77F363DEF83B}"/>
              </a:ext>
            </a:extLst>
          </p:cNvPr>
          <p:cNvSpPr/>
          <p:nvPr/>
        </p:nvSpPr>
        <p:spPr>
          <a:xfrm>
            <a:off x="899592" y="1247724"/>
            <a:ext cx="7291456" cy="3170099"/>
          </a:xfrm>
          <a:prstGeom prst="rect">
            <a:avLst/>
          </a:prstGeom>
        </p:spPr>
        <p:txBody>
          <a:bodyPr wrap="square">
            <a:spAutoFit/>
          </a:bodyPr>
          <a:lstStyle/>
          <a:p>
            <a:r>
              <a:rPr lang="ru-RU" sz="3200" b="1" dirty="0" smtClean="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Вы узнали:</a:t>
            </a:r>
            <a:endParaRPr lang="ru-RU" sz="3200" b="1" dirty="0">
              <a:solidFill>
                <a:schemeClr val="accent1"/>
              </a:solidFill>
              <a:latin typeface="Times New Roman" panose="02020603050405020304" pitchFamily="18" charset="0"/>
              <a:ea typeface="Tahoma" panose="020B0604030504040204" pitchFamily="34" charset="0"/>
              <a:cs typeface="Times New Roman" panose="02020603050405020304" pitchFamily="18" charset="0"/>
            </a:endParaRPr>
          </a:p>
          <a:p>
            <a:r>
              <a:rPr lang="ru-RU" sz="2800" dirty="0" smtClean="0">
                <a:latin typeface="Times New Roman" panose="02020603050405020304" pitchFamily="18" charset="0"/>
                <a:cs typeface="Times New Roman" panose="02020603050405020304" pitchFamily="18" charset="0"/>
              </a:rPr>
              <a:t>О </a:t>
            </a:r>
            <a:r>
              <a:rPr lang="ru-RU" sz="2800" dirty="0">
                <a:latin typeface="Times New Roman" panose="02020603050405020304" pitchFamily="18" charset="0"/>
                <a:cs typeface="Times New Roman" panose="02020603050405020304" pitchFamily="18" charset="0"/>
              </a:rPr>
              <a:t>жизни и творчестве военного корреспондента, поэта К. Симонова;</a:t>
            </a:r>
          </a:p>
          <a:p>
            <a:r>
              <a:rPr lang="ru-RU" sz="2800" dirty="0" smtClean="0">
                <a:latin typeface="Times New Roman" panose="02020603050405020304" pitchFamily="18" charset="0"/>
                <a:cs typeface="Times New Roman" panose="02020603050405020304" pitchFamily="18" charset="0"/>
              </a:rPr>
              <a:t>-написали </a:t>
            </a:r>
            <a:r>
              <a:rPr lang="ru-RU" sz="2800" dirty="0">
                <a:latin typeface="Times New Roman" panose="02020603050405020304" pitchFamily="18" charset="0"/>
                <a:cs typeface="Times New Roman" panose="02020603050405020304" pitchFamily="18" charset="0"/>
              </a:rPr>
              <a:t>творческую работу с явно или  </a:t>
            </a:r>
          </a:p>
          <a:p>
            <a:r>
              <a:rPr lang="ru-RU" sz="2800" dirty="0">
                <a:latin typeface="Times New Roman" panose="02020603050405020304" pitchFamily="18" charset="0"/>
                <a:cs typeface="Times New Roman" panose="02020603050405020304" pitchFamily="18" charset="0"/>
              </a:rPr>
              <a:t> скрыто выраженной авторской позицией;</a:t>
            </a:r>
          </a:p>
          <a:p>
            <a:r>
              <a:rPr lang="kk-KZ" sz="2800" dirty="0">
                <a:latin typeface="Times New Roman" panose="02020603050405020304" pitchFamily="18" charset="0"/>
                <a:cs typeface="Times New Roman" panose="02020603050405020304" pitchFamily="18" charset="0"/>
              </a:rPr>
              <a:t>-</a:t>
            </a:r>
            <a:r>
              <a:rPr lang="kk-KZ" sz="2800" dirty="0" smtClean="0">
                <a:latin typeface="Times New Roman" panose="02020603050405020304" pitchFamily="18" charset="0"/>
                <a:cs typeface="Times New Roman" panose="02020603050405020304" pitchFamily="18" charset="0"/>
              </a:rPr>
              <a:t>использовали </a:t>
            </a:r>
            <a:r>
              <a:rPr lang="kk-KZ" sz="2800" dirty="0">
                <a:latin typeface="Times New Roman" panose="02020603050405020304" pitchFamily="18" charset="0"/>
                <a:cs typeface="Times New Roman" panose="02020603050405020304" pitchFamily="18" charset="0"/>
              </a:rPr>
              <a:t>сложные союзные и бессоюзные предложения.</a:t>
            </a:r>
            <a:endParaRPr lang="ru-RU" sz="28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749054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5760"/>
            <a:ext cx="9144000" cy="6891116"/>
          </a:xfrm>
          <a:prstGeom prst="rect">
            <a:avLst/>
          </a:prstGeom>
          <a:solidFill>
            <a:schemeClr val="accent1">
              <a:lumMod val="40000"/>
              <a:lumOff val="60000"/>
            </a:schemeClr>
          </a:solidFill>
          <a:ln>
            <a:noFill/>
          </a:ln>
        </p:spPr>
      </p:pic>
      <p:sp>
        <p:nvSpPr>
          <p:cNvPr id="12291"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821A6F7-481E-498F-84C7-CBF5D40C926D}" type="slidenum">
              <a:rPr lang="ru-RU" altLang="ru-RU" sz="1200" b="1">
                <a:solidFill>
                  <a:srgbClr val="002060"/>
                </a:solidFill>
              </a:rPr>
              <a:pPr>
                <a:buSzPts val="1100"/>
              </a:pPr>
              <a:t>27</a:t>
            </a:fld>
            <a:endParaRPr lang="ru-RU" altLang="ru-RU" sz="1200" b="1">
              <a:solidFill>
                <a:srgbClr val="002060"/>
              </a:solidFill>
            </a:endParaRPr>
          </a:p>
        </p:txBody>
      </p:sp>
      <p:cxnSp>
        <p:nvCxnSpPr>
          <p:cNvPr id="12292"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229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574;p91"/>
          <p:cNvSpPr txBox="1"/>
          <p:nvPr/>
        </p:nvSpPr>
        <p:spPr>
          <a:xfrm>
            <a:off x="66519" y="944541"/>
            <a:ext cx="3800950" cy="977658"/>
          </a:xfrm>
          <a:prstGeom prst="rect">
            <a:avLst/>
          </a:prstGeom>
          <a:noFill/>
          <a:ln>
            <a:noFill/>
          </a:ln>
        </p:spPr>
        <p:txBody>
          <a:bodyPr spcFirstLastPara="1" lIns="93712" tIns="93712" rIns="93712" bIns="93712" anchor="ctr"/>
          <a:lstStyle/>
          <a:p>
            <a:pPr>
              <a:defRPr/>
            </a:pPr>
            <a:r>
              <a:rPr lang="ru" sz="2400" b="1" dirty="0">
                <a:solidFill>
                  <a:srgbClr val="002060"/>
                </a:solidFill>
                <a:latin typeface="Times New Roman" panose="02020603050405020304" pitchFamily="18" charset="0"/>
                <a:cs typeface="Times New Roman" panose="02020603050405020304" pitchFamily="18" charset="0"/>
                <a:sym typeface="Comfortaa"/>
              </a:rPr>
              <a:t>Баршаға қолжетімді, сапалы білім!</a:t>
            </a:r>
            <a:endParaRPr sz="2400" b="1" dirty="0">
              <a:solidFill>
                <a:srgbClr val="002060"/>
              </a:solidFill>
              <a:latin typeface="Times New Roman" panose="02020603050405020304" pitchFamily="18" charset="0"/>
              <a:cs typeface="Times New Roman" panose="02020603050405020304" pitchFamily="18" charset="0"/>
              <a:sym typeface="Comfortaa"/>
            </a:endParaRPr>
          </a:p>
        </p:txBody>
      </p:sp>
      <p:sp>
        <p:nvSpPr>
          <p:cNvPr id="10" name="Google Shape;575;p91"/>
          <p:cNvSpPr txBox="1"/>
          <p:nvPr/>
        </p:nvSpPr>
        <p:spPr>
          <a:xfrm>
            <a:off x="4570649" y="5084118"/>
            <a:ext cx="4380595" cy="1052529"/>
          </a:xfrm>
          <a:prstGeom prst="rect">
            <a:avLst/>
          </a:prstGeom>
          <a:noFill/>
          <a:ln>
            <a:noFill/>
          </a:ln>
        </p:spPr>
        <p:txBody>
          <a:bodyPr spcFirstLastPara="1" lIns="93712" tIns="93712" rIns="93712" bIns="93712" anchor="ctr"/>
          <a:lstStyle/>
          <a:p>
            <a:pPr algn="r">
              <a:defRPr/>
            </a:pPr>
            <a:r>
              <a:rPr lang="ru" sz="2100" b="1" dirty="0">
                <a:solidFill>
                  <a:srgbClr val="002060"/>
                </a:solidFill>
                <a:latin typeface="Times New Roman" panose="02020603050405020304" pitchFamily="18" charset="0"/>
                <a:cs typeface="Times New Roman" panose="02020603050405020304" pitchFamily="18" charset="0"/>
                <a:sym typeface="Comfortaa"/>
              </a:rPr>
              <a:t>Качественное образование, </a:t>
            </a:r>
          </a:p>
          <a:p>
            <a:pPr algn="r">
              <a:defRPr/>
            </a:pPr>
            <a:r>
              <a:rPr lang="ru" sz="2100" b="1" dirty="0">
                <a:solidFill>
                  <a:srgbClr val="002060"/>
                </a:solidFill>
                <a:latin typeface="Times New Roman" panose="02020603050405020304" pitchFamily="18" charset="0"/>
                <a:cs typeface="Times New Roman" panose="02020603050405020304" pitchFamily="18" charset="0"/>
                <a:sym typeface="Comfortaa"/>
              </a:rPr>
              <a:t>доступное всем!</a:t>
            </a:r>
            <a:endParaRPr sz="2100" b="1" dirty="0">
              <a:solidFill>
                <a:srgbClr val="002060"/>
              </a:solidFill>
              <a:latin typeface="Times New Roman" panose="02020603050405020304" pitchFamily="18" charset="0"/>
              <a:cs typeface="Times New Roman" panose="02020603050405020304" pitchFamily="18" charset="0"/>
              <a:sym typeface="Comfortaa"/>
            </a:endParaRPr>
          </a:p>
        </p:txBody>
      </p:sp>
      <p:grpSp>
        <p:nvGrpSpPr>
          <p:cNvPr id="12297" name="Группа 1"/>
          <p:cNvGrpSpPr>
            <a:grpSpLocks/>
          </p:cNvGrpSpPr>
          <p:nvPr/>
        </p:nvGrpSpPr>
        <p:grpSpPr bwMode="auto">
          <a:xfrm>
            <a:off x="827584" y="1470090"/>
            <a:ext cx="6692868" cy="4398737"/>
            <a:chOff x="1037227" y="1115985"/>
            <a:chExt cx="7369006" cy="5190811"/>
          </a:xfrm>
        </p:grpSpPr>
        <p:sp>
          <p:nvSpPr>
            <p:cNvPr id="12298" name="Freeform 39"/>
            <p:cNvSpPr>
              <a:spLocks/>
            </p:cNvSpPr>
            <p:nvPr/>
          </p:nvSpPr>
          <p:spPr bwMode="auto">
            <a:xfrm>
              <a:off x="2896244" y="2393834"/>
              <a:ext cx="3609482" cy="3912962"/>
            </a:xfrm>
            <a:custGeom>
              <a:avLst/>
              <a:gdLst>
                <a:gd name="T0" fmla="*/ 129202 w 4437063"/>
                <a:gd name="T1" fmla="*/ 14352 h 4810125"/>
                <a:gd name="T2" fmla="*/ 281174 w 4437063"/>
                <a:gd name="T3" fmla="*/ 26388 h 4810125"/>
                <a:gd name="T4" fmla="*/ 264200 w 4437063"/>
                <a:gd name="T5" fmla="*/ 122473 h 4810125"/>
                <a:gd name="T6" fmla="*/ 227076 w 4437063"/>
                <a:gd name="T7" fmla="*/ 220773 h 4810125"/>
                <a:gd name="T8" fmla="*/ 254830 w 4437063"/>
                <a:gd name="T9" fmla="*/ 284527 h 4810125"/>
                <a:gd name="T10" fmla="*/ 286817 w 4437063"/>
                <a:gd name="T11" fmla="*/ 265189 h 4810125"/>
                <a:gd name="T12" fmla="*/ 331697 w 4437063"/>
                <a:gd name="T13" fmla="*/ 166587 h 4810125"/>
                <a:gd name="T14" fmla="*/ 409975 w 4437063"/>
                <a:gd name="T15" fmla="*/ 107465 h 4810125"/>
                <a:gd name="T16" fmla="*/ 431030 w 4437063"/>
                <a:gd name="T17" fmla="*/ 29309 h 4810125"/>
                <a:gd name="T18" fmla="*/ 409925 w 4437063"/>
                <a:gd name="T19" fmla="*/ 119200 h 4810125"/>
                <a:gd name="T20" fmla="*/ 335878 w 4437063"/>
                <a:gd name="T21" fmla="*/ 178270 h 4810125"/>
                <a:gd name="T22" fmla="*/ 299712 w 4437063"/>
                <a:gd name="T23" fmla="*/ 271534 h 4810125"/>
                <a:gd name="T24" fmla="*/ 279361 w 4437063"/>
                <a:gd name="T25" fmla="*/ 328138 h 4810125"/>
                <a:gd name="T26" fmla="*/ 349125 w 4437063"/>
                <a:gd name="T27" fmla="*/ 222133 h 4810125"/>
                <a:gd name="T28" fmla="*/ 471429 w 4437063"/>
                <a:gd name="T29" fmla="*/ 205816 h 4810125"/>
                <a:gd name="T30" fmla="*/ 541747 w 4437063"/>
                <a:gd name="T31" fmla="*/ 146041 h 4810125"/>
                <a:gd name="T32" fmla="*/ 526081 w 4437063"/>
                <a:gd name="T33" fmla="*/ 174141 h 4810125"/>
                <a:gd name="T34" fmla="*/ 448711 w 4437063"/>
                <a:gd name="T35" fmla="*/ 222434 h 4810125"/>
                <a:gd name="T36" fmla="*/ 356178 w 4437063"/>
                <a:gd name="T37" fmla="*/ 239103 h 4810125"/>
                <a:gd name="T38" fmla="*/ 310643 w 4437063"/>
                <a:gd name="T39" fmla="*/ 345964 h 4810125"/>
                <a:gd name="T40" fmla="*/ 402772 w 4437063"/>
                <a:gd name="T41" fmla="*/ 301398 h 4810125"/>
                <a:gd name="T42" fmla="*/ 460397 w 4437063"/>
                <a:gd name="T43" fmla="*/ 267354 h 4810125"/>
                <a:gd name="T44" fmla="*/ 441910 w 4437063"/>
                <a:gd name="T45" fmla="*/ 275210 h 4810125"/>
                <a:gd name="T46" fmla="*/ 390885 w 4437063"/>
                <a:gd name="T47" fmla="*/ 322850 h 4810125"/>
                <a:gd name="T48" fmla="*/ 403945 w 4437063"/>
                <a:gd name="T49" fmla="*/ 349196 h 4810125"/>
                <a:gd name="T50" fmla="*/ 486597 w 4437063"/>
                <a:gd name="T51" fmla="*/ 348792 h 4810125"/>
                <a:gd name="T52" fmla="*/ 483525 w 4437063"/>
                <a:gd name="T53" fmla="*/ 349094 h 4810125"/>
                <a:gd name="T54" fmla="*/ 400269 w 4437063"/>
                <a:gd name="T55" fmla="*/ 354685 h 4810125"/>
                <a:gd name="T56" fmla="*/ 338699 w 4437063"/>
                <a:gd name="T57" fmla="*/ 351151 h 4810125"/>
                <a:gd name="T58" fmla="*/ 292357 w 4437063"/>
                <a:gd name="T59" fmla="*/ 415359 h 4810125"/>
                <a:gd name="T60" fmla="*/ 236848 w 4437063"/>
                <a:gd name="T61" fmla="*/ 535313 h 4810125"/>
                <a:gd name="T62" fmla="*/ 226219 w 4437063"/>
                <a:gd name="T63" fmla="*/ 399647 h 4810125"/>
                <a:gd name="T64" fmla="*/ 124317 w 4437063"/>
                <a:gd name="T65" fmla="*/ 323051 h 4810125"/>
                <a:gd name="T66" fmla="*/ 32087 w 4437063"/>
                <a:gd name="T67" fmla="*/ 306484 h 4810125"/>
                <a:gd name="T68" fmla="*/ 6246 w 4437063"/>
                <a:gd name="T69" fmla="*/ 263628 h 4810125"/>
                <a:gd name="T70" fmla="*/ 51430 w 4437063"/>
                <a:gd name="T71" fmla="*/ 303764 h 4810125"/>
                <a:gd name="T72" fmla="*/ 169148 w 4437063"/>
                <a:gd name="T73" fmla="*/ 328893 h 4810125"/>
                <a:gd name="T74" fmla="*/ 204660 w 4437063"/>
                <a:gd name="T75" fmla="*/ 335037 h 4810125"/>
                <a:gd name="T76" fmla="*/ 97771 w 4437063"/>
                <a:gd name="T77" fmla="*/ 272240 h 4810125"/>
                <a:gd name="T78" fmla="*/ 13702 w 4437063"/>
                <a:gd name="T79" fmla="*/ 252750 h 4810125"/>
                <a:gd name="T80" fmla="*/ 35311 w 4437063"/>
                <a:gd name="T81" fmla="*/ 260405 h 4810125"/>
                <a:gd name="T82" fmla="*/ 147085 w 4437063"/>
                <a:gd name="T83" fmla="*/ 273751 h 4810125"/>
                <a:gd name="T84" fmla="*/ 231055 w 4437063"/>
                <a:gd name="T85" fmla="*/ 314944 h 4810125"/>
                <a:gd name="T86" fmla="*/ 157260 w 4437063"/>
                <a:gd name="T87" fmla="*/ 233815 h 4810125"/>
                <a:gd name="T88" fmla="*/ 53445 w 4437063"/>
                <a:gd name="T89" fmla="*/ 215284 h 4810125"/>
                <a:gd name="T90" fmla="*/ 67347 w 4437063"/>
                <a:gd name="T91" fmla="*/ 204558 h 4810125"/>
                <a:gd name="T92" fmla="*/ 152828 w 4437063"/>
                <a:gd name="T93" fmla="*/ 213320 h 4810125"/>
                <a:gd name="T94" fmla="*/ 149503 w 4437063"/>
                <a:gd name="T95" fmla="*/ 160443 h 4810125"/>
                <a:gd name="T96" fmla="*/ 116812 w 4437063"/>
                <a:gd name="T97" fmla="*/ 92106 h 4810125"/>
                <a:gd name="T98" fmla="*/ 98225 w 4437063"/>
                <a:gd name="T99" fmla="*/ 53531 h 4810125"/>
                <a:gd name="T100" fmla="*/ 150360 w 4437063"/>
                <a:gd name="T101" fmla="*/ 118947 h 4810125"/>
                <a:gd name="T102" fmla="*/ 178467 w 4437063"/>
                <a:gd name="T103" fmla="*/ 218306 h 4810125"/>
                <a:gd name="T104" fmla="*/ 204459 w 4437063"/>
                <a:gd name="T105" fmla="*/ 214578 h 4810125"/>
                <a:gd name="T106" fmla="*/ 204559 w 4437063"/>
                <a:gd name="T107" fmla="*/ 112955 h 4810125"/>
                <a:gd name="T108" fmla="*/ 181086 w 4437063"/>
                <a:gd name="T109" fmla="*/ 39984 h 4810125"/>
                <a:gd name="T110" fmla="*/ 147538 w 4437063"/>
                <a:gd name="T111" fmla="*/ 16467 h 4810125"/>
                <a:gd name="T112" fmla="*/ 209194 w 4437063"/>
                <a:gd name="T113" fmla="*/ 65215 h 4810125"/>
                <a:gd name="T114" fmla="*/ 208388 w 4437063"/>
                <a:gd name="T115" fmla="*/ 143270 h 4810125"/>
                <a:gd name="T116" fmla="*/ 215642 w 4437063"/>
                <a:gd name="T117" fmla="*/ 185975 h 4810125"/>
                <a:gd name="T118" fmla="*/ 253318 w 4437063"/>
                <a:gd name="T119" fmla="*/ 117840 h 4810125"/>
                <a:gd name="T120" fmla="*/ 291048 w 4437063"/>
                <a:gd name="T121" fmla="*/ 10525 h 48101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437063"/>
                <a:gd name="T184" fmla="*/ 0 h 4810125"/>
                <a:gd name="T185" fmla="*/ 4437063 w 4437063"/>
                <a:gd name="T186" fmla="*/ 4810125 h 481012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437063" h="4810125">
                  <a:moveTo>
                    <a:pt x="4437063" y="1081703"/>
                  </a:moveTo>
                  <a:lnTo>
                    <a:pt x="4429592" y="1082685"/>
                  </a:lnTo>
                  <a:lnTo>
                    <a:pt x="4431507" y="1082099"/>
                  </a:lnTo>
                  <a:lnTo>
                    <a:pt x="4437063" y="1081703"/>
                  </a:lnTo>
                  <a:close/>
                  <a:moveTo>
                    <a:pt x="717614" y="207531"/>
                  </a:moveTo>
                  <a:lnTo>
                    <a:pt x="721403" y="232026"/>
                  </a:lnTo>
                  <a:lnTo>
                    <a:pt x="718408" y="217055"/>
                  </a:lnTo>
                  <a:lnTo>
                    <a:pt x="717614" y="207531"/>
                  </a:lnTo>
                  <a:close/>
                  <a:moveTo>
                    <a:pt x="1031570" y="111900"/>
                  </a:moveTo>
                  <a:lnTo>
                    <a:pt x="1043178" y="113447"/>
                  </a:lnTo>
                  <a:lnTo>
                    <a:pt x="1020457" y="113884"/>
                  </a:lnTo>
                  <a:lnTo>
                    <a:pt x="1016885" y="113884"/>
                  </a:lnTo>
                  <a:lnTo>
                    <a:pt x="1018075" y="113091"/>
                  </a:lnTo>
                  <a:lnTo>
                    <a:pt x="1031570" y="111900"/>
                  </a:lnTo>
                  <a:close/>
                  <a:moveTo>
                    <a:pt x="2559676" y="0"/>
                  </a:moveTo>
                  <a:lnTo>
                    <a:pt x="2574759" y="1190"/>
                  </a:lnTo>
                  <a:lnTo>
                    <a:pt x="2563248" y="1587"/>
                  </a:lnTo>
                  <a:lnTo>
                    <a:pt x="2494583" y="11904"/>
                  </a:lnTo>
                  <a:lnTo>
                    <a:pt x="2435443" y="27380"/>
                  </a:lnTo>
                  <a:lnTo>
                    <a:pt x="2404484" y="39681"/>
                  </a:lnTo>
                  <a:lnTo>
                    <a:pt x="2387020" y="47617"/>
                  </a:lnTo>
                  <a:lnTo>
                    <a:pt x="2351298" y="68648"/>
                  </a:lnTo>
                  <a:lnTo>
                    <a:pt x="2315576" y="95631"/>
                  </a:lnTo>
                  <a:lnTo>
                    <a:pt x="2279854" y="128169"/>
                  </a:lnTo>
                  <a:lnTo>
                    <a:pt x="2246514" y="165866"/>
                  </a:lnTo>
                  <a:lnTo>
                    <a:pt x="2215555" y="207928"/>
                  </a:lnTo>
                  <a:lnTo>
                    <a:pt x="2188962" y="253561"/>
                  </a:lnTo>
                  <a:lnTo>
                    <a:pt x="2167131" y="303559"/>
                  </a:lnTo>
                  <a:lnTo>
                    <a:pt x="2158399" y="329352"/>
                  </a:lnTo>
                  <a:lnTo>
                    <a:pt x="2151652" y="355144"/>
                  </a:lnTo>
                  <a:lnTo>
                    <a:pt x="2144111" y="411491"/>
                  </a:lnTo>
                  <a:lnTo>
                    <a:pt x="2140538" y="506726"/>
                  </a:lnTo>
                  <a:lnTo>
                    <a:pt x="2140935" y="610690"/>
                  </a:lnTo>
                  <a:lnTo>
                    <a:pt x="2139348" y="681719"/>
                  </a:lnTo>
                  <a:lnTo>
                    <a:pt x="2134982" y="751954"/>
                  </a:lnTo>
                  <a:lnTo>
                    <a:pt x="2124662" y="820999"/>
                  </a:lnTo>
                  <a:lnTo>
                    <a:pt x="2115930" y="853934"/>
                  </a:lnTo>
                  <a:lnTo>
                    <a:pt x="2104023" y="895996"/>
                  </a:lnTo>
                  <a:lnTo>
                    <a:pt x="2081796" y="965041"/>
                  </a:lnTo>
                  <a:lnTo>
                    <a:pt x="2060759" y="1020197"/>
                  </a:lnTo>
                  <a:lnTo>
                    <a:pt x="2039326" y="1067417"/>
                  </a:lnTo>
                  <a:lnTo>
                    <a:pt x="2003207" y="1132494"/>
                  </a:lnTo>
                  <a:lnTo>
                    <a:pt x="1941289" y="1237649"/>
                  </a:lnTo>
                  <a:lnTo>
                    <a:pt x="1900804" y="1312249"/>
                  </a:lnTo>
                  <a:lnTo>
                    <a:pt x="1880562" y="1349549"/>
                  </a:lnTo>
                  <a:lnTo>
                    <a:pt x="1847618" y="1420578"/>
                  </a:lnTo>
                  <a:lnTo>
                    <a:pt x="1822613" y="1485258"/>
                  </a:lnTo>
                  <a:lnTo>
                    <a:pt x="1804752" y="1544779"/>
                  </a:lnTo>
                  <a:lnTo>
                    <a:pt x="1792845" y="1599142"/>
                  </a:lnTo>
                  <a:lnTo>
                    <a:pt x="1787288" y="1649537"/>
                  </a:lnTo>
                  <a:lnTo>
                    <a:pt x="1786097" y="1696361"/>
                  </a:lnTo>
                  <a:lnTo>
                    <a:pt x="1789273" y="1739613"/>
                  </a:lnTo>
                  <a:lnTo>
                    <a:pt x="1796417" y="1780484"/>
                  </a:lnTo>
                  <a:lnTo>
                    <a:pt x="1806737" y="1819371"/>
                  </a:lnTo>
                  <a:lnTo>
                    <a:pt x="1826185" y="1874925"/>
                  </a:lnTo>
                  <a:lnTo>
                    <a:pt x="1856747" y="1946747"/>
                  </a:lnTo>
                  <a:lnTo>
                    <a:pt x="1888103" y="2020157"/>
                  </a:lnTo>
                  <a:lnTo>
                    <a:pt x="1901201" y="2059044"/>
                  </a:lnTo>
                  <a:lnTo>
                    <a:pt x="1907949" y="2078488"/>
                  </a:lnTo>
                  <a:lnTo>
                    <a:pt x="1922238" y="2113804"/>
                  </a:lnTo>
                  <a:lnTo>
                    <a:pt x="1937320" y="2146343"/>
                  </a:lnTo>
                  <a:lnTo>
                    <a:pt x="1953594" y="2175310"/>
                  </a:lnTo>
                  <a:lnTo>
                    <a:pt x="1971454" y="2200705"/>
                  </a:lnTo>
                  <a:lnTo>
                    <a:pt x="1989315" y="2222927"/>
                  </a:lnTo>
                  <a:lnTo>
                    <a:pt x="2007970" y="2241974"/>
                  </a:lnTo>
                  <a:lnTo>
                    <a:pt x="2026228" y="2257449"/>
                  </a:lnTo>
                  <a:lnTo>
                    <a:pt x="2045280" y="2269750"/>
                  </a:lnTo>
                  <a:lnTo>
                    <a:pt x="2063935" y="2278480"/>
                  </a:lnTo>
                  <a:lnTo>
                    <a:pt x="2082589" y="2283639"/>
                  </a:lnTo>
                  <a:lnTo>
                    <a:pt x="2100847" y="2285623"/>
                  </a:lnTo>
                  <a:lnTo>
                    <a:pt x="2117915" y="2284035"/>
                  </a:lnTo>
                  <a:lnTo>
                    <a:pt x="2134982" y="2278877"/>
                  </a:lnTo>
                  <a:lnTo>
                    <a:pt x="2150461" y="2270147"/>
                  </a:lnTo>
                  <a:lnTo>
                    <a:pt x="2165147" y="2258640"/>
                  </a:lnTo>
                  <a:lnTo>
                    <a:pt x="2171894" y="2250703"/>
                  </a:lnTo>
                  <a:lnTo>
                    <a:pt x="2195709" y="2221340"/>
                  </a:lnTo>
                  <a:lnTo>
                    <a:pt x="2227462" y="2170548"/>
                  </a:lnTo>
                  <a:lnTo>
                    <a:pt x="2260009" y="2089599"/>
                  </a:lnTo>
                  <a:lnTo>
                    <a:pt x="2286602" y="2008650"/>
                  </a:lnTo>
                  <a:lnTo>
                    <a:pt x="2305256" y="1951509"/>
                  </a:lnTo>
                  <a:lnTo>
                    <a:pt x="2330262" y="1866195"/>
                  </a:lnTo>
                  <a:lnTo>
                    <a:pt x="2352489" y="1790404"/>
                  </a:lnTo>
                  <a:lnTo>
                    <a:pt x="2385829" y="1696757"/>
                  </a:lnTo>
                  <a:lnTo>
                    <a:pt x="2412819" y="1632077"/>
                  </a:lnTo>
                  <a:lnTo>
                    <a:pt x="2440603" y="1566207"/>
                  </a:lnTo>
                  <a:lnTo>
                    <a:pt x="2475531" y="1492797"/>
                  </a:lnTo>
                  <a:lnTo>
                    <a:pt x="2497361" y="1453116"/>
                  </a:lnTo>
                  <a:lnTo>
                    <a:pt x="2519191" y="1418991"/>
                  </a:lnTo>
                  <a:lnTo>
                    <a:pt x="2542212" y="1388833"/>
                  </a:lnTo>
                  <a:lnTo>
                    <a:pt x="2581506" y="1344390"/>
                  </a:lnTo>
                  <a:lnTo>
                    <a:pt x="2613656" y="1312646"/>
                  </a:lnTo>
                  <a:lnTo>
                    <a:pt x="2635883" y="1291615"/>
                  </a:lnTo>
                  <a:lnTo>
                    <a:pt x="2682321" y="1254712"/>
                  </a:lnTo>
                  <a:lnTo>
                    <a:pt x="2730744" y="1221776"/>
                  </a:lnTo>
                  <a:lnTo>
                    <a:pt x="2781152" y="1191619"/>
                  </a:lnTo>
                  <a:lnTo>
                    <a:pt x="2858550" y="1148763"/>
                  </a:lnTo>
                  <a:lnTo>
                    <a:pt x="2939520" y="1102337"/>
                  </a:lnTo>
                  <a:lnTo>
                    <a:pt x="2993896" y="1066624"/>
                  </a:lnTo>
                  <a:lnTo>
                    <a:pt x="3021680" y="1047180"/>
                  </a:lnTo>
                  <a:lnTo>
                    <a:pt x="3049067" y="1026546"/>
                  </a:lnTo>
                  <a:lnTo>
                    <a:pt x="3100665" y="984485"/>
                  </a:lnTo>
                  <a:lnTo>
                    <a:pt x="3147898" y="940438"/>
                  </a:lnTo>
                  <a:lnTo>
                    <a:pt x="3191161" y="894012"/>
                  </a:lnTo>
                  <a:lnTo>
                    <a:pt x="3230455" y="846791"/>
                  </a:lnTo>
                  <a:lnTo>
                    <a:pt x="3266177" y="798381"/>
                  </a:lnTo>
                  <a:lnTo>
                    <a:pt x="3297930" y="748383"/>
                  </a:lnTo>
                  <a:lnTo>
                    <a:pt x="3325714" y="697591"/>
                  </a:lnTo>
                  <a:lnTo>
                    <a:pt x="3337621" y="671799"/>
                  </a:lnTo>
                  <a:lnTo>
                    <a:pt x="3343971" y="658307"/>
                  </a:lnTo>
                  <a:lnTo>
                    <a:pt x="3354291" y="628943"/>
                  </a:lnTo>
                  <a:lnTo>
                    <a:pt x="3366992" y="579739"/>
                  </a:lnTo>
                  <a:lnTo>
                    <a:pt x="3379693" y="506726"/>
                  </a:lnTo>
                  <a:lnTo>
                    <a:pt x="3388029" y="431729"/>
                  </a:lnTo>
                  <a:lnTo>
                    <a:pt x="3394379" y="326177"/>
                  </a:lnTo>
                  <a:lnTo>
                    <a:pt x="3395173" y="231737"/>
                  </a:lnTo>
                  <a:lnTo>
                    <a:pt x="3395173" y="221816"/>
                  </a:lnTo>
                  <a:lnTo>
                    <a:pt x="3396364" y="230943"/>
                  </a:lnTo>
                  <a:lnTo>
                    <a:pt x="3403905" y="321019"/>
                  </a:lnTo>
                  <a:lnTo>
                    <a:pt x="3407080" y="423396"/>
                  </a:lnTo>
                  <a:lnTo>
                    <a:pt x="3405493" y="497599"/>
                  </a:lnTo>
                  <a:lnTo>
                    <a:pt x="3399539" y="571009"/>
                  </a:lnTo>
                  <a:lnTo>
                    <a:pt x="3390013" y="622594"/>
                  </a:lnTo>
                  <a:lnTo>
                    <a:pt x="3382075" y="653942"/>
                  </a:lnTo>
                  <a:lnTo>
                    <a:pt x="3377312" y="668624"/>
                  </a:lnTo>
                  <a:lnTo>
                    <a:pt x="3366992" y="697194"/>
                  </a:lnTo>
                  <a:lnTo>
                    <a:pt x="3344765" y="749970"/>
                  </a:lnTo>
                  <a:lnTo>
                    <a:pt x="3320157" y="800365"/>
                  </a:lnTo>
                  <a:lnTo>
                    <a:pt x="3292770" y="848379"/>
                  </a:lnTo>
                  <a:lnTo>
                    <a:pt x="3263002" y="894012"/>
                  </a:lnTo>
                  <a:lnTo>
                    <a:pt x="3230058" y="939248"/>
                  </a:lnTo>
                  <a:lnTo>
                    <a:pt x="3193542" y="984088"/>
                  </a:lnTo>
                  <a:lnTo>
                    <a:pt x="3153454" y="1028927"/>
                  </a:lnTo>
                  <a:lnTo>
                    <a:pt x="3131227" y="1051942"/>
                  </a:lnTo>
                  <a:lnTo>
                    <a:pt x="3109397" y="1074163"/>
                  </a:lnTo>
                  <a:lnTo>
                    <a:pt x="3062959" y="1113051"/>
                  </a:lnTo>
                  <a:lnTo>
                    <a:pt x="3014933" y="1147176"/>
                  </a:lnTo>
                  <a:lnTo>
                    <a:pt x="2964128" y="1178921"/>
                  </a:lnTo>
                  <a:lnTo>
                    <a:pt x="2882761" y="1226935"/>
                  </a:lnTo>
                  <a:lnTo>
                    <a:pt x="2793456" y="1283679"/>
                  </a:lnTo>
                  <a:lnTo>
                    <a:pt x="2729554" y="1329709"/>
                  </a:lnTo>
                  <a:lnTo>
                    <a:pt x="2695816" y="1356295"/>
                  </a:lnTo>
                  <a:lnTo>
                    <a:pt x="2679146" y="1370580"/>
                  </a:lnTo>
                  <a:lnTo>
                    <a:pt x="2646599" y="1404706"/>
                  </a:lnTo>
                  <a:lnTo>
                    <a:pt x="2616434" y="1443990"/>
                  </a:lnTo>
                  <a:lnTo>
                    <a:pt x="2588650" y="1486845"/>
                  </a:lnTo>
                  <a:lnTo>
                    <a:pt x="2562454" y="1533272"/>
                  </a:lnTo>
                  <a:lnTo>
                    <a:pt x="2538243" y="1582079"/>
                  </a:lnTo>
                  <a:lnTo>
                    <a:pt x="2505299" y="1656283"/>
                  </a:lnTo>
                  <a:lnTo>
                    <a:pt x="2469974" y="1752311"/>
                  </a:lnTo>
                  <a:lnTo>
                    <a:pt x="2442587" y="1837228"/>
                  </a:lnTo>
                  <a:lnTo>
                    <a:pt x="2417185" y="1928891"/>
                  </a:lnTo>
                  <a:lnTo>
                    <a:pt x="2414407" y="1942779"/>
                  </a:lnTo>
                  <a:lnTo>
                    <a:pt x="2409247" y="1973730"/>
                  </a:lnTo>
                  <a:lnTo>
                    <a:pt x="2396546" y="2032061"/>
                  </a:lnTo>
                  <a:lnTo>
                    <a:pt x="2380669" y="2087218"/>
                  </a:lnTo>
                  <a:lnTo>
                    <a:pt x="2361618" y="2139597"/>
                  </a:lnTo>
                  <a:lnTo>
                    <a:pt x="2338994" y="2191182"/>
                  </a:lnTo>
                  <a:lnTo>
                    <a:pt x="2313195" y="2241974"/>
                  </a:lnTo>
                  <a:lnTo>
                    <a:pt x="2269534" y="2319352"/>
                  </a:lnTo>
                  <a:lnTo>
                    <a:pt x="2235797" y="2373714"/>
                  </a:lnTo>
                  <a:lnTo>
                    <a:pt x="2219127" y="2400301"/>
                  </a:lnTo>
                  <a:lnTo>
                    <a:pt x="2195709" y="2450299"/>
                  </a:lnTo>
                  <a:lnTo>
                    <a:pt x="2181817" y="2493551"/>
                  </a:lnTo>
                  <a:lnTo>
                    <a:pt x="2174673" y="2531248"/>
                  </a:lnTo>
                  <a:lnTo>
                    <a:pt x="2173482" y="2561405"/>
                  </a:lnTo>
                  <a:lnTo>
                    <a:pt x="2175070" y="2584420"/>
                  </a:lnTo>
                  <a:lnTo>
                    <a:pt x="2180230" y="2606642"/>
                  </a:lnTo>
                  <a:lnTo>
                    <a:pt x="2181817" y="2609419"/>
                  </a:lnTo>
                  <a:lnTo>
                    <a:pt x="2201266" y="2585611"/>
                  </a:lnTo>
                  <a:lnTo>
                    <a:pt x="2314385" y="2441172"/>
                  </a:lnTo>
                  <a:lnTo>
                    <a:pt x="2401706" y="2320542"/>
                  </a:lnTo>
                  <a:lnTo>
                    <a:pt x="2442190" y="2260624"/>
                  </a:lnTo>
                  <a:lnTo>
                    <a:pt x="2472356" y="2212610"/>
                  </a:lnTo>
                  <a:lnTo>
                    <a:pt x="2516016" y="2137613"/>
                  </a:lnTo>
                  <a:lnTo>
                    <a:pt x="2562454" y="2045156"/>
                  </a:lnTo>
                  <a:lnTo>
                    <a:pt x="2594207" y="1975714"/>
                  </a:lnTo>
                  <a:lnTo>
                    <a:pt x="2606115" y="1951509"/>
                  </a:lnTo>
                  <a:lnTo>
                    <a:pt x="2631914" y="1905082"/>
                  </a:lnTo>
                  <a:lnTo>
                    <a:pt x="2659697" y="1861433"/>
                  </a:lnTo>
                  <a:lnTo>
                    <a:pt x="2689466" y="1820165"/>
                  </a:lnTo>
                  <a:lnTo>
                    <a:pt x="2720425" y="1783262"/>
                  </a:lnTo>
                  <a:lnTo>
                    <a:pt x="2750987" y="1750327"/>
                  </a:lnTo>
                  <a:lnTo>
                    <a:pt x="2781549" y="1722153"/>
                  </a:lnTo>
                  <a:lnTo>
                    <a:pt x="2811317" y="1699535"/>
                  </a:lnTo>
                  <a:lnTo>
                    <a:pt x="2825209" y="1690805"/>
                  </a:lnTo>
                  <a:lnTo>
                    <a:pt x="2840292" y="1682869"/>
                  </a:lnTo>
                  <a:lnTo>
                    <a:pt x="2881968" y="1670568"/>
                  </a:lnTo>
                  <a:lnTo>
                    <a:pt x="2934757" y="1662235"/>
                  </a:lnTo>
                  <a:lnTo>
                    <a:pt x="2995087" y="1656680"/>
                  </a:lnTo>
                  <a:lnTo>
                    <a:pt x="3161393" y="1651521"/>
                  </a:lnTo>
                  <a:lnTo>
                    <a:pt x="3277291" y="1651521"/>
                  </a:lnTo>
                  <a:lnTo>
                    <a:pt x="3375724" y="1651124"/>
                  </a:lnTo>
                  <a:lnTo>
                    <a:pt x="3522184" y="1646363"/>
                  </a:lnTo>
                  <a:lnTo>
                    <a:pt x="3641257" y="1633665"/>
                  </a:lnTo>
                  <a:lnTo>
                    <a:pt x="3714686" y="1621760"/>
                  </a:lnTo>
                  <a:lnTo>
                    <a:pt x="3727784" y="1619776"/>
                  </a:lnTo>
                  <a:lnTo>
                    <a:pt x="3754774" y="1611840"/>
                  </a:lnTo>
                  <a:lnTo>
                    <a:pt x="3800022" y="1594380"/>
                  </a:lnTo>
                  <a:lnTo>
                    <a:pt x="3865909" y="1559461"/>
                  </a:lnTo>
                  <a:lnTo>
                    <a:pt x="3934971" y="1512241"/>
                  </a:lnTo>
                  <a:lnTo>
                    <a:pt x="3969899" y="1484464"/>
                  </a:lnTo>
                  <a:lnTo>
                    <a:pt x="3991333" y="1465814"/>
                  </a:lnTo>
                  <a:lnTo>
                    <a:pt x="4034199" y="1424149"/>
                  </a:lnTo>
                  <a:lnTo>
                    <a:pt x="4095323" y="1356692"/>
                  </a:lnTo>
                  <a:lnTo>
                    <a:pt x="4169149" y="1266219"/>
                  </a:lnTo>
                  <a:lnTo>
                    <a:pt x="4231067" y="1189238"/>
                  </a:lnTo>
                  <a:lnTo>
                    <a:pt x="4256469" y="1161858"/>
                  </a:lnTo>
                  <a:lnTo>
                    <a:pt x="4268773" y="1150747"/>
                  </a:lnTo>
                  <a:lnTo>
                    <a:pt x="4296953" y="1130510"/>
                  </a:lnTo>
                  <a:lnTo>
                    <a:pt x="4327119" y="1115035"/>
                  </a:lnTo>
                  <a:lnTo>
                    <a:pt x="4356887" y="1102733"/>
                  </a:lnTo>
                  <a:lnTo>
                    <a:pt x="4421981" y="1083687"/>
                  </a:lnTo>
                  <a:lnTo>
                    <a:pt x="4429592" y="1082685"/>
                  </a:lnTo>
                  <a:lnTo>
                    <a:pt x="4392609" y="1094004"/>
                  </a:lnTo>
                  <a:lnTo>
                    <a:pt x="4355299" y="1112257"/>
                  </a:lnTo>
                  <a:lnTo>
                    <a:pt x="4333469" y="1126145"/>
                  </a:lnTo>
                  <a:lnTo>
                    <a:pt x="4322356" y="1134081"/>
                  </a:lnTo>
                  <a:lnTo>
                    <a:pt x="4297747" y="1157890"/>
                  </a:lnTo>
                  <a:lnTo>
                    <a:pt x="4256469" y="1206698"/>
                  </a:lnTo>
                  <a:lnTo>
                    <a:pt x="4199314" y="1287250"/>
                  </a:lnTo>
                  <a:lnTo>
                    <a:pt x="4145334" y="1372167"/>
                  </a:lnTo>
                  <a:lnTo>
                    <a:pt x="4122313" y="1411054"/>
                  </a:lnTo>
                  <a:lnTo>
                    <a:pt x="4100086" y="1446371"/>
                  </a:lnTo>
                  <a:lnTo>
                    <a:pt x="4054838" y="1508273"/>
                  </a:lnTo>
                  <a:lnTo>
                    <a:pt x="4008400" y="1559461"/>
                  </a:lnTo>
                  <a:lnTo>
                    <a:pt x="3959580" y="1604698"/>
                  </a:lnTo>
                  <a:lnTo>
                    <a:pt x="3933781" y="1625332"/>
                  </a:lnTo>
                  <a:lnTo>
                    <a:pt x="3919889" y="1635649"/>
                  </a:lnTo>
                  <a:lnTo>
                    <a:pt x="3882976" y="1657076"/>
                  </a:lnTo>
                  <a:lnTo>
                    <a:pt x="3834950" y="1679298"/>
                  </a:lnTo>
                  <a:lnTo>
                    <a:pt x="3775810" y="1701122"/>
                  </a:lnTo>
                  <a:lnTo>
                    <a:pt x="3705954" y="1720963"/>
                  </a:lnTo>
                  <a:lnTo>
                    <a:pt x="3626175" y="1738819"/>
                  </a:lnTo>
                  <a:lnTo>
                    <a:pt x="3535679" y="1752707"/>
                  </a:lnTo>
                  <a:lnTo>
                    <a:pt x="3434864" y="1762231"/>
                  </a:lnTo>
                  <a:lnTo>
                    <a:pt x="3380487" y="1764215"/>
                  </a:lnTo>
                  <a:lnTo>
                    <a:pt x="3278084" y="1766596"/>
                  </a:lnTo>
                  <a:lnTo>
                    <a:pt x="3137975" y="1765802"/>
                  </a:lnTo>
                  <a:lnTo>
                    <a:pt x="3064546" y="1767786"/>
                  </a:lnTo>
                  <a:lnTo>
                    <a:pt x="3020886" y="1773342"/>
                  </a:lnTo>
                  <a:lnTo>
                    <a:pt x="2976432" y="1784452"/>
                  </a:lnTo>
                  <a:lnTo>
                    <a:pt x="2927612" y="1801118"/>
                  </a:lnTo>
                  <a:lnTo>
                    <a:pt x="2898638" y="1813419"/>
                  </a:lnTo>
                  <a:lnTo>
                    <a:pt x="2884349" y="1820165"/>
                  </a:lnTo>
                  <a:lnTo>
                    <a:pt x="2856565" y="1837625"/>
                  </a:lnTo>
                  <a:lnTo>
                    <a:pt x="2830766" y="1858656"/>
                  </a:lnTo>
                  <a:lnTo>
                    <a:pt x="2806554" y="1884051"/>
                  </a:lnTo>
                  <a:lnTo>
                    <a:pt x="2773214" y="1926113"/>
                  </a:lnTo>
                  <a:lnTo>
                    <a:pt x="2732729" y="1991984"/>
                  </a:lnTo>
                  <a:lnTo>
                    <a:pt x="2678749" y="2099916"/>
                  </a:lnTo>
                  <a:lnTo>
                    <a:pt x="2628738" y="2210229"/>
                  </a:lnTo>
                  <a:lnTo>
                    <a:pt x="2596192" y="2278480"/>
                  </a:lnTo>
                  <a:lnTo>
                    <a:pt x="2579522" y="2309828"/>
                  </a:lnTo>
                  <a:lnTo>
                    <a:pt x="2532686" y="2393158"/>
                  </a:lnTo>
                  <a:lnTo>
                    <a:pt x="2461639" y="2515772"/>
                  </a:lnTo>
                  <a:lnTo>
                    <a:pt x="2401706" y="2610213"/>
                  </a:lnTo>
                  <a:lnTo>
                    <a:pt x="2335025" y="2709019"/>
                  </a:lnTo>
                  <a:lnTo>
                    <a:pt x="2291364" y="2771318"/>
                  </a:lnTo>
                  <a:lnTo>
                    <a:pt x="2312004" y="2766953"/>
                  </a:lnTo>
                  <a:lnTo>
                    <a:pt x="2447747" y="2726082"/>
                  </a:lnTo>
                  <a:lnTo>
                    <a:pt x="2540227" y="2690369"/>
                  </a:lnTo>
                  <a:lnTo>
                    <a:pt x="2607305" y="2660608"/>
                  </a:lnTo>
                  <a:lnTo>
                    <a:pt x="2641440" y="2643545"/>
                  </a:lnTo>
                  <a:lnTo>
                    <a:pt x="2681131" y="2624101"/>
                  </a:lnTo>
                  <a:lnTo>
                    <a:pt x="2752178" y="2591563"/>
                  </a:lnTo>
                  <a:lnTo>
                    <a:pt x="2842673" y="2554263"/>
                  </a:lnTo>
                  <a:lnTo>
                    <a:pt x="2941107" y="2516566"/>
                  </a:lnTo>
                  <a:lnTo>
                    <a:pt x="3006201" y="2487996"/>
                  </a:lnTo>
                  <a:lnTo>
                    <a:pt x="3049067" y="2465377"/>
                  </a:lnTo>
                  <a:lnTo>
                    <a:pt x="3070500" y="2451886"/>
                  </a:lnTo>
                  <a:lnTo>
                    <a:pt x="3096696" y="2435220"/>
                  </a:lnTo>
                  <a:lnTo>
                    <a:pt x="3139563" y="2403872"/>
                  </a:lnTo>
                  <a:lnTo>
                    <a:pt x="3173697" y="2374905"/>
                  </a:lnTo>
                  <a:lnTo>
                    <a:pt x="3199893" y="2347922"/>
                  </a:lnTo>
                  <a:lnTo>
                    <a:pt x="3231249" y="2309431"/>
                  </a:lnTo>
                  <a:lnTo>
                    <a:pt x="3266574" y="2263005"/>
                  </a:lnTo>
                  <a:lnTo>
                    <a:pt x="3287213" y="2241180"/>
                  </a:lnTo>
                  <a:lnTo>
                    <a:pt x="3298724" y="2229673"/>
                  </a:lnTo>
                  <a:lnTo>
                    <a:pt x="3324920" y="2207054"/>
                  </a:lnTo>
                  <a:lnTo>
                    <a:pt x="3356276" y="2184833"/>
                  </a:lnTo>
                  <a:lnTo>
                    <a:pt x="3391998" y="2163802"/>
                  </a:lnTo>
                  <a:lnTo>
                    <a:pt x="3433276" y="2144755"/>
                  </a:lnTo>
                  <a:lnTo>
                    <a:pt x="3481303" y="2128883"/>
                  </a:lnTo>
                  <a:lnTo>
                    <a:pt x="3534489" y="2116582"/>
                  </a:lnTo>
                  <a:lnTo>
                    <a:pt x="3594819" y="2108249"/>
                  </a:lnTo>
                  <a:lnTo>
                    <a:pt x="3627763" y="2106662"/>
                  </a:lnTo>
                  <a:lnTo>
                    <a:pt x="3658722" y="2105868"/>
                  </a:lnTo>
                  <a:lnTo>
                    <a:pt x="3713098" y="2107852"/>
                  </a:lnTo>
                  <a:lnTo>
                    <a:pt x="3757949" y="2113011"/>
                  </a:lnTo>
                  <a:lnTo>
                    <a:pt x="3794068" y="2120550"/>
                  </a:lnTo>
                  <a:lnTo>
                    <a:pt x="3834156" y="2132851"/>
                  </a:lnTo>
                  <a:lnTo>
                    <a:pt x="3859955" y="2145946"/>
                  </a:lnTo>
                  <a:lnTo>
                    <a:pt x="3861940" y="2147533"/>
                  </a:lnTo>
                  <a:lnTo>
                    <a:pt x="3853208" y="2146343"/>
                  </a:lnTo>
                  <a:lnTo>
                    <a:pt x="3765490" y="2141184"/>
                  </a:lnTo>
                  <a:lnTo>
                    <a:pt x="3667454" y="2141184"/>
                  </a:lnTo>
                  <a:lnTo>
                    <a:pt x="3597597" y="2145946"/>
                  </a:lnTo>
                  <a:lnTo>
                    <a:pt x="3528932" y="2156263"/>
                  </a:lnTo>
                  <a:lnTo>
                    <a:pt x="3482096" y="2168564"/>
                  </a:lnTo>
                  <a:lnTo>
                    <a:pt x="3453916" y="2178881"/>
                  </a:lnTo>
                  <a:lnTo>
                    <a:pt x="3441215" y="2185627"/>
                  </a:lnTo>
                  <a:lnTo>
                    <a:pt x="3417003" y="2198325"/>
                  </a:lnTo>
                  <a:lnTo>
                    <a:pt x="3376121" y="2228482"/>
                  </a:lnTo>
                  <a:lnTo>
                    <a:pt x="3342781" y="2261417"/>
                  </a:lnTo>
                  <a:lnTo>
                    <a:pt x="3313806" y="2296337"/>
                  </a:lnTo>
                  <a:lnTo>
                    <a:pt x="3276894" y="2351096"/>
                  </a:lnTo>
                  <a:lnTo>
                    <a:pt x="3240775" y="2403872"/>
                  </a:lnTo>
                  <a:lnTo>
                    <a:pt x="3213785" y="2436807"/>
                  </a:lnTo>
                  <a:lnTo>
                    <a:pt x="3198702" y="2451886"/>
                  </a:lnTo>
                  <a:lnTo>
                    <a:pt x="3180047" y="2469346"/>
                  </a:lnTo>
                  <a:lnTo>
                    <a:pt x="3141150" y="2501090"/>
                  </a:lnTo>
                  <a:lnTo>
                    <a:pt x="3080026" y="2543946"/>
                  </a:lnTo>
                  <a:lnTo>
                    <a:pt x="2949839" y="2618943"/>
                  </a:lnTo>
                  <a:lnTo>
                    <a:pt x="2888932" y="2652474"/>
                  </a:lnTo>
                  <a:lnTo>
                    <a:pt x="2891235" y="2657078"/>
                  </a:lnTo>
                  <a:lnTo>
                    <a:pt x="2896791" y="2664619"/>
                  </a:lnTo>
                  <a:lnTo>
                    <a:pt x="2915047" y="2681685"/>
                  </a:lnTo>
                  <a:lnTo>
                    <a:pt x="2940447" y="2697957"/>
                  </a:lnTo>
                  <a:lnTo>
                    <a:pt x="2973388" y="2713435"/>
                  </a:lnTo>
                  <a:lnTo>
                    <a:pt x="2992438" y="2720182"/>
                  </a:lnTo>
                  <a:lnTo>
                    <a:pt x="3012678" y="2725738"/>
                  </a:lnTo>
                  <a:lnTo>
                    <a:pt x="3056731" y="2736057"/>
                  </a:lnTo>
                  <a:lnTo>
                    <a:pt x="3105150" y="2744391"/>
                  </a:lnTo>
                  <a:lnTo>
                    <a:pt x="3156347" y="2749550"/>
                  </a:lnTo>
                  <a:lnTo>
                    <a:pt x="3182938" y="2751535"/>
                  </a:lnTo>
                  <a:lnTo>
                    <a:pt x="3209528" y="2752725"/>
                  </a:lnTo>
                  <a:lnTo>
                    <a:pt x="3264694" y="2751535"/>
                  </a:lnTo>
                  <a:lnTo>
                    <a:pt x="3292872" y="2749154"/>
                  </a:lnTo>
                  <a:lnTo>
                    <a:pt x="3350022" y="2744788"/>
                  </a:lnTo>
                  <a:lnTo>
                    <a:pt x="3408363" y="2737644"/>
                  </a:lnTo>
                  <a:lnTo>
                    <a:pt x="3465910" y="2730897"/>
                  </a:lnTo>
                  <a:lnTo>
                    <a:pt x="3581003" y="2719388"/>
                  </a:lnTo>
                  <a:lnTo>
                    <a:pt x="3636566" y="2716610"/>
                  </a:lnTo>
                  <a:lnTo>
                    <a:pt x="3664347" y="2715419"/>
                  </a:lnTo>
                  <a:lnTo>
                    <a:pt x="3717528" y="2718594"/>
                  </a:lnTo>
                  <a:lnTo>
                    <a:pt x="3767931" y="2726928"/>
                  </a:lnTo>
                  <a:lnTo>
                    <a:pt x="3813572" y="2739628"/>
                  </a:lnTo>
                  <a:lnTo>
                    <a:pt x="3834210" y="2748360"/>
                  </a:lnTo>
                  <a:lnTo>
                    <a:pt x="3854053" y="2757885"/>
                  </a:lnTo>
                  <a:lnTo>
                    <a:pt x="3888581" y="2777729"/>
                  </a:lnTo>
                  <a:lnTo>
                    <a:pt x="3931047" y="2808685"/>
                  </a:lnTo>
                  <a:lnTo>
                    <a:pt x="3952081" y="2826147"/>
                  </a:lnTo>
                  <a:lnTo>
                    <a:pt x="3984228" y="2855516"/>
                  </a:lnTo>
                  <a:lnTo>
                    <a:pt x="3990975" y="2862263"/>
                  </a:lnTo>
                  <a:lnTo>
                    <a:pt x="3983831" y="2855913"/>
                  </a:lnTo>
                  <a:lnTo>
                    <a:pt x="3949700" y="2828132"/>
                  </a:lnTo>
                  <a:lnTo>
                    <a:pt x="3928269" y="2811860"/>
                  </a:lnTo>
                  <a:lnTo>
                    <a:pt x="3885010" y="2783682"/>
                  </a:lnTo>
                  <a:lnTo>
                    <a:pt x="3850085" y="2765425"/>
                  </a:lnTo>
                  <a:lnTo>
                    <a:pt x="3830638" y="2757885"/>
                  </a:lnTo>
                  <a:lnTo>
                    <a:pt x="3810000" y="2750741"/>
                  </a:lnTo>
                  <a:lnTo>
                    <a:pt x="3765153" y="2740422"/>
                  </a:lnTo>
                  <a:lnTo>
                    <a:pt x="3716338" y="2734469"/>
                  </a:lnTo>
                  <a:lnTo>
                    <a:pt x="3664347" y="2734469"/>
                  </a:lnTo>
                  <a:lnTo>
                    <a:pt x="3637756" y="2737247"/>
                  </a:lnTo>
                  <a:lnTo>
                    <a:pt x="3582988" y="2742407"/>
                  </a:lnTo>
                  <a:lnTo>
                    <a:pt x="3469878" y="2759869"/>
                  </a:lnTo>
                  <a:lnTo>
                    <a:pt x="3412331" y="2769791"/>
                  </a:lnTo>
                  <a:lnTo>
                    <a:pt x="3354785" y="2779316"/>
                  </a:lnTo>
                  <a:lnTo>
                    <a:pt x="3296444" y="2786460"/>
                  </a:lnTo>
                  <a:lnTo>
                    <a:pt x="3267869" y="2790825"/>
                  </a:lnTo>
                  <a:lnTo>
                    <a:pt x="3210322" y="2795191"/>
                  </a:lnTo>
                  <a:lnTo>
                    <a:pt x="3181747" y="2794794"/>
                  </a:lnTo>
                  <a:lnTo>
                    <a:pt x="3153966" y="2794794"/>
                  </a:lnTo>
                  <a:lnTo>
                    <a:pt x="3099991" y="2791619"/>
                  </a:lnTo>
                  <a:lnTo>
                    <a:pt x="3048794" y="2786063"/>
                  </a:lnTo>
                  <a:lnTo>
                    <a:pt x="3000375" y="2777332"/>
                  </a:lnTo>
                  <a:lnTo>
                    <a:pt x="2977753" y="2771775"/>
                  </a:lnTo>
                  <a:lnTo>
                    <a:pt x="2955528" y="2765425"/>
                  </a:lnTo>
                  <a:lnTo>
                    <a:pt x="2915047" y="2749154"/>
                  </a:lnTo>
                  <a:lnTo>
                    <a:pt x="2880122" y="2728913"/>
                  </a:lnTo>
                  <a:lnTo>
                    <a:pt x="2851547" y="2705497"/>
                  </a:lnTo>
                  <a:lnTo>
                    <a:pt x="2841228" y="2692003"/>
                  </a:lnTo>
                  <a:lnTo>
                    <a:pt x="2834672" y="2681871"/>
                  </a:lnTo>
                  <a:lnTo>
                    <a:pt x="2809730" y="2695130"/>
                  </a:lnTo>
                  <a:lnTo>
                    <a:pt x="2726378" y="2736399"/>
                  </a:lnTo>
                  <a:lnTo>
                    <a:pt x="2668826" y="2766953"/>
                  </a:lnTo>
                  <a:lnTo>
                    <a:pt x="2609687" y="2804253"/>
                  </a:lnTo>
                  <a:lnTo>
                    <a:pt x="2550150" y="2849092"/>
                  </a:lnTo>
                  <a:lnTo>
                    <a:pt x="2506490" y="2889567"/>
                  </a:lnTo>
                  <a:lnTo>
                    <a:pt x="2477516" y="2920518"/>
                  </a:lnTo>
                  <a:lnTo>
                    <a:pt x="2448541" y="2954247"/>
                  </a:lnTo>
                  <a:lnTo>
                    <a:pt x="2421551" y="2991944"/>
                  </a:lnTo>
                  <a:lnTo>
                    <a:pt x="2407659" y="3011784"/>
                  </a:lnTo>
                  <a:lnTo>
                    <a:pt x="2393767" y="3034006"/>
                  </a:lnTo>
                  <a:lnTo>
                    <a:pt x="2368762" y="3079242"/>
                  </a:lnTo>
                  <a:lnTo>
                    <a:pt x="2347726" y="3126066"/>
                  </a:lnTo>
                  <a:lnTo>
                    <a:pt x="2329865" y="3174079"/>
                  </a:lnTo>
                  <a:lnTo>
                    <a:pt x="2315576" y="3222887"/>
                  </a:lnTo>
                  <a:lnTo>
                    <a:pt x="2303669" y="3272885"/>
                  </a:lnTo>
                  <a:lnTo>
                    <a:pt x="2290571" y="3348676"/>
                  </a:lnTo>
                  <a:lnTo>
                    <a:pt x="2281839" y="3452243"/>
                  </a:lnTo>
                  <a:lnTo>
                    <a:pt x="2279457" y="3557794"/>
                  </a:lnTo>
                  <a:lnTo>
                    <a:pt x="2284220" y="3716915"/>
                  </a:lnTo>
                  <a:lnTo>
                    <a:pt x="2289777" y="3822466"/>
                  </a:lnTo>
                  <a:lnTo>
                    <a:pt x="2293349" y="3878416"/>
                  </a:lnTo>
                  <a:lnTo>
                    <a:pt x="2307241" y="4016903"/>
                  </a:lnTo>
                  <a:lnTo>
                    <a:pt x="2337406" y="4258163"/>
                  </a:lnTo>
                  <a:lnTo>
                    <a:pt x="2407659" y="4721637"/>
                  </a:lnTo>
                  <a:lnTo>
                    <a:pt x="2422345" y="4810125"/>
                  </a:lnTo>
                  <a:lnTo>
                    <a:pt x="1739262" y="4810125"/>
                  </a:lnTo>
                  <a:lnTo>
                    <a:pt x="1857144" y="4274432"/>
                  </a:lnTo>
                  <a:lnTo>
                    <a:pt x="1866273" y="4218085"/>
                  </a:lnTo>
                  <a:lnTo>
                    <a:pt x="1908346" y="3914129"/>
                  </a:lnTo>
                  <a:lnTo>
                    <a:pt x="1926604" y="3748263"/>
                  </a:lnTo>
                  <a:lnTo>
                    <a:pt x="1934145" y="3649060"/>
                  </a:lnTo>
                  <a:lnTo>
                    <a:pt x="1935733" y="3606602"/>
                  </a:lnTo>
                  <a:lnTo>
                    <a:pt x="1936923" y="3565730"/>
                  </a:lnTo>
                  <a:lnTo>
                    <a:pt x="1933351" y="3491924"/>
                  </a:lnTo>
                  <a:lnTo>
                    <a:pt x="1923825" y="3424863"/>
                  </a:lnTo>
                  <a:lnTo>
                    <a:pt x="1909933" y="3365342"/>
                  </a:lnTo>
                  <a:lnTo>
                    <a:pt x="1891675" y="3312169"/>
                  </a:lnTo>
                  <a:lnTo>
                    <a:pt x="1869448" y="3264552"/>
                  </a:lnTo>
                  <a:lnTo>
                    <a:pt x="1843252" y="3222490"/>
                  </a:lnTo>
                  <a:lnTo>
                    <a:pt x="1814278" y="3184397"/>
                  </a:lnTo>
                  <a:lnTo>
                    <a:pt x="1782525" y="3149080"/>
                  </a:lnTo>
                  <a:lnTo>
                    <a:pt x="1749185" y="3117733"/>
                  </a:lnTo>
                  <a:lnTo>
                    <a:pt x="1695602" y="3074877"/>
                  </a:lnTo>
                  <a:lnTo>
                    <a:pt x="1621776" y="3021705"/>
                  </a:lnTo>
                  <a:lnTo>
                    <a:pt x="1548348" y="2968929"/>
                  </a:lnTo>
                  <a:lnTo>
                    <a:pt x="1513420" y="2940359"/>
                  </a:lnTo>
                  <a:lnTo>
                    <a:pt x="1448723" y="2884409"/>
                  </a:lnTo>
                  <a:lnTo>
                    <a:pt x="1346320" y="2793936"/>
                  </a:lnTo>
                  <a:lnTo>
                    <a:pt x="1275273" y="2733224"/>
                  </a:lnTo>
                  <a:lnTo>
                    <a:pt x="1200654" y="2674496"/>
                  </a:lnTo>
                  <a:lnTo>
                    <a:pt x="1123654" y="2620927"/>
                  </a:lnTo>
                  <a:lnTo>
                    <a:pt x="1062926" y="2585611"/>
                  </a:lnTo>
                  <a:lnTo>
                    <a:pt x="1021648" y="2563786"/>
                  </a:lnTo>
                  <a:lnTo>
                    <a:pt x="979575" y="2545533"/>
                  </a:lnTo>
                  <a:lnTo>
                    <a:pt x="935518" y="2529661"/>
                  </a:lnTo>
                  <a:lnTo>
                    <a:pt x="914085" y="2522915"/>
                  </a:lnTo>
                  <a:lnTo>
                    <a:pt x="871218" y="2511011"/>
                  </a:lnTo>
                  <a:lnTo>
                    <a:pt x="797790" y="2495932"/>
                  </a:lnTo>
                  <a:lnTo>
                    <a:pt x="735475" y="2489583"/>
                  </a:lnTo>
                  <a:lnTo>
                    <a:pt x="679908" y="2487996"/>
                  </a:lnTo>
                  <a:lnTo>
                    <a:pt x="601716" y="2488789"/>
                  </a:lnTo>
                  <a:lnTo>
                    <a:pt x="514793" y="2484821"/>
                  </a:lnTo>
                  <a:lnTo>
                    <a:pt x="446127" y="2474504"/>
                  </a:lnTo>
                  <a:lnTo>
                    <a:pt x="406436" y="2465377"/>
                  </a:lnTo>
                  <a:lnTo>
                    <a:pt x="369920" y="2455854"/>
                  </a:lnTo>
                  <a:lnTo>
                    <a:pt x="306415" y="2436410"/>
                  </a:lnTo>
                  <a:lnTo>
                    <a:pt x="252832" y="2414983"/>
                  </a:lnTo>
                  <a:lnTo>
                    <a:pt x="207584" y="2390777"/>
                  </a:lnTo>
                  <a:lnTo>
                    <a:pt x="170274" y="2364588"/>
                  </a:lnTo>
                  <a:lnTo>
                    <a:pt x="138125" y="2335224"/>
                  </a:lnTo>
                  <a:lnTo>
                    <a:pt x="111135" y="2303082"/>
                  </a:lnTo>
                  <a:lnTo>
                    <a:pt x="86923" y="2268163"/>
                  </a:lnTo>
                  <a:lnTo>
                    <a:pt x="75413" y="2249116"/>
                  </a:lnTo>
                  <a:lnTo>
                    <a:pt x="66681" y="2233244"/>
                  </a:lnTo>
                  <a:lnTo>
                    <a:pt x="53980" y="2201896"/>
                  </a:lnTo>
                  <a:lnTo>
                    <a:pt x="46835" y="2171738"/>
                  </a:lnTo>
                  <a:lnTo>
                    <a:pt x="43660" y="2143962"/>
                  </a:lnTo>
                  <a:lnTo>
                    <a:pt x="44057" y="2108646"/>
                  </a:lnTo>
                  <a:lnTo>
                    <a:pt x="48423" y="2080472"/>
                  </a:lnTo>
                  <a:lnTo>
                    <a:pt x="49217" y="2077298"/>
                  </a:lnTo>
                  <a:lnTo>
                    <a:pt x="50408" y="2091186"/>
                  </a:lnTo>
                  <a:lnTo>
                    <a:pt x="65093" y="2153088"/>
                  </a:lnTo>
                  <a:lnTo>
                    <a:pt x="75016" y="2180865"/>
                  </a:lnTo>
                  <a:lnTo>
                    <a:pt x="87717" y="2208642"/>
                  </a:lnTo>
                  <a:lnTo>
                    <a:pt x="104784" y="2234434"/>
                  </a:lnTo>
                  <a:lnTo>
                    <a:pt x="114707" y="2245545"/>
                  </a:lnTo>
                  <a:lnTo>
                    <a:pt x="124233" y="2255862"/>
                  </a:lnTo>
                  <a:lnTo>
                    <a:pt x="151620" y="2278877"/>
                  </a:lnTo>
                  <a:lnTo>
                    <a:pt x="186548" y="2304273"/>
                  </a:lnTo>
                  <a:lnTo>
                    <a:pt x="229811" y="2329272"/>
                  </a:lnTo>
                  <a:lnTo>
                    <a:pt x="280616" y="2354271"/>
                  </a:lnTo>
                  <a:lnTo>
                    <a:pt x="339358" y="2375698"/>
                  </a:lnTo>
                  <a:lnTo>
                    <a:pt x="405245" y="2393555"/>
                  </a:lnTo>
                  <a:lnTo>
                    <a:pt x="478277" y="2406253"/>
                  </a:lnTo>
                  <a:lnTo>
                    <a:pt x="517571" y="2409824"/>
                  </a:lnTo>
                  <a:lnTo>
                    <a:pt x="553293" y="2411411"/>
                  </a:lnTo>
                  <a:lnTo>
                    <a:pt x="658077" y="2410618"/>
                  </a:lnTo>
                  <a:lnTo>
                    <a:pt x="789058" y="2412205"/>
                  </a:lnTo>
                  <a:lnTo>
                    <a:pt x="895430" y="2420538"/>
                  </a:lnTo>
                  <a:lnTo>
                    <a:pt x="967271" y="2430061"/>
                  </a:lnTo>
                  <a:lnTo>
                    <a:pt x="1002596" y="2437601"/>
                  </a:lnTo>
                  <a:lnTo>
                    <a:pt x="1037524" y="2445537"/>
                  </a:lnTo>
                  <a:lnTo>
                    <a:pt x="1109762" y="2470536"/>
                  </a:lnTo>
                  <a:lnTo>
                    <a:pt x="1183190" y="2503471"/>
                  </a:lnTo>
                  <a:lnTo>
                    <a:pt x="1257809" y="2544343"/>
                  </a:lnTo>
                  <a:lnTo>
                    <a:pt x="1332825" y="2591563"/>
                  </a:lnTo>
                  <a:lnTo>
                    <a:pt x="1407842" y="2643545"/>
                  </a:lnTo>
                  <a:lnTo>
                    <a:pt x="1482461" y="2700289"/>
                  </a:lnTo>
                  <a:lnTo>
                    <a:pt x="1555492" y="2759414"/>
                  </a:lnTo>
                  <a:lnTo>
                    <a:pt x="1592008" y="2789571"/>
                  </a:lnTo>
                  <a:lnTo>
                    <a:pt x="1626936" y="2818935"/>
                  </a:lnTo>
                  <a:lnTo>
                    <a:pt x="1687267" y="2866552"/>
                  </a:lnTo>
                  <a:lnTo>
                    <a:pt x="1758710" y="2917344"/>
                  </a:lnTo>
                  <a:lnTo>
                    <a:pt x="1818644" y="2951866"/>
                  </a:lnTo>
                  <a:lnTo>
                    <a:pt x="1845237" y="2962580"/>
                  </a:lnTo>
                  <a:lnTo>
                    <a:pt x="1847221" y="2962977"/>
                  </a:lnTo>
                  <a:lnTo>
                    <a:pt x="1789669" y="2876869"/>
                  </a:lnTo>
                  <a:lnTo>
                    <a:pt x="1692426" y="2740367"/>
                  </a:lnTo>
                  <a:lnTo>
                    <a:pt x="1612647" y="2639974"/>
                  </a:lnTo>
                  <a:lnTo>
                    <a:pt x="1547951" y="2568548"/>
                  </a:lnTo>
                  <a:lnTo>
                    <a:pt x="1494368" y="2518550"/>
                  </a:lnTo>
                  <a:lnTo>
                    <a:pt x="1448723" y="2483234"/>
                  </a:lnTo>
                  <a:lnTo>
                    <a:pt x="1407445" y="2454267"/>
                  </a:lnTo>
                  <a:lnTo>
                    <a:pt x="1367357" y="2425300"/>
                  </a:lnTo>
                  <a:lnTo>
                    <a:pt x="1346320" y="2408237"/>
                  </a:lnTo>
                  <a:lnTo>
                    <a:pt x="1326078" y="2391571"/>
                  </a:lnTo>
                  <a:lnTo>
                    <a:pt x="1260191" y="2349509"/>
                  </a:lnTo>
                  <a:lnTo>
                    <a:pt x="1169695" y="2299511"/>
                  </a:lnTo>
                  <a:lnTo>
                    <a:pt x="1059751" y="2247529"/>
                  </a:lnTo>
                  <a:lnTo>
                    <a:pt x="936312" y="2197134"/>
                  </a:lnTo>
                  <a:lnTo>
                    <a:pt x="837481" y="2164199"/>
                  </a:lnTo>
                  <a:lnTo>
                    <a:pt x="770403" y="2145152"/>
                  </a:lnTo>
                  <a:lnTo>
                    <a:pt x="703325" y="2129280"/>
                  </a:lnTo>
                  <a:lnTo>
                    <a:pt x="636644" y="2117375"/>
                  </a:lnTo>
                  <a:lnTo>
                    <a:pt x="570757" y="2109836"/>
                  </a:lnTo>
                  <a:lnTo>
                    <a:pt x="507648" y="2107455"/>
                  </a:lnTo>
                  <a:lnTo>
                    <a:pt x="476689" y="2108249"/>
                  </a:lnTo>
                  <a:lnTo>
                    <a:pt x="401673" y="2111820"/>
                  </a:lnTo>
                  <a:lnTo>
                    <a:pt x="315147" y="2111027"/>
                  </a:lnTo>
                  <a:lnTo>
                    <a:pt x="268311" y="2105074"/>
                  </a:lnTo>
                  <a:lnTo>
                    <a:pt x="227826" y="2093964"/>
                  </a:lnTo>
                  <a:lnTo>
                    <a:pt x="192501" y="2075710"/>
                  </a:lnTo>
                  <a:lnTo>
                    <a:pt x="158367" y="2049521"/>
                  </a:lnTo>
                  <a:lnTo>
                    <a:pt x="125423" y="2013808"/>
                  </a:lnTo>
                  <a:lnTo>
                    <a:pt x="107959" y="1991587"/>
                  </a:lnTo>
                  <a:lnTo>
                    <a:pt x="77794" y="1949922"/>
                  </a:lnTo>
                  <a:lnTo>
                    <a:pt x="35325" y="1884051"/>
                  </a:lnTo>
                  <a:lnTo>
                    <a:pt x="3175" y="1822149"/>
                  </a:lnTo>
                  <a:lnTo>
                    <a:pt x="0" y="1814610"/>
                  </a:lnTo>
                  <a:lnTo>
                    <a:pt x="11907" y="1832069"/>
                  </a:lnTo>
                  <a:lnTo>
                    <a:pt x="82160" y="1926113"/>
                  </a:lnTo>
                  <a:lnTo>
                    <a:pt x="127408" y="1976111"/>
                  </a:lnTo>
                  <a:lnTo>
                    <a:pt x="158367" y="2005475"/>
                  </a:lnTo>
                  <a:lnTo>
                    <a:pt x="173847" y="2017776"/>
                  </a:lnTo>
                  <a:lnTo>
                    <a:pt x="188135" y="2028093"/>
                  </a:lnTo>
                  <a:lnTo>
                    <a:pt x="217904" y="2041982"/>
                  </a:lnTo>
                  <a:lnTo>
                    <a:pt x="248069" y="2049521"/>
                  </a:lnTo>
                  <a:lnTo>
                    <a:pt x="278234" y="2051902"/>
                  </a:lnTo>
                  <a:lnTo>
                    <a:pt x="323879" y="2047537"/>
                  </a:lnTo>
                  <a:lnTo>
                    <a:pt x="388972" y="2035633"/>
                  </a:lnTo>
                  <a:lnTo>
                    <a:pt x="422709" y="2030474"/>
                  </a:lnTo>
                  <a:lnTo>
                    <a:pt x="461210" y="2026109"/>
                  </a:lnTo>
                  <a:lnTo>
                    <a:pt x="538607" y="2021348"/>
                  </a:lnTo>
                  <a:lnTo>
                    <a:pt x="613623" y="2021744"/>
                  </a:lnTo>
                  <a:lnTo>
                    <a:pt x="687846" y="2026903"/>
                  </a:lnTo>
                  <a:lnTo>
                    <a:pt x="759290" y="2036426"/>
                  </a:lnTo>
                  <a:lnTo>
                    <a:pt x="829146" y="2048727"/>
                  </a:lnTo>
                  <a:lnTo>
                    <a:pt x="896224" y="2064600"/>
                  </a:lnTo>
                  <a:lnTo>
                    <a:pt x="960523" y="2082456"/>
                  </a:lnTo>
                  <a:lnTo>
                    <a:pt x="1051019" y="2113011"/>
                  </a:lnTo>
                  <a:lnTo>
                    <a:pt x="1158979" y="2157056"/>
                  </a:lnTo>
                  <a:lnTo>
                    <a:pt x="1250665" y="2200705"/>
                  </a:lnTo>
                  <a:lnTo>
                    <a:pt x="1323696" y="2239990"/>
                  </a:lnTo>
                  <a:lnTo>
                    <a:pt x="1351480" y="2255465"/>
                  </a:lnTo>
                  <a:lnTo>
                    <a:pt x="1442770" y="2307844"/>
                  </a:lnTo>
                  <a:lnTo>
                    <a:pt x="1529296" y="2358636"/>
                  </a:lnTo>
                  <a:lnTo>
                    <a:pt x="1599946" y="2405459"/>
                  </a:lnTo>
                  <a:lnTo>
                    <a:pt x="1650751" y="2440378"/>
                  </a:lnTo>
                  <a:lnTo>
                    <a:pt x="1705921" y="2479266"/>
                  </a:lnTo>
                  <a:lnTo>
                    <a:pt x="1795226" y="2545533"/>
                  </a:lnTo>
                  <a:lnTo>
                    <a:pt x="1880562" y="2614578"/>
                  </a:lnTo>
                  <a:lnTo>
                    <a:pt x="1891675" y="2624101"/>
                  </a:lnTo>
                  <a:lnTo>
                    <a:pt x="1879768" y="2601086"/>
                  </a:lnTo>
                  <a:lnTo>
                    <a:pt x="1820628" y="2481647"/>
                  </a:lnTo>
                  <a:lnTo>
                    <a:pt x="1783319" y="2402285"/>
                  </a:lnTo>
                  <a:lnTo>
                    <a:pt x="1772205" y="2374111"/>
                  </a:lnTo>
                  <a:lnTo>
                    <a:pt x="1760695" y="2341970"/>
                  </a:lnTo>
                  <a:lnTo>
                    <a:pt x="1734102" y="2245148"/>
                  </a:lnTo>
                  <a:lnTo>
                    <a:pt x="1697189" y="2097932"/>
                  </a:lnTo>
                  <a:lnTo>
                    <a:pt x="1690442" y="2069361"/>
                  </a:lnTo>
                  <a:lnTo>
                    <a:pt x="1655514" y="2056664"/>
                  </a:lnTo>
                  <a:lnTo>
                    <a:pt x="1499131" y="1991587"/>
                  </a:lnTo>
                  <a:lnTo>
                    <a:pt x="1428878" y="1958652"/>
                  </a:lnTo>
                  <a:lnTo>
                    <a:pt x="1359418" y="1922145"/>
                  </a:lnTo>
                  <a:lnTo>
                    <a:pt x="1295119" y="1882861"/>
                  </a:lnTo>
                  <a:lnTo>
                    <a:pt x="1267335" y="1863021"/>
                  </a:lnTo>
                  <a:lnTo>
                    <a:pt x="1239155" y="1842386"/>
                  </a:lnTo>
                  <a:lnTo>
                    <a:pt x="1167314" y="1801118"/>
                  </a:lnTo>
                  <a:lnTo>
                    <a:pt x="1081184" y="1761834"/>
                  </a:lnTo>
                  <a:lnTo>
                    <a:pt x="986719" y="1724931"/>
                  </a:lnTo>
                  <a:lnTo>
                    <a:pt x="887492" y="1693186"/>
                  </a:lnTo>
                  <a:lnTo>
                    <a:pt x="787867" y="1668584"/>
                  </a:lnTo>
                  <a:lnTo>
                    <a:pt x="693799" y="1652711"/>
                  </a:lnTo>
                  <a:lnTo>
                    <a:pt x="630294" y="1647950"/>
                  </a:lnTo>
                  <a:lnTo>
                    <a:pt x="591000" y="1648347"/>
                  </a:lnTo>
                  <a:lnTo>
                    <a:pt x="573536" y="1649934"/>
                  </a:lnTo>
                  <a:lnTo>
                    <a:pt x="556071" y="1651918"/>
                  </a:lnTo>
                  <a:lnTo>
                    <a:pt x="522731" y="1658267"/>
                  </a:lnTo>
                  <a:lnTo>
                    <a:pt x="476292" y="1672155"/>
                  </a:lnTo>
                  <a:lnTo>
                    <a:pt x="421122" y="1696361"/>
                  </a:lnTo>
                  <a:lnTo>
                    <a:pt x="373890" y="1724534"/>
                  </a:lnTo>
                  <a:lnTo>
                    <a:pt x="335786" y="1753501"/>
                  </a:lnTo>
                  <a:lnTo>
                    <a:pt x="306415" y="1779691"/>
                  </a:lnTo>
                  <a:lnTo>
                    <a:pt x="278631" y="1809054"/>
                  </a:lnTo>
                  <a:lnTo>
                    <a:pt x="275059" y="1813419"/>
                  </a:lnTo>
                  <a:lnTo>
                    <a:pt x="285378" y="1799134"/>
                  </a:lnTo>
                  <a:lnTo>
                    <a:pt x="349281" y="1722947"/>
                  </a:lnTo>
                  <a:lnTo>
                    <a:pt x="389766" y="1684456"/>
                  </a:lnTo>
                  <a:lnTo>
                    <a:pt x="418343" y="1662235"/>
                  </a:lnTo>
                  <a:lnTo>
                    <a:pt x="432632" y="1653505"/>
                  </a:lnTo>
                  <a:lnTo>
                    <a:pt x="458828" y="1639220"/>
                  </a:lnTo>
                  <a:lnTo>
                    <a:pt x="500504" y="1621760"/>
                  </a:lnTo>
                  <a:lnTo>
                    <a:pt x="530669" y="1611840"/>
                  </a:lnTo>
                  <a:lnTo>
                    <a:pt x="563613" y="1604301"/>
                  </a:lnTo>
                  <a:lnTo>
                    <a:pt x="600129" y="1598745"/>
                  </a:lnTo>
                  <a:lnTo>
                    <a:pt x="662840" y="1592793"/>
                  </a:lnTo>
                  <a:lnTo>
                    <a:pt x="712454" y="1592396"/>
                  </a:lnTo>
                  <a:lnTo>
                    <a:pt x="764053" y="1592793"/>
                  </a:lnTo>
                  <a:lnTo>
                    <a:pt x="865662" y="1599539"/>
                  </a:lnTo>
                  <a:lnTo>
                    <a:pt x="943853" y="1611443"/>
                  </a:lnTo>
                  <a:lnTo>
                    <a:pt x="997833" y="1622951"/>
                  </a:lnTo>
                  <a:lnTo>
                    <a:pt x="1054591" y="1637236"/>
                  </a:lnTo>
                  <a:lnTo>
                    <a:pt x="1113731" y="1655886"/>
                  </a:lnTo>
                  <a:lnTo>
                    <a:pt x="1145087" y="1665806"/>
                  </a:lnTo>
                  <a:lnTo>
                    <a:pt x="1174061" y="1675726"/>
                  </a:lnTo>
                  <a:lnTo>
                    <a:pt x="1204226" y="1680885"/>
                  </a:lnTo>
                  <a:lnTo>
                    <a:pt x="1218118" y="1680488"/>
                  </a:lnTo>
                  <a:lnTo>
                    <a:pt x="1228041" y="1676123"/>
                  </a:lnTo>
                  <a:lnTo>
                    <a:pt x="1233201" y="1669774"/>
                  </a:lnTo>
                  <a:lnTo>
                    <a:pt x="1234392" y="1659854"/>
                  </a:lnTo>
                  <a:lnTo>
                    <a:pt x="1233598" y="1647950"/>
                  </a:lnTo>
                  <a:lnTo>
                    <a:pt x="1221294" y="1610253"/>
                  </a:lnTo>
                  <a:lnTo>
                    <a:pt x="1195891" y="1552715"/>
                  </a:lnTo>
                  <a:lnTo>
                    <a:pt x="1181206" y="1512638"/>
                  </a:lnTo>
                  <a:lnTo>
                    <a:pt x="1176046" y="1493194"/>
                  </a:lnTo>
                  <a:lnTo>
                    <a:pt x="1172870" y="1475734"/>
                  </a:lnTo>
                  <a:lnTo>
                    <a:pt x="1171283" y="1432879"/>
                  </a:lnTo>
                  <a:lnTo>
                    <a:pt x="1174061" y="1354311"/>
                  </a:lnTo>
                  <a:lnTo>
                    <a:pt x="1178030" y="1264235"/>
                  </a:lnTo>
                  <a:lnTo>
                    <a:pt x="1178030" y="1202729"/>
                  </a:lnTo>
                  <a:lnTo>
                    <a:pt x="1173267" y="1142811"/>
                  </a:lnTo>
                  <a:lnTo>
                    <a:pt x="1162948" y="1086861"/>
                  </a:lnTo>
                  <a:lnTo>
                    <a:pt x="1155010" y="1061068"/>
                  </a:lnTo>
                  <a:lnTo>
                    <a:pt x="1136752" y="1013451"/>
                  </a:lnTo>
                  <a:lnTo>
                    <a:pt x="1109762" y="953137"/>
                  </a:lnTo>
                  <a:lnTo>
                    <a:pt x="1089519" y="916630"/>
                  </a:lnTo>
                  <a:lnTo>
                    <a:pt x="1066895" y="881314"/>
                  </a:lnTo>
                  <a:lnTo>
                    <a:pt x="1039112" y="845998"/>
                  </a:lnTo>
                  <a:lnTo>
                    <a:pt x="1006168" y="809095"/>
                  </a:lnTo>
                  <a:lnTo>
                    <a:pt x="966477" y="769414"/>
                  </a:lnTo>
                  <a:lnTo>
                    <a:pt x="943456" y="747589"/>
                  </a:lnTo>
                  <a:lnTo>
                    <a:pt x="920435" y="725765"/>
                  </a:lnTo>
                  <a:lnTo>
                    <a:pt x="880744" y="684497"/>
                  </a:lnTo>
                  <a:lnTo>
                    <a:pt x="848595" y="645609"/>
                  </a:lnTo>
                  <a:lnTo>
                    <a:pt x="823192" y="606325"/>
                  </a:lnTo>
                  <a:lnTo>
                    <a:pt x="801759" y="565850"/>
                  </a:lnTo>
                  <a:lnTo>
                    <a:pt x="785089" y="522598"/>
                  </a:lnTo>
                  <a:lnTo>
                    <a:pt x="770403" y="475378"/>
                  </a:lnTo>
                  <a:lnTo>
                    <a:pt x="758099" y="422205"/>
                  </a:lnTo>
                  <a:lnTo>
                    <a:pt x="752145" y="393238"/>
                  </a:lnTo>
                  <a:lnTo>
                    <a:pt x="723568" y="246022"/>
                  </a:lnTo>
                  <a:lnTo>
                    <a:pt x="721403" y="232026"/>
                  </a:lnTo>
                  <a:lnTo>
                    <a:pt x="731903" y="284512"/>
                  </a:lnTo>
                  <a:lnTo>
                    <a:pt x="748970" y="348399"/>
                  </a:lnTo>
                  <a:lnTo>
                    <a:pt x="773975" y="421808"/>
                  </a:lnTo>
                  <a:lnTo>
                    <a:pt x="798981" y="480139"/>
                  </a:lnTo>
                  <a:lnTo>
                    <a:pt x="818429" y="519027"/>
                  </a:lnTo>
                  <a:lnTo>
                    <a:pt x="840656" y="557121"/>
                  </a:lnTo>
                  <a:lnTo>
                    <a:pt x="865662" y="593627"/>
                  </a:lnTo>
                  <a:lnTo>
                    <a:pt x="893445" y="628546"/>
                  </a:lnTo>
                  <a:lnTo>
                    <a:pt x="924801" y="659894"/>
                  </a:lnTo>
                  <a:lnTo>
                    <a:pt x="941869" y="674973"/>
                  </a:lnTo>
                  <a:lnTo>
                    <a:pt x="1004977" y="726162"/>
                  </a:lnTo>
                  <a:lnTo>
                    <a:pt x="1075230" y="786477"/>
                  </a:lnTo>
                  <a:lnTo>
                    <a:pt x="1111746" y="821793"/>
                  </a:lnTo>
                  <a:lnTo>
                    <a:pt x="1141118" y="857109"/>
                  </a:lnTo>
                  <a:lnTo>
                    <a:pt x="1165329" y="894409"/>
                  </a:lnTo>
                  <a:lnTo>
                    <a:pt x="1184778" y="937264"/>
                  </a:lnTo>
                  <a:lnTo>
                    <a:pt x="1202242" y="988056"/>
                  </a:lnTo>
                  <a:lnTo>
                    <a:pt x="1210577" y="1018610"/>
                  </a:lnTo>
                  <a:lnTo>
                    <a:pt x="1225660" y="1078528"/>
                  </a:lnTo>
                  <a:lnTo>
                    <a:pt x="1249871" y="1181302"/>
                  </a:lnTo>
                  <a:lnTo>
                    <a:pt x="1266144" y="1272568"/>
                  </a:lnTo>
                  <a:lnTo>
                    <a:pt x="1276861" y="1364231"/>
                  </a:lnTo>
                  <a:lnTo>
                    <a:pt x="1280830" y="1413832"/>
                  </a:lnTo>
                  <a:lnTo>
                    <a:pt x="1283609" y="1440022"/>
                  </a:lnTo>
                  <a:lnTo>
                    <a:pt x="1295913" y="1496369"/>
                  </a:lnTo>
                  <a:lnTo>
                    <a:pt x="1315758" y="1553906"/>
                  </a:lnTo>
                  <a:lnTo>
                    <a:pt x="1341557" y="1611840"/>
                  </a:lnTo>
                  <a:lnTo>
                    <a:pt x="1372516" y="1668187"/>
                  </a:lnTo>
                  <a:lnTo>
                    <a:pt x="1406254" y="1720169"/>
                  </a:lnTo>
                  <a:lnTo>
                    <a:pt x="1442770" y="1765802"/>
                  </a:lnTo>
                  <a:lnTo>
                    <a:pt x="1480079" y="1803896"/>
                  </a:lnTo>
                  <a:lnTo>
                    <a:pt x="1498337" y="1818181"/>
                  </a:lnTo>
                  <a:lnTo>
                    <a:pt x="1516595" y="1831673"/>
                  </a:lnTo>
                  <a:lnTo>
                    <a:pt x="1549935" y="1851116"/>
                  </a:lnTo>
                  <a:lnTo>
                    <a:pt x="1578910" y="1863814"/>
                  </a:lnTo>
                  <a:lnTo>
                    <a:pt x="1603518" y="1871354"/>
                  </a:lnTo>
                  <a:lnTo>
                    <a:pt x="1632890" y="1875322"/>
                  </a:lnTo>
                  <a:lnTo>
                    <a:pt x="1653926" y="1873338"/>
                  </a:lnTo>
                  <a:lnTo>
                    <a:pt x="1655911" y="1872544"/>
                  </a:lnTo>
                  <a:lnTo>
                    <a:pt x="1653529" y="1856275"/>
                  </a:lnTo>
                  <a:lnTo>
                    <a:pt x="1633287" y="1764215"/>
                  </a:lnTo>
                  <a:lnTo>
                    <a:pt x="1611060" y="1690805"/>
                  </a:lnTo>
                  <a:lnTo>
                    <a:pt x="1596771" y="1656283"/>
                  </a:lnTo>
                  <a:lnTo>
                    <a:pt x="1582482" y="1623744"/>
                  </a:lnTo>
                  <a:lnTo>
                    <a:pt x="1556286" y="1563033"/>
                  </a:lnTo>
                  <a:lnTo>
                    <a:pt x="1532868" y="1497956"/>
                  </a:lnTo>
                  <a:lnTo>
                    <a:pt x="1513817" y="1418197"/>
                  </a:lnTo>
                  <a:lnTo>
                    <a:pt x="1506275" y="1369389"/>
                  </a:lnTo>
                  <a:lnTo>
                    <a:pt x="1503100" y="1343597"/>
                  </a:lnTo>
                  <a:lnTo>
                    <a:pt x="1503100" y="1293202"/>
                  </a:lnTo>
                  <a:lnTo>
                    <a:pt x="1510244" y="1242014"/>
                  </a:lnTo>
                  <a:lnTo>
                    <a:pt x="1522549" y="1189238"/>
                  </a:lnTo>
                  <a:lnTo>
                    <a:pt x="1547951" y="1104321"/>
                  </a:lnTo>
                  <a:lnTo>
                    <a:pt x="1590023" y="970596"/>
                  </a:lnTo>
                  <a:lnTo>
                    <a:pt x="1611854" y="890044"/>
                  </a:lnTo>
                  <a:lnTo>
                    <a:pt x="1617410" y="865045"/>
                  </a:lnTo>
                  <a:lnTo>
                    <a:pt x="1624555" y="814650"/>
                  </a:lnTo>
                  <a:lnTo>
                    <a:pt x="1626936" y="765049"/>
                  </a:lnTo>
                  <a:lnTo>
                    <a:pt x="1624555" y="714654"/>
                  </a:lnTo>
                  <a:lnTo>
                    <a:pt x="1617807" y="664656"/>
                  </a:lnTo>
                  <a:lnTo>
                    <a:pt x="1607091" y="615848"/>
                  </a:lnTo>
                  <a:lnTo>
                    <a:pt x="1591611" y="567438"/>
                  </a:lnTo>
                  <a:lnTo>
                    <a:pt x="1572559" y="520614"/>
                  </a:lnTo>
                  <a:lnTo>
                    <a:pt x="1549935" y="475378"/>
                  </a:lnTo>
                  <a:lnTo>
                    <a:pt x="1523739" y="431729"/>
                  </a:lnTo>
                  <a:lnTo>
                    <a:pt x="1494368" y="390064"/>
                  </a:lnTo>
                  <a:lnTo>
                    <a:pt x="1461821" y="350780"/>
                  </a:lnTo>
                  <a:lnTo>
                    <a:pt x="1426893" y="315067"/>
                  </a:lnTo>
                  <a:lnTo>
                    <a:pt x="1389584" y="280941"/>
                  </a:lnTo>
                  <a:lnTo>
                    <a:pt x="1349496" y="250387"/>
                  </a:lnTo>
                  <a:lnTo>
                    <a:pt x="1306629" y="223800"/>
                  </a:lnTo>
                  <a:lnTo>
                    <a:pt x="1285196" y="211896"/>
                  </a:lnTo>
                  <a:lnTo>
                    <a:pt x="1242330" y="190468"/>
                  </a:lnTo>
                  <a:lnTo>
                    <a:pt x="1171680" y="157136"/>
                  </a:lnTo>
                  <a:lnTo>
                    <a:pt x="1117700" y="134915"/>
                  </a:lnTo>
                  <a:lnTo>
                    <a:pt x="1077612" y="121027"/>
                  </a:lnTo>
                  <a:lnTo>
                    <a:pt x="1049431" y="114281"/>
                  </a:lnTo>
                  <a:lnTo>
                    <a:pt x="1043178" y="113447"/>
                  </a:lnTo>
                  <a:lnTo>
                    <a:pt x="1061736" y="113091"/>
                  </a:lnTo>
                  <a:lnTo>
                    <a:pt x="1116906" y="119836"/>
                  </a:lnTo>
                  <a:lnTo>
                    <a:pt x="1162551" y="129757"/>
                  </a:lnTo>
                  <a:lnTo>
                    <a:pt x="1214943" y="145232"/>
                  </a:lnTo>
                  <a:lnTo>
                    <a:pt x="1273289" y="167850"/>
                  </a:lnTo>
                  <a:lnTo>
                    <a:pt x="1304645" y="182532"/>
                  </a:lnTo>
                  <a:lnTo>
                    <a:pt x="1336795" y="199198"/>
                  </a:lnTo>
                  <a:lnTo>
                    <a:pt x="1395140" y="232133"/>
                  </a:lnTo>
                  <a:lnTo>
                    <a:pt x="1445151" y="265862"/>
                  </a:lnTo>
                  <a:lnTo>
                    <a:pt x="1489208" y="301575"/>
                  </a:lnTo>
                  <a:lnTo>
                    <a:pt x="1527312" y="338478"/>
                  </a:lnTo>
                  <a:lnTo>
                    <a:pt x="1561843" y="378159"/>
                  </a:lnTo>
                  <a:lnTo>
                    <a:pt x="1592802" y="421015"/>
                  </a:lnTo>
                  <a:lnTo>
                    <a:pt x="1621776" y="467045"/>
                  </a:lnTo>
                  <a:lnTo>
                    <a:pt x="1636462" y="492440"/>
                  </a:lnTo>
                  <a:lnTo>
                    <a:pt x="1648369" y="513868"/>
                  </a:lnTo>
                  <a:lnTo>
                    <a:pt x="1669406" y="555930"/>
                  </a:lnTo>
                  <a:lnTo>
                    <a:pt x="1685679" y="596802"/>
                  </a:lnTo>
                  <a:lnTo>
                    <a:pt x="1699174" y="637276"/>
                  </a:lnTo>
                  <a:lnTo>
                    <a:pt x="1708303" y="678941"/>
                  </a:lnTo>
                  <a:lnTo>
                    <a:pt x="1714653" y="722193"/>
                  </a:lnTo>
                  <a:lnTo>
                    <a:pt x="1717035" y="768620"/>
                  </a:lnTo>
                  <a:lnTo>
                    <a:pt x="1716638" y="819015"/>
                  </a:lnTo>
                  <a:lnTo>
                    <a:pt x="1714653" y="845601"/>
                  </a:lnTo>
                  <a:lnTo>
                    <a:pt x="1712669" y="872584"/>
                  </a:lnTo>
                  <a:lnTo>
                    <a:pt x="1705921" y="918614"/>
                  </a:lnTo>
                  <a:lnTo>
                    <a:pt x="1690442" y="977342"/>
                  </a:lnTo>
                  <a:lnTo>
                    <a:pt x="1663452" y="1055116"/>
                  </a:lnTo>
                  <a:lnTo>
                    <a:pt x="1642019" y="1128923"/>
                  </a:lnTo>
                  <a:lnTo>
                    <a:pt x="1628127" y="1191619"/>
                  </a:lnTo>
                  <a:lnTo>
                    <a:pt x="1621379" y="1228919"/>
                  </a:lnTo>
                  <a:lnTo>
                    <a:pt x="1615823" y="1267013"/>
                  </a:lnTo>
                  <a:lnTo>
                    <a:pt x="1613838" y="1331693"/>
                  </a:lnTo>
                  <a:lnTo>
                    <a:pt x="1620586" y="1384071"/>
                  </a:lnTo>
                  <a:lnTo>
                    <a:pt x="1630111" y="1415023"/>
                  </a:lnTo>
                  <a:lnTo>
                    <a:pt x="1638050" y="1432085"/>
                  </a:lnTo>
                  <a:lnTo>
                    <a:pt x="1647179" y="1445180"/>
                  </a:lnTo>
                  <a:lnTo>
                    <a:pt x="1657101" y="1455497"/>
                  </a:lnTo>
                  <a:lnTo>
                    <a:pt x="1667421" y="1462640"/>
                  </a:lnTo>
                  <a:lnTo>
                    <a:pt x="1678138" y="1467005"/>
                  </a:lnTo>
                  <a:lnTo>
                    <a:pt x="1688854" y="1467401"/>
                  </a:lnTo>
                  <a:lnTo>
                    <a:pt x="1699174" y="1465417"/>
                  </a:lnTo>
                  <a:lnTo>
                    <a:pt x="1709494" y="1459068"/>
                  </a:lnTo>
                  <a:lnTo>
                    <a:pt x="1718622" y="1450339"/>
                  </a:lnTo>
                  <a:lnTo>
                    <a:pt x="1722988" y="1444386"/>
                  </a:lnTo>
                  <a:lnTo>
                    <a:pt x="1732117" y="1426927"/>
                  </a:lnTo>
                  <a:lnTo>
                    <a:pt x="1755535" y="1366612"/>
                  </a:lnTo>
                  <a:lnTo>
                    <a:pt x="1785700" y="1301932"/>
                  </a:lnTo>
                  <a:lnTo>
                    <a:pt x="1808324" y="1258680"/>
                  </a:lnTo>
                  <a:lnTo>
                    <a:pt x="1832933" y="1213840"/>
                  </a:lnTo>
                  <a:lnTo>
                    <a:pt x="1880562" y="1135669"/>
                  </a:lnTo>
                  <a:lnTo>
                    <a:pt x="1926604" y="1064640"/>
                  </a:lnTo>
                  <a:lnTo>
                    <a:pt x="1968279" y="991230"/>
                  </a:lnTo>
                  <a:lnTo>
                    <a:pt x="1986537" y="951153"/>
                  </a:lnTo>
                  <a:lnTo>
                    <a:pt x="1996063" y="928534"/>
                  </a:lnTo>
                  <a:lnTo>
                    <a:pt x="2011939" y="873378"/>
                  </a:lnTo>
                  <a:lnTo>
                    <a:pt x="2032579" y="776160"/>
                  </a:lnTo>
                  <a:lnTo>
                    <a:pt x="2063538" y="567438"/>
                  </a:lnTo>
                  <a:lnTo>
                    <a:pt x="2078223" y="472600"/>
                  </a:lnTo>
                  <a:lnTo>
                    <a:pt x="2086162" y="435697"/>
                  </a:lnTo>
                  <a:lnTo>
                    <a:pt x="2104023" y="361493"/>
                  </a:lnTo>
                  <a:lnTo>
                    <a:pt x="2127837" y="291655"/>
                  </a:lnTo>
                  <a:lnTo>
                    <a:pt x="2149270" y="244038"/>
                  </a:lnTo>
                  <a:lnTo>
                    <a:pt x="2166338" y="215071"/>
                  </a:lnTo>
                  <a:lnTo>
                    <a:pt x="2175863" y="201579"/>
                  </a:lnTo>
                  <a:lnTo>
                    <a:pt x="2199678" y="171025"/>
                  </a:lnTo>
                  <a:lnTo>
                    <a:pt x="2246117" y="121424"/>
                  </a:lnTo>
                  <a:lnTo>
                    <a:pt x="2293349" y="82933"/>
                  </a:lnTo>
                  <a:lnTo>
                    <a:pt x="2343360" y="51585"/>
                  </a:lnTo>
                  <a:lnTo>
                    <a:pt x="2369953" y="37300"/>
                  </a:lnTo>
                  <a:lnTo>
                    <a:pt x="2386623" y="29364"/>
                  </a:lnTo>
                  <a:lnTo>
                    <a:pt x="2420757" y="17063"/>
                  </a:lnTo>
                  <a:lnTo>
                    <a:pt x="2472753" y="5952"/>
                  </a:lnTo>
                  <a:lnTo>
                    <a:pt x="2559676" y="0"/>
                  </a:lnTo>
                  <a:close/>
                </a:path>
              </a:pathLst>
            </a:custGeom>
            <a:solidFill>
              <a:srgbClr val="894C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sz="1200">
                <a:latin typeface="Times New Roman" panose="02020603050405020304" pitchFamily="18" charset="0"/>
                <a:cs typeface="Times New Roman" panose="02020603050405020304" pitchFamily="18" charset="0"/>
              </a:endParaRPr>
            </a:p>
          </p:txBody>
        </p:sp>
        <p:grpSp>
          <p:nvGrpSpPr>
            <p:cNvPr id="12299" name="Group 4"/>
            <p:cNvGrpSpPr>
              <a:grpSpLocks/>
            </p:cNvGrpSpPr>
            <p:nvPr/>
          </p:nvGrpSpPr>
          <p:grpSpPr bwMode="auto">
            <a:xfrm>
              <a:off x="1037227" y="3549476"/>
              <a:ext cx="2266898" cy="2266813"/>
              <a:chOff x="628650" y="3772478"/>
              <a:chExt cx="2266898" cy="2266813"/>
            </a:xfrm>
          </p:grpSpPr>
          <p:sp>
            <p:nvSpPr>
              <p:cNvPr id="64" name="Oval 1"/>
              <p:cNvSpPr/>
              <p:nvPr/>
            </p:nvSpPr>
            <p:spPr>
              <a:xfrm>
                <a:off x="628650" y="3772478"/>
                <a:ext cx="2266898" cy="2266813"/>
              </a:xfrm>
              <a:prstGeom prst="ellipse">
                <a:avLst/>
              </a:prstGeom>
              <a:solidFill>
                <a:srgbClr val="2B9DAB"/>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1200">
                  <a:latin typeface="Times New Roman" panose="02020603050405020304" pitchFamily="18" charset="0"/>
                  <a:cs typeface="Times New Roman" panose="02020603050405020304" pitchFamily="18" charset="0"/>
                </a:endParaRPr>
              </a:p>
            </p:txBody>
          </p:sp>
          <p:sp>
            <p:nvSpPr>
              <p:cNvPr id="65" name="Oval 40"/>
              <p:cNvSpPr/>
              <p:nvPr/>
            </p:nvSpPr>
            <p:spPr>
              <a:xfrm>
                <a:off x="885488" y="4047098"/>
                <a:ext cx="1775224" cy="171757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200" b="1" dirty="0" err="1">
                    <a:solidFill>
                      <a:schemeClr val="tx1"/>
                    </a:solidFill>
                    <a:latin typeface="Times New Roman" panose="02020603050405020304" pitchFamily="18" charset="0"/>
                    <a:cs typeface="Times New Roman" panose="02020603050405020304" pitchFamily="18" charset="0"/>
                  </a:rPr>
                  <a:t>Заманауи</a:t>
                </a:r>
                <a:r>
                  <a:rPr lang="ru-RU" sz="1200" b="1" dirty="0">
                    <a:solidFill>
                      <a:schemeClr val="tx1"/>
                    </a:solidFill>
                    <a:latin typeface="Times New Roman" panose="02020603050405020304" pitchFamily="18" charset="0"/>
                    <a:cs typeface="Times New Roman" panose="02020603050405020304" pitchFamily="18" charset="0"/>
                  </a:rPr>
                  <a:t> технология</a:t>
                </a:r>
              </a:p>
            </p:txBody>
          </p:sp>
        </p:grpSp>
        <p:grpSp>
          <p:nvGrpSpPr>
            <p:cNvPr id="12300" name="Group 43"/>
            <p:cNvGrpSpPr>
              <a:grpSpLocks/>
            </p:cNvGrpSpPr>
            <p:nvPr/>
          </p:nvGrpSpPr>
          <p:grpSpPr bwMode="auto">
            <a:xfrm>
              <a:off x="6293318" y="3100241"/>
              <a:ext cx="2087515" cy="2087437"/>
              <a:chOff x="628933" y="3772481"/>
              <a:chExt cx="2267091" cy="2267006"/>
            </a:xfrm>
          </p:grpSpPr>
          <p:sp>
            <p:nvSpPr>
              <p:cNvPr id="62" name="Oval 44"/>
              <p:cNvSpPr/>
              <p:nvPr/>
            </p:nvSpPr>
            <p:spPr>
              <a:xfrm>
                <a:off x="628933" y="3772481"/>
                <a:ext cx="2267091" cy="2267006"/>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1200">
                  <a:latin typeface="Times New Roman" panose="02020603050405020304" pitchFamily="18" charset="0"/>
                  <a:cs typeface="Times New Roman" panose="02020603050405020304" pitchFamily="18" charset="0"/>
                </a:endParaRPr>
              </a:p>
            </p:txBody>
          </p:sp>
          <p:sp>
            <p:nvSpPr>
              <p:cNvPr id="63" name="Oval 45"/>
              <p:cNvSpPr/>
              <p:nvPr/>
            </p:nvSpPr>
            <p:spPr>
              <a:xfrm>
                <a:off x="903055" y="4046591"/>
                <a:ext cx="1696564" cy="1718786"/>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200" b="1" dirty="0" err="1">
                    <a:solidFill>
                      <a:schemeClr val="tx1"/>
                    </a:solidFill>
                    <a:latin typeface="Times New Roman" panose="02020603050405020304" pitchFamily="18" charset="0"/>
                    <a:cs typeface="Times New Roman" panose="02020603050405020304" pitchFamily="18" charset="0"/>
                  </a:rPr>
                  <a:t>Білімді</a:t>
                </a:r>
                <a:r>
                  <a:rPr lang="ru-RU" sz="1200" b="1" dirty="0">
                    <a:solidFill>
                      <a:schemeClr val="tx1"/>
                    </a:solidFill>
                    <a:latin typeface="Times New Roman" panose="02020603050405020304" pitchFamily="18" charset="0"/>
                    <a:cs typeface="Times New Roman" panose="02020603050405020304" pitchFamily="18" charset="0"/>
                  </a:rPr>
                  <a:t> </a:t>
                </a:r>
                <a:r>
                  <a:rPr lang="ru-RU" sz="1200" b="1" dirty="0" err="1">
                    <a:solidFill>
                      <a:schemeClr val="tx1"/>
                    </a:solidFill>
                    <a:latin typeface="Times New Roman" panose="02020603050405020304" pitchFamily="18" charset="0"/>
                    <a:cs typeface="Times New Roman" panose="02020603050405020304" pitchFamily="18" charset="0"/>
                  </a:rPr>
                  <a:t>бағалау</a:t>
                </a:r>
                <a:endParaRPr lang="ru-RU" sz="1200" b="1" dirty="0">
                  <a:solidFill>
                    <a:schemeClr val="tx1"/>
                  </a:solidFill>
                  <a:latin typeface="Times New Roman" panose="02020603050405020304" pitchFamily="18" charset="0"/>
                  <a:cs typeface="Times New Roman" panose="02020603050405020304" pitchFamily="18" charset="0"/>
                </a:endParaRPr>
              </a:p>
            </p:txBody>
          </p:sp>
        </p:grpSp>
        <p:grpSp>
          <p:nvGrpSpPr>
            <p:cNvPr id="12301" name="Group 46"/>
            <p:cNvGrpSpPr>
              <a:grpSpLocks/>
            </p:cNvGrpSpPr>
            <p:nvPr/>
          </p:nvGrpSpPr>
          <p:grpSpPr bwMode="auto">
            <a:xfrm>
              <a:off x="1742061" y="1787457"/>
              <a:ext cx="1750972" cy="1749319"/>
              <a:chOff x="837334" y="3772728"/>
              <a:chExt cx="2269035" cy="2266893"/>
            </a:xfrm>
          </p:grpSpPr>
          <p:sp>
            <p:nvSpPr>
              <p:cNvPr id="60" name="Oval 47"/>
              <p:cNvSpPr/>
              <p:nvPr/>
            </p:nvSpPr>
            <p:spPr>
              <a:xfrm>
                <a:off x="837334" y="3772728"/>
                <a:ext cx="2269035" cy="2266893"/>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1200">
                  <a:latin typeface="Times New Roman" panose="02020603050405020304" pitchFamily="18" charset="0"/>
                  <a:cs typeface="Times New Roman" panose="02020603050405020304" pitchFamily="18" charset="0"/>
                </a:endParaRPr>
              </a:p>
            </p:txBody>
          </p:sp>
          <p:sp>
            <p:nvSpPr>
              <p:cNvPr id="61" name="Oval 48"/>
              <p:cNvSpPr/>
              <p:nvPr/>
            </p:nvSpPr>
            <p:spPr>
              <a:xfrm>
                <a:off x="1129449" y="4046318"/>
                <a:ext cx="1719777" cy="1719713"/>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200" b="1" dirty="0" err="1">
                    <a:solidFill>
                      <a:schemeClr val="tx1"/>
                    </a:solidFill>
                    <a:latin typeface="Times New Roman" panose="02020603050405020304" pitchFamily="18" charset="0"/>
                    <a:cs typeface="Times New Roman" panose="02020603050405020304" pitchFamily="18" charset="0"/>
                  </a:rPr>
                  <a:t>Қол</a:t>
                </a:r>
                <a:endParaRPr lang="ru-RU" sz="1200" b="1" dirty="0">
                  <a:solidFill>
                    <a:schemeClr val="tx1"/>
                  </a:solidFill>
                  <a:latin typeface="Times New Roman" panose="02020603050405020304" pitchFamily="18" charset="0"/>
                  <a:cs typeface="Times New Roman" panose="02020603050405020304" pitchFamily="18" charset="0"/>
                </a:endParaRPr>
              </a:p>
              <a:p>
                <a:pPr algn="ctr">
                  <a:defRPr/>
                </a:pPr>
                <a:r>
                  <a:rPr lang="ru-RU" sz="1200" b="1" dirty="0" err="1">
                    <a:solidFill>
                      <a:schemeClr val="tx1"/>
                    </a:solidFill>
                    <a:latin typeface="Times New Roman" panose="02020603050405020304" pitchFamily="18" charset="0"/>
                    <a:cs typeface="Times New Roman" panose="02020603050405020304" pitchFamily="18" charset="0"/>
                  </a:rPr>
                  <a:t>жетімді</a:t>
                </a:r>
                <a:endParaRPr lang="ru-RU" sz="1200" b="1" dirty="0">
                  <a:solidFill>
                    <a:schemeClr val="tx1"/>
                  </a:solidFill>
                  <a:latin typeface="Times New Roman" panose="02020603050405020304" pitchFamily="18" charset="0"/>
                  <a:cs typeface="Times New Roman" panose="02020603050405020304" pitchFamily="18" charset="0"/>
                </a:endParaRPr>
              </a:p>
            </p:txBody>
          </p:sp>
        </p:grpSp>
        <p:grpSp>
          <p:nvGrpSpPr>
            <p:cNvPr id="12302" name="Group 49"/>
            <p:cNvGrpSpPr>
              <a:grpSpLocks/>
            </p:cNvGrpSpPr>
            <p:nvPr/>
          </p:nvGrpSpPr>
          <p:grpSpPr bwMode="auto">
            <a:xfrm>
              <a:off x="4892841" y="1247817"/>
              <a:ext cx="1749860" cy="1749860"/>
              <a:chOff x="628650" y="3771900"/>
              <a:chExt cx="2267594" cy="2267594"/>
            </a:xfrm>
          </p:grpSpPr>
          <p:sp>
            <p:nvSpPr>
              <p:cNvPr id="58" name="Oval 50"/>
              <p:cNvSpPr/>
              <p:nvPr/>
            </p:nvSpPr>
            <p:spPr>
              <a:xfrm>
                <a:off x="629084" y="3771800"/>
                <a:ext cx="2266978" cy="2266893"/>
              </a:xfrm>
              <a:prstGeom prst="ellipse">
                <a:avLst/>
              </a:prstGeom>
              <a:solidFill>
                <a:srgbClr val="207680"/>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1200">
                  <a:latin typeface="Times New Roman" panose="02020603050405020304" pitchFamily="18" charset="0"/>
                  <a:cs typeface="Times New Roman" panose="02020603050405020304" pitchFamily="18" charset="0"/>
                </a:endParaRPr>
              </a:p>
            </p:txBody>
          </p:sp>
          <p:sp>
            <p:nvSpPr>
              <p:cNvPr id="59" name="Oval 62"/>
              <p:cNvSpPr/>
              <p:nvPr/>
            </p:nvSpPr>
            <p:spPr>
              <a:xfrm>
                <a:off x="902686" y="4045390"/>
                <a:ext cx="1719777" cy="171971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200" b="1" dirty="0" err="1">
                    <a:solidFill>
                      <a:schemeClr val="tx1"/>
                    </a:solidFill>
                    <a:latin typeface="Times New Roman" panose="02020603050405020304" pitchFamily="18" charset="0"/>
                    <a:cs typeface="Times New Roman" panose="02020603050405020304" pitchFamily="18" charset="0"/>
                  </a:rPr>
                  <a:t>Цифрлы</a:t>
                </a:r>
                <a:r>
                  <a:rPr lang="ru-RU" sz="1200" b="1" dirty="0">
                    <a:solidFill>
                      <a:schemeClr val="tx1"/>
                    </a:solidFill>
                    <a:latin typeface="Times New Roman" panose="02020603050405020304" pitchFamily="18" charset="0"/>
                    <a:cs typeface="Times New Roman" panose="02020603050405020304" pitchFamily="18" charset="0"/>
                  </a:rPr>
                  <a:t> </a:t>
                </a:r>
                <a:r>
                  <a:rPr lang="ru-RU" sz="1200" b="1" dirty="0" err="1">
                    <a:solidFill>
                      <a:schemeClr val="tx1"/>
                    </a:solidFill>
                    <a:latin typeface="Times New Roman" panose="02020603050405020304" pitchFamily="18" charset="0"/>
                    <a:cs typeface="Times New Roman" panose="02020603050405020304" pitchFamily="18" charset="0"/>
                  </a:rPr>
                  <a:t>Қазақстан</a:t>
                </a:r>
                <a:endParaRPr lang="ru-RU" sz="1200" b="1" dirty="0">
                  <a:solidFill>
                    <a:schemeClr val="tx1"/>
                  </a:solidFill>
                  <a:latin typeface="Times New Roman" panose="02020603050405020304" pitchFamily="18" charset="0"/>
                  <a:cs typeface="Times New Roman" panose="02020603050405020304" pitchFamily="18" charset="0"/>
                </a:endParaRPr>
              </a:p>
            </p:txBody>
          </p:sp>
        </p:grpSp>
        <p:grpSp>
          <p:nvGrpSpPr>
            <p:cNvPr id="12303" name="Group 63"/>
            <p:cNvGrpSpPr>
              <a:grpSpLocks/>
            </p:cNvGrpSpPr>
            <p:nvPr/>
          </p:nvGrpSpPr>
          <p:grpSpPr bwMode="auto">
            <a:xfrm>
              <a:off x="6749511" y="1772278"/>
              <a:ext cx="1656722" cy="1656722"/>
              <a:chOff x="628650" y="3771900"/>
              <a:chExt cx="2267594" cy="2267594"/>
            </a:xfrm>
          </p:grpSpPr>
          <p:sp>
            <p:nvSpPr>
              <p:cNvPr id="56" name="Oval 64"/>
              <p:cNvSpPr/>
              <p:nvPr/>
            </p:nvSpPr>
            <p:spPr>
              <a:xfrm>
                <a:off x="627842" y="3770949"/>
                <a:ext cx="2268402" cy="2268317"/>
              </a:xfrm>
              <a:prstGeom prst="ellipse">
                <a:avLst/>
              </a:prstGeom>
              <a:solidFill>
                <a:srgbClr val="AB282F"/>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1200">
                  <a:latin typeface="Times New Roman" panose="02020603050405020304" pitchFamily="18" charset="0"/>
                  <a:cs typeface="Times New Roman" panose="02020603050405020304" pitchFamily="18" charset="0"/>
                </a:endParaRPr>
              </a:p>
            </p:txBody>
          </p:sp>
          <p:sp>
            <p:nvSpPr>
              <p:cNvPr id="57" name="Oval 65"/>
              <p:cNvSpPr/>
              <p:nvPr/>
            </p:nvSpPr>
            <p:spPr>
              <a:xfrm>
                <a:off x="901615" y="4044711"/>
                <a:ext cx="1720856" cy="172079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ru-RU" sz="1200" b="1" dirty="0" err="1">
                    <a:solidFill>
                      <a:schemeClr val="tx1"/>
                    </a:solidFill>
                    <a:latin typeface="Times New Roman" panose="02020603050405020304" pitchFamily="18" charset="0"/>
                    <a:cs typeface="Times New Roman" panose="02020603050405020304" pitchFamily="18" charset="0"/>
                  </a:rPr>
                  <a:t>Дербес</a:t>
                </a:r>
                <a:r>
                  <a:rPr lang="ru-RU" sz="1200" b="1" dirty="0">
                    <a:solidFill>
                      <a:schemeClr val="tx1"/>
                    </a:solidFill>
                    <a:latin typeface="Times New Roman" panose="02020603050405020304" pitchFamily="18" charset="0"/>
                    <a:cs typeface="Times New Roman" panose="02020603050405020304" pitchFamily="18" charset="0"/>
                  </a:rPr>
                  <a:t> </a:t>
                </a:r>
                <a:r>
                  <a:rPr lang="ru-RU" sz="1200" b="1" dirty="0" err="1">
                    <a:solidFill>
                      <a:schemeClr val="tx1"/>
                    </a:solidFill>
                    <a:latin typeface="Times New Roman" panose="02020603050405020304" pitchFamily="18" charset="0"/>
                    <a:cs typeface="Times New Roman" panose="02020603050405020304" pitchFamily="18" charset="0"/>
                  </a:rPr>
                  <a:t>оқыту</a:t>
                </a:r>
                <a:endParaRPr lang="ru-RU" sz="1200" b="1" dirty="0">
                  <a:solidFill>
                    <a:schemeClr val="tx1"/>
                  </a:solidFill>
                  <a:latin typeface="Times New Roman" panose="02020603050405020304" pitchFamily="18" charset="0"/>
                  <a:cs typeface="Times New Roman" panose="02020603050405020304" pitchFamily="18" charset="0"/>
                </a:endParaRPr>
              </a:p>
            </p:txBody>
          </p:sp>
        </p:grpSp>
        <p:grpSp>
          <p:nvGrpSpPr>
            <p:cNvPr id="12304" name="Group 66"/>
            <p:cNvGrpSpPr>
              <a:grpSpLocks/>
            </p:cNvGrpSpPr>
            <p:nvPr/>
          </p:nvGrpSpPr>
          <p:grpSpPr bwMode="auto">
            <a:xfrm>
              <a:off x="3636322" y="1565473"/>
              <a:ext cx="1656722" cy="1656722"/>
              <a:chOff x="628650" y="3771900"/>
              <a:chExt cx="2267594" cy="2267594"/>
            </a:xfrm>
          </p:grpSpPr>
          <p:sp>
            <p:nvSpPr>
              <p:cNvPr id="54" name="Oval 67"/>
              <p:cNvSpPr/>
              <p:nvPr/>
            </p:nvSpPr>
            <p:spPr>
              <a:xfrm>
                <a:off x="628078" y="3771555"/>
                <a:ext cx="2268402" cy="2268317"/>
              </a:xfrm>
              <a:prstGeom prst="ellipse">
                <a:avLst/>
              </a:prstGeom>
              <a:solidFill>
                <a:srgbClr val="B25501"/>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1200">
                  <a:latin typeface="Times New Roman" panose="02020603050405020304" pitchFamily="18" charset="0"/>
                  <a:cs typeface="Times New Roman" panose="02020603050405020304" pitchFamily="18" charset="0"/>
                </a:endParaRPr>
              </a:p>
            </p:txBody>
          </p:sp>
          <p:sp>
            <p:nvSpPr>
              <p:cNvPr id="55" name="Oval 68"/>
              <p:cNvSpPr/>
              <p:nvPr/>
            </p:nvSpPr>
            <p:spPr>
              <a:xfrm>
                <a:off x="901850" y="4045317"/>
                <a:ext cx="1720856" cy="172079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200" b="1" dirty="0" err="1">
                    <a:solidFill>
                      <a:schemeClr val="tx1"/>
                    </a:solidFill>
                    <a:latin typeface="Times New Roman" panose="02020603050405020304" pitchFamily="18" charset="0"/>
                    <a:cs typeface="Times New Roman" panose="02020603050405020304" pitchFamily="18" charset="0"/>
                  </a:rPr>
                  <a:t>Нәтижелі</a:t>
                </a:r>
                <a:endParaRPr lang="ru-RU" sz="1200" b="1" dirty="0">
                  <a:solidFill>
                    <a:schemeClr val="tx1"/>
                  </a:solidFill>
                  <a:latin typeface="Times New Roman" panose="02020603050405020304" pitchFamily="18" charset="0"/>
                  <a:cs typeface="Times New Roman" panose="02020603050405020304" pitchFamily="18" charset="0"/>
                </a:endParaRPr>
              </a:p>
            </p:txBody>
          </p:sp>
        </p:grpSp>
        <p:grpSp>
          <p:nvGrpSpPr>
            <p:cNvPr id="12305" name="Group 69"/>
            <p:cNvGrpSpPr>
              <a:grpSpLocks/>
            </p:cNvGrpSpPr>
            <p:nvPr/>
          </p:nvGrpSpPr>
          <p:grpSpPr bwMode="auto">
            <a:xfrm>
              <a:off x="5493194" y="3048282"/>
              <a:ext cx="1388120" cy="1388120"/>
              <a:chOff x="628650" y="3771900"/>
              <a:chExt cx="2267594" cy="2267594"/>
            </a:xfrm>
          </p:grpSpPr>
          <p:sp>
            <p:nvSpPr>
              <p:cNvPr id="52" name="Oval 70"/>
              <p:cNvSpPr/>
              <p:nvPr/>
            </p:nvSpPr>
            <p:spPr>
              <a:xfrm>
                <a:off x="628720" y="3771204"/>
                <a:ext cx="2266488" cy="2268996"/>
              </a:xfrm>
              <a:prstGeom prst="ellipse">
                <a:avLst/>
              </a:prstGeom>
              <a:solidFill>
                <a:srgbClr val="AECA00"/>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1200">
                  <a:latin typeface="Times New Roman" panose="02020603050405020304" pitchFamily="18" charset="0"/>
                  <a:cs typeface="Times New Roman" panose="02020603050405020304" pitchFamily="18" charset="0"/>
                </a:endParaRPr>
              </a:p>
            </p:txBody>
          </p:sp>
          <p:sp>
            <p:nvSpPr>
              <p:cNvPr id="53" name="Oval 71"/>
              <p:cNvSpPr/>
              <p:nvPr/>
            </p:nvSpPr>
            <p:spPr>
              <a:xfrm>
                <a:off x="903603" y="4046077"/>
                <a:ext cx="1716722" cy="1719250"/>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ru-RU" sz="1200" b="1" dirty="0" err="1">
                    <a:solidFill>
                      <a:schemeClr val="tx1"/>
                    </a:solidFill>
                    <a:latin typeface="Times New Roman" panose="02020603050405020304" pitchFamily="18" charset="0"/>
                    <a:cs typeface="Times New Roman" panose="02020603050405020304" pitchFamily="18" charset="0"/>
                  </a:rPr>
                  <a:t>Тиімді</a:t>
                </a:r>
                <a:endParaRPr lang="ru-RU" sz="1200" b="1" dirty="0">
                  <a:solidFill>
                    <a:schemeClr val="tx1"/>
                  </a:solidFill>
                  <a:latin typeface="Times New Roman" panose="02020603050405020304" pitchFamily="18" charset="0"/>
                  <a:cs typeface="Times New Roman" panose="02020603050405020304" pitchFamily="18" charset="0"/>
                </a:endParaRPr>
              </a:p>
            </p:txBody>
          </p:sp>
        </p:grpSp>
        <p:grpSp>
          <p:nvGrpSpPr>
            <p:cNvPr id="12306" name="Group 72"/>
            <p:cNvGrpSpPr>
              <a:grpSpLocks/>
            </p:cNvGrpSpPr>
            <p:nvPr/>
          </p:nvGrpSpPr>
          <p:grpSpPr bwMode="auto">
            <a:xfrm>
              <a:off x="2546358" y="1115985"/>
              <a:ext cx="1216571" cy="1216571"/>
              <a:chOff x="979546" y="3771900"/>
              <a:chExt cx="2267594" cy="2267594"/>
            </a:xfrm>
          </p:grpSpPr>
          <p:sp>
            <p:nvSpPr>
              <p:cNvPr id="50" name="Oval 73"/>
              <p:cNvSpPr/>
              <p:nvPr/>
            </p:nvSpPr>
            <p:spPr>
              <a:xfrm>
                <a:off x="980564" y="3771900"/>
                <a:ext cx="2266524" cy="2266438"/>
              </a:xfrm>
              <a:prstGeom prst="ellipse">
                <a:avLst/>
              </a:prstGeom>
              <a:solidFill>
                <a:srgbClr val="E4363F"/>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sz="1200">
                  <a:latin typeface="Times New Roman" panose="02020603050405020304" pitchFamily="18" charset="0"/>
                  <a:cs typeface="Times New Roman" panose="02020603050405020304" pitchFamily="18" charset="0"/>
                </a:endParaRPr>
              </a:p>
            </p:txBody>
          </p:sp>
          <p:sp>
            <p:nvSpPr>
              <p:cNvPr id="51" name="Oval 74"/>
              <p:cNvSpPr/>
              <p:nvPr/>
            </p:nvSpPr>
            <p:spPr>
              <a:xfrm>
                <a:off x="1255743" y="4047069"/>
                <a:ext cx="1716167" cy="171610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ru-RU" sz="1200" b="1" dirty="0" err="1">
                    <a:solidFill>
                      <a:schemeClr val="tx1"/>
                    </a:solidFill>
                    <a:latin typeface="Times New Roman" panose="02020603050405020304" pitchFamily="18" charset="0"/>
                    <a:cs typeface="Times New Roman" panose="02020603050405020304" pitchFamily="18" charset="0"/>
                  </a:rPr>
                  <a:t>Үш</a:t>
                </a:r>
                <a:r>
                  <a:rPr lang="ru-RU" sz="1200" b="1" dirty="0">
                    <a:solidFill>
                      <a:schemeClr val="tx1"/>
                    </a:solidFill>
                    <a:latin typeface="Times New Roman" panose="02020603050405020304" pitchFamily="18" charset="0"/>
                    <a:cs typeface="Times New Roman" panose="02020603050405020304" pitchFamily="18" charset="0"/>
                  </a:rPr>
                  <a:t> </a:t>
                </a:r>
                <a:r>
                  <a:rPr lang="ru-RU" sz="1200" b="1" dirty="0" err="1">
                    <a:solidFill>
                      <a:schemeClr val="tx1"/>
                    </a:solidFill>
                    <a:latin typeface="Times New Roman" panose="02020603050405020304" pitchFamily="18" charset="0"/>
                    <a:cs typeface="Times New Roman" panose="02020603050405020304" pitchFamily="18" charset="0"/>
                  </a:rPr>
                  <a:t>тілді</a:t>
                </a:r>
                <a:endParaRPr lang="ru-RU" sz="1200" b="1" dirty="0">
                  <a:solidFill>
                    <a:schemeClr val="tx1"/>
                  </a:solidFill>
                  <a:latin typeface="Times New Roman" panose="02020603050405020304" pitchFamily="18" charset="0"/>
                  <a:cs typeface="Times New Roman" panose="02020603050405020304" pitchFamily="18" charset="0"/>
                </a:endParaRPr>
              </a:p>
            </p:txBody>
          </p:sp>
        </p:grpSp>
      </p:grpSp>
    </p:spTree>
    <p:extLst>
      <p:ext uri="{BB962C8B-B14F-4D97-AF65-F5344CB8AC3E}">
        <p14:creationId xmlns:p14="http://schemas.microsoft.com/office/powerpoint/2010/main" val="5901495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891116"/>
          </a:xfrm>
          <a:prstGeom prst="rect">
            <a:avLst/>
          </a:prstGeom>
        </p:spPr>
      </p:pic>
      <p:sp>
        <p:nvSpPr>
          <p:cNvPr id="409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3</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179512" y="347625"/>
            <a:ext cx="7839582" cy="584775"/>
          </a:xfrm>
          <a:prstGeom prst="rect">
            <a:avLst/>
          </a:prstGeom>
        </p:spPr>
        <p:txBody>
          <a:bodyPr wrap="none">
            <a:spAutoFit/>
          </a:bodyPr>
          <a:lstStyle/>
          <a:p>
            <a:r>
              <a:rPr lang="ru-RU" sz="32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Ключевые слова и словосочетания урока</a:t>
            </a:r>
          </a:p>
        </p:txBody>
      </p:sp>
      <p:sp>
        <p:nvSpPr>
          <p:cNvPr id="9" name="Прямоугольник 8"/>
          <p:cNvSpPr/>
          <p:nvPr/>
        </p:nvSpPr>
        <p:spPr>
          <a:xfrm>
            <a:off x="947287" y="1338176"/>
            <a:ext cx="6807200" cy="1815882"/>
          </a:xfrm>
          <a:prstGeom prst="rect">
            <a:avLst/>
          </a:prstGeom>
        </p:spPr>
        <p:txBody>
          <a:bodyPr wrap="square">
            <a:spAutoFit/>
          </a:bodyPr>
          <a:lstStyle/>
          <a:p>
            <a:pPr marL="342900" lvl="0" indent="-342900">
              <a:buFont typeface="Wingdings"/>
              <a:buChar char=""/>
              <a:tabLst>
                <a:tab pos="457200" algn="l"/>
              </a:tabLst>
            </a:pP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Фронтовая песня</a:t>
            </a:r>
          </a:p>
          <a:p>
            <a:pPr marL="342900" lvl="0" indent="-342900">
              <a:buFont typeface="Wingdings"/>
              <a:buChar char=""/>
              <a:tabLst>
                <a:tab pos="457200" algn="l"/>
              </a:tabLst>
            </a:pP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Корреспондент газеты</a:t>
            </a:r>
          </a:p>
          <a:p>
            <a:pPr marL="342900" lvl="0" indent="-342900">
              <a:buFont typeface="Wingdings"/>
              <a:buChar char=""/>
              <a:tabLst>
                <a:tab pos="457200" algn="l"/>
              </a:tabLst>
            </a:pP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Рефрены</a:t>
            </a:r>
          </a:p>
          <a:p>
            <a:pPr marL="342900" lvl="0" indent="-342900">
              <a:buFont typeface="Wingdings"/>
              <a:buChar char=""/>
              <a:tabLst>
                <a:tab pos="457200" algn="l"/>
              </a:tabLst>
            </a:pP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Молитва</a:t>
            </a:r>
            <a:endParaRPr lang="ru-RU" sz="2800" b="1"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1" name="Picture 4" descr="C:\Users\Шынар\Desktop\ТК ХАБАР\УРОК для ХАБАР №42\Без названия (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1725" y="3056142"/>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3612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6837" y="0"/>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4</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102" name="Прямоугольник 9"/>
          <p:cNvSpPr>
            <a:spLocks noChangeArrowheads="1"/>
          </p:cNvSpPr>
          <p:nvPr/>
        </p:nvSpPr>
        <p:spPr bwMode="auto">
          <a:xfrm>
            <a:off x="1566111" y="353338"/>
            <a:ext cx="5579753" cy="573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altLang="ru-RU" sz="3200" b="1" dirty="0" smtClean="0">
                <a:solidFill>
                  <a:schemeClr val="bg1"/>
                </a:solidFill>
                <a:latin typeface="Times New Roman" panose="02020603050405020304" pitchFamily="18" charset="0"/>
                <a:cs typeface="Times New Roman" panose="02020603050405020304" pitchFamily="18" charset="0"/>
              </a:rPr>
              <a:t>Прочитайте эпиграф к уроку</a:t>
            </a:r>
            <a:endParaRPr lang="ru-RU" altLang="ru-RU" sz="3200" dirty="0">
              <a:solidFill>
                <a:schemeClr val="bg1"/>
              </a:solidFill>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865169" y="1509150"/>
            <a:ext cx="7810500" cy="2246769"/>
          </a:xfrm>
          <a:prstGeom prst="rect">
            <a:avLst/>
          </a:prstGeom>
        </p:spPr>
        <p:txBody>
          <a:bodyPr wrap="square">
            <a:spAutoFit/>
          </a:bodyPr>
          <a:lstStyle/>
          <a:p>
            <a:r>
              <a:rPr lang="ru-RU" sz="2800" dirty="0">
                <a:latin typeface="Times New Roman" panose="02020603050405020304" pitchFamily="18" charset="0"/>
                <a:ea typeface="Tahoma" panose="020B0604030504040204" pitchFamily="34" charset="0"/>
                <a:cs typeface="Times New Roman" panose="02020603050405020304" pitchFamily="18" charset="0"/>
              </a:rPr>
              <a:t>Да, можно выжить в зной, в грозу, в морозы,</a:t>
            </a:r>
            <a:br>
              <a:rPr lang="ru-RU" sz="2800" dirty="0">
                <a:latin typeface="Times New Roman" panose="02020603050405020304" pitchFamily="18" charset="0"/>
                <a:ea typeface="Tahoma" panose="020B0604030504040204" pitchFamily="34" charset="0"/>
                <a:cs typeface="Times New Roman" panose="02020603050405020304" pitchFamily="18" charset="0"/>
              </a:rPr>
            </a:br>
            <a:r>
              <a:rPr lang="ru-RU" sz="2800" dirty="0">
                <a:latin typeface="Times New Roman" panose="02020603050405020304" pitchFamily="18" charset="0"/>
                <a:ea typeface="Tahoma" panose="020B0604030504040204" pitchFamily="34" charset="0"/>
                <a:cs typeface="Times New Roman" panose="02020603050405020304" pitchFamily="18" charset="0"/>
              </a:rPr>
              <a:t>Да, можно голодать и холодать,</a:t>
            </a:r>
            <a:br>
              <a:rPr lang="ru-RU" sz="2800" dirty="0">
                <a:latin typeface="Times New Roman" panose="02020603050405020304" pitchFamily="18" charset="0"/>
                <a:ea typeface="Tahoma" panose="020B0604030504040204" pitchFamily="34" charset="0"/>
                <a:cs typeface="Times New Roman" panose="02020603050405020304" pitchFamily="18" charset="0"/>
              </a:rPr>
            </a:br>
            <a:r>
              <a:rPr lang="ru-RU" sz="2800" dirty="0">
                <a:latin typeface="Times New Roman" panose="02020603050405020304" pitchFamily="18" charset="0"/>
                <a:ea typeface="Tahoma" panose="020B0604030504040204" pitchFamily="34" charset="0"/>
                <a:cs typeface="Times New Roman" panose="02020603050405020304" pitchFamily="18" charset="0"/>
              </a:rPr>
              <a:t>Идти на смерть… Но эти три березы</a:t>
            </a:r>
            <a:br>
              <a:rPr lang="ru-RU" sz="2800" dirty="0">
                <a:latin typeface="Times New Roman" panose="02020603050405020304" pitchFamily="18" charset="0"/>
                <a:ea typeface="Tahoma" panose="020B0604030504040204" pitchFamily="34" charset="0"/>
                <a:cs typeface="Times New Roman" panose="02020603050405020304" pitchFamily="18" charset="0"/>
              </a:rPr>
            </a:br>
            <a:r>
              <a:rPr lang="ru-RU" sz="2800" dirty="0">
                <a:latin typeface="Times New Roman" panose="02020603050405020304" pitchFamily="18" charset="0"/>
                <a:ea typeface="Tahoma" panose="020B0604030504040204" pitchFamily="34" charset="0"/>
                <a:cs typeface="Times New Roman" panose="02020603050405020304" pitchFamily="18" charset="0"/>
              </a:rPr>
              <a:t>При жизни никому нельзя отдать.</a:t>
            </a:r>
          </a:p>
          <a:p>
            <a:pPr algn="r">
              <a:spcAft>
                <a:spcPts val="0"/>
              </a:spcAft>
            </a:pPr>
            <a:r>
              <a:rPr lang="ru-RU" sz="2800" b="1" dirty="0">
                <a:latin typeface="Times New Roman" panose="02020603050405020304" pitchFamily="18" charset="0"/>
                <a:ea typeface="Tahoma" panose="020B0604030504040204" pitchFamily="34" charset="0"/>
                <a:cs typeface="Times New Roman" panose="02020603050405020304" pitchFamily="18" charset="0"/>
              </a:rPr>
              <a:t>К</a:t>
            </a: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 Симонов</a:t>
            </a:r>
            <a:endParaRPr lang="ru-RU" sz="28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0" name="Прямоугольник 9"/>
          <p:cNvSpPr/>
          <p:nvPr/>
        </p:nvSpPr>
        <p:spPr>
          <a:xfrm>
            <a:off x="344469" y="4273772"/>
            <a:ext cx="8559800" cy="461665"/>
          </a:xfrm>
          <a:prstGeom prst="rect">
            <a:avLst/>
          </a:prstGeom>
        </p:spPr>
        <p:txBody>
          <a:bodyPr wrap="square">
            <a:spAutoFit/>
          </a:bodyPr>
          <a:lstStyle/>
          <a:p>
            <a:pPr algn="ctr"/>
            <a:r>
              <a:rPr lang="ru-RU" sz="2400" b="1" dirty="0" smtClean="0">
                <a:solidFill>
                  <a:schemeClr val="accent1"/>
                </a:solidFill>
                <a:latin typeface="Times New Roman" panose="02020603050405020304" pitchFamily="18" charset="0"/>
                <a:ea typeface="Tahoma" panose="020B0604030504040204" pitchFamily="34" charset="0"/>
                <a:cs typeface="Times New Roman" panose="02020603050405020304" pitchFamily="18" charset="0"/>
              </a:rPr>
              <a:t>Как вы понимаете выражение поэта «три березы»?   </a:t>
            </a:r>
            <a:endParaRPr lang="ru-RU" sz="2400" b="1" dirty="0">
              <a:solidFill>
                <a:schemeClr val="accent1"/>
              </a:solidFill>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997997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5"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3076"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Прямоугольник 8"/>
          <p:cNvSpPr/>
          <p:nvPr/>
        </p:nvSpPr>
        <p:spPr>
          <a:xfrm>
            <a:off x="2987824" y="551385"/>
            <a:ext cx="3154453" cy="584775"/>
          </a:xfrm>
          <a:prstGeom prst="rect">
            <a:avLst/>
          </a:prstGeom>
        </p:spPr>
        <p:txBody>
          <a:bodyPr wrap="none">
            <a:spAutoFit/>
          </a:bodyPr>
          <a:lstStyle/>
          <a:p>
            <a:r>
              <a:rPr lang="ru-RU" sz="3200" b="1" dirty="0" smtClean="0">
                <a:latin typeface="Times New Roman" panose="02020603050405020304" pitchFamily="18" charset="0"/>
                <a:ea typeface="Tahoma" panose="020B0604030504040204" pitchFamily="34" charset="0"/>
                <a:cs typeface="Times New Roman" panose="02020603050405020304" pitchFamily="18" charset="0"/>
              </a:rPr>
              <a:t>Коротко о поэте</a:t>
            </a:r>
            <a:endParaRPr lang="ru-RU" sz="3200" dirty="0">
              <a:latin typeface="Times New Roman" panose="02020603050405020304" pitchFamily="18" charset="0"/>
              <a:cs typeface="Times New Roman" panose="02020603050405020304" pitchFamily="18" charset="0"/>
            </a:endParaRPr>
          </a:p>
        </p:txBody>
      </p:sp>
      <p:sp>
        <p:nvSpPr>
          <p:cNvPr id="7" name="Rectangle 144">
            <a:extLst>
              <a:ext uri="{FF2B5EF4-FFF2-40B4-BE49-F238E27FC236}">
                <a16:creationId xmlns:a16="http://schemas.microsoft.com/office/drawing/2014/main" id="{CD91E988-7A18-4398-B6F1-77F363DEF83B}"/>
              </a:ext>
            </a:extLst>
          </p:cNvPr>
          <p:cNvSpPr/>
          <p:nvPr/>
        </p:nvSpPr>
        <p:spPr>
          <a:xfrm>
            <a:off x="3185443" y="1318248"/>
            <a:ext cx="5754336" cy="461665"/>
          </a:xfrm>
          <a:prstGeom prst="rect">
            <a:avLst/>
          </a:prstGeom>
        </p:spPr>
        <p:txBody>
          <a:bodyPr wrap="square">
            <a:spAutoFit/>
          </a:bodyPr>
          <a:lstStyle/>
          <a:p>
            <a:r>
              <a:rPr lang="ru-RU" sz="2400" dirty="0" smtClean="0">
                <a:latin typeface="Times New Roman" panose="02020603050405020304" pitchFamily="18" charset="0"/>
                <a:ea typeface="Tahoma" panose="020B0604030504040204" pitchFamily="34" charset="0"/>
                <a:cs typeface="Times New Roman" panose="02020603050405020304" pitchFamily="18" charset="0"/>
              </a:rPr>
              <a:t>        </a:t>
            </a:r>
            <a:endParaRPr lang="ru-RU" sz="2400" b="1" dirty="0" smtClean="0">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Прямоугольник 7"/>
          <p:cNvSpPr/>
          <p:nvPr/>
        </p:nvSpPr>
        <p:spPr>
          <a:xfrm>
            <a:off x="3125957" y="1318248"/>
            <a:ext cx="5665435" cy="4654736"/>
          </a:xfrm>
          <a:prstGeom prst="rect">
            <a:avLst/>
          </a:prstGeom>
        </p:spPr>
        <p:txBody>
          <a:bodyPr wrap="square">
            <a:spAutoFit/>
          </a:bodyPr>
          <a:lstStyle/>
          <a:p>
            <a:pPr>
              <a:lnSpc>
                <a:spcPct val="115000"/>
              </a:lnSpc>
              <a:spcAft>
                <a:spcPts val="1000"/>
              </a:spcAft>
            </a:pPr>
            <a:r>
              <a:rPr lang="ru-RU" dirty="0" smtClean="0">
                <a:latin typeface="Times New Roman" panose="02020603050405020304" pitchFamily="18" charset="0"/>
                <a:ea typeface="Tahoma" panose="020B0604030504040204" pitchFamily="34" charset="0"/>
                <a:cs typeface="Times New Roman" panose="02020603050405020304" pitchFamily="18" charset="0"/>
              </a:rPr>
              <a:t>       Симонов </a:t>
            </a:r>
            <a:r>
              <a:rPr lang="ru-RU" dirty="0">
                <a:latin typeface="Times New Roman" panose="02020603050405020304" pitchFamily="18" charset="0"/>
                <a:ea typeface="Tahoma" panose="020B0604030504040204" pitchFamily="34" charset="0"/>
                <a:cs typeface="Times New Roman" panose="02020603050405020304" pitchFamily="18" charset="0"/>
              </a:rPr>
              <a:t>Константин Михайлович (1915-1979) —известный поэт, прошедший всю войну корреспондентом газеты «Красная звезда». В качестве военного корреспондента он переезжал с фронта на фронт, знал войну «изнутри». Благодаря многогранности своей литературной деятельности, Симонов приобретает всесоюзную популярность. Им проведены длительные и обстоятельные беседы с маршалами Жуковым, Коневым и другими, много воевавшими людьми. </a:t>
            </a:r>
            <a:endParaRPr lang="ru-RU" dirty="0" smtClean="0">
              <a:latin typeface="Times New Roman" panose="02020603050405020304" pitchFamily="18" charset="0"/>
              <a:ea typeface="Tahoma" panose="020B0604030504040204" pitchFamily="34" charset="0"/>
              <a:cs typeface="Times New Roman" panose="02020603050405020304" pitchFamily="18" charset="0"/>
            </a:endParaRPr>
          </a:p>
          <a:p>
            <a:pPr>
              <a:lnSpc>
                <a:spcPct val="115000"/>
              </a:lnSpc>
              <a:spcAft>
                <a:spcPts val="1000"/>
              </a:spcAft>
            </a:pPr>
            <a:r>
              <a:rPr lang="ru-RU" dirty="0">
                <a:latin typeface="Times New Roman" panose="02020603050405020304" pitchFamily="18" charset="0"/>
                <a:ea typeface="Tahoma" panose="020B0604030504040204" pitchFamily="34" charset="0"/>
                <a:cs typeface="Times New Roman" panose="02020603050405020304" pitchFamily="18" charset="0"/>
              </a:rPr>
              <a:t> </a:t>
            </a:r>
            <a:r>
              <a:rPr lang="ru-RU" dirty="0" smtClean="0">
                <a:latin typeface="Times New Roman" panose="02020603050405020304" pitchFamily="18" charset="0"/>
                <a:ea typeface="Tahoma" panose="020B0604030504040204" pitchFamily="34" charset="0"/>
                <a:cs typeface="Times New Roman" panose="02020603050405020304" pitchFamily="18" charset="0"/>
              </a:rPr>
              <a:t>      Творчество </a:t>
            </a:r>
            <a:r>
              <a:rPr lang="ru-RU" dirty="0">
                <a:latin typeface="Times New Roman" panose="02020603050405020304" pitchFamily="18" charset="0"/>
                <a:ea typeface="Tahoma" panose="020B0604030504040204" pitchFamily="34" charset="0"/>
                <a:cs typeface="Times New Roman" panose="02020603050405020304" pitchFamily="18" charset="0"/>
              </a:rPr>
              <a:t>Константина Симонова заставляет каждый раз задуматься, при каких обстоятельствах, каким путём была воспитана армия и народ, победивший в Великой Отечественной войне. </a:t>
            </a:r>
            <a:endParaRPr lang="ru-RU" sz="1600"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0" name="Picture 3" descr="C:\Users\Шынар\Desktop\ТК ХАБАР\УРОК для ХАБАР №42\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006" y="1730823"/>
            <a:ext cx="2816871" cy="3581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63450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30233" y="-33116"/>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6</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 name="Прямоугольник 3"/>
          <p:cNvSpPr/>
          <p:nvPr/>
        </p:nvSpPr>
        <p:spPr>
          <a:xfrm>
            <a:off x="3579580" y="347625"/>
            <a:ext cx="1677062" cy="584775"/>
          </a:xfrm>
          <a:prstGeom prst="rect">
            <a:avLst/>
          </a:prstGeom>
        </p:spPr>
        <p:txBody>
          <a:bodyPr wrap="none">
            <a:spAutoFit/>
          </a:bodyPr>
          <a:lstStyle/>
          <a:p>
            <a:r>
              <a:rPr lang="ru-RU" sz="32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Задание</a:t>
            </a:r>
            <a:endParaRPr lang="ru-RU" sz="3200" b="1"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Rectangle 144">
            <a:extLst>
              <a:ext uri="{FF2B5EF4-FFF2-40B4-BE49-F238E27FC236}">
                <a16:creationId xmlns:a16="http://schemas.microsoft.com/office/drawing/2014/main" id="{CD91E988-7A18-4398-B6F1-77F363DEF83B}"/>
              </a:ext>
            </a:extLst>
          </p:cNvPr>
          <p:cNvSpPr/>
          <p:nvPr/>
        </p:nvSpPr>
        <p:spPr>
          <a:xfrm>
            <a:off x="709016" y="1288192"/>
            <a:ext cx="8034790" cy="523220"/>
          </a:xfrm>
          <a:prstGeom prst="rect">
            <a:avLst/>
          </a:prstGeom>
        </p:spPr>
        <p:txBody>
          <a:bodyPr wrap="square">
            <a:spAutoFit/>
          </a:bodyPr>
          <a:lstStyle/>
          <a:p>
            <a:pPr algn="ct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Определите значение слова </a:t>
            </a:r>
            <a:r>
              <a:rPr lang="ru-RU" sz="2800" b="1" i="1" dirty="0" smtClean="0">
                <a:latin typeface="Times New Roman" panose="02020603050405020304" pitchFamily="18" charset="0"/>
                <a:ea typeface="Tahoma" panose="020B0604030504040204" pitchFamily="34" charset="0"/>
                <a:cs typeface="Times New Roman" panose="02020603050405020304" pitchFamily="18" charset="0"/>
              </a:rPr>
              <a:t>рефрены</a:t>
            </a:r>
          </a:p>
        </p:txBody>
      </p:sp>
      <p:pic>
        <p:nvPicPr>
          <p:cNvPr id="10" name="Picture 2" descr="C:\Users\Шынар\Desktop\ТК ХАБАР\УРОК для ХАБАР №42\kniga_chelovechek_4177.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3390" y="2151182"/>
            <a:ext cx="2232396" cy="297404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022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16290" y="0"/>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7</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1166171" y="347637"/>
            <a:ext cx="6899905" cy="584775"/>
          </a:xfrm>
          <a:prstGeom prst="rect">
            <a:avLst/>
          </a:prstGeom>
        </p:spPr>
        <p:txBody>
          <a:bodyPr wrap="square">
            <a:spAutoFit/>
          </a:bodyPr>
          <a:lstStyle/>
          <a:p>
            <a:pPr algn="ctr"/>
            <a:r>
              <a:rPr lang="ru-RU" sz="32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Примерные ответы</a:t>
            </a:r>
            <a:endParaRPr lang="ru-RU" sz="3200" b="1" dirty="0">
              <a:solidFill>
                <a:schemeClr val="bg1"/>
              </a:solidFill>
              <a:latin typeface="Times New Roman" panose="02020603050405020304" pitchFamily="18" charset="0"/>
              <a:cs typeface="Times New Roman" panose="02020603050405020304" pitchFamily="18" charset="0"/>
            </a:endParaRPr>
          </a:p>
        </p:txBody>
      </p:sp>
      <p:sp>
        <p:nvSpPr>
          <p:cNvPr id="11" name="Rectangle 144">
            <a:extLst>
              <a:ext uri="{FF2B5EF4-FFF2-40B4-BE49-F238E27FC236}">
                <a16:creationId xmlns:a16="http://schemas.microsoft.com/office/drawing/2014/main" id="{CD91E988-7A18-4398-B6F1-77F363DEF83B}"/>
              </a:ext>
            </a:extLst>
          </p:cNvPr>
          <p:cNvSpPr/>
          <p:nvPr/>
        </p:nvSpPr>
        <p:spPr>
          <a:xfrm>
            <a:off x="750869" y="1199484"/>
            <a:ext cx="7924800" cy="2308324"/>
          </a:xfrm>
          <a:prstGeom prst="rect">
            <a:avLst/>
          </a:prstGeom>
        </p:spPr>
        <p:txBody>
          <a:bodyPr wrap="square">
            <a:spAutoFit/>
          </a:bodyPr>
          <a:lstStyle/>
          <a:p>
            <a:r>
              <a:rPr lang="ru-RU" sz="2400" b="1" i="1" dirty="0">
                <a:latin typeface="Times New Roman" panose="02020603050405020304" pitchFamily="18" charset="0"/>
                <a:ea typeface="Tahoma" panose="020B0604030504040204" pitchFamily="34" charset="0"/>
                <a:cs typeface="Times New Roman" panose="02020603050405020304" pitchFamily="18" charset="0"/>
              </a:rPr>
              <a:t>Рефрены</a:t>
            </a:r>
            <a:r>
              <a:rPr lang="ru-RU" sz="2400" dirty="0">
                <a:latin typeface="Times New Roman" panose="02020603050405020304" pitchFamily="18" charset="0"/>
                <a:ea typeface="Tahoma" panose="020B0604030504040204" pitchFamily="34" charset="0"/>
                <a:cs typeface="Times New Roman" panose="02020603050405020304" pitchFamily="18" charset="0"/>
              </a:rPr>
              <a:t> — это повторяющиеся мотивы в музыкальных или литературных произведениях. Они являются главной темой, определяющей форму произведения. Яркий пример — легендарное стихотворение «Жди меня, и я вернусь». Рефреном в строках Константина Симонова выступают всего два слова. И слова эти — «жди меня»</a:t>
            </a:r>
            <a:endParaRPr lang="ru-RU" sz="2000"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12" name="Picture 1" descr="C:\Users\Шынар\Desktop\ТК ХАБАР\УРОК для ХАБАР №42\203491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00597" y="3933056"/>
            <a:ext cx="2947417" cy="196213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8531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18792"/>
            <a:ext cx="9144000" cy="6729853"/>
          </a:xfrm>
          <a:prstGeom prst="rect">
            <a:avLst/>
          </a:prstGeom>
        </p:spPr>
      </p:pic>
      <p:sp>
        <p:nvSpPr>
          <p:cNvPr id="5123"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A5A27743-B97B-463B-B9D8-F7E71ABACDB7}" type="slidenum">
              <a:rPr lang="ru-RU" altLang="ru-RU" sz="1200" b="1">
                <a:solidFill>
                  <a:srgbClr val="002060"/>
                </a:solidFill>
              </a:rPr>
              <a:pPr>
                <a:buSzPts val="1100"/>
              </a:pPr>
              <a:t>8</a:t>
            </a:fld>
            <a:endParaRPr lang="ru-RU" altLang="ru-RU" sz="1200" b="1">
              <a:solidFill>
                <a:srgbClr val="002060"/>
              </a:solidFill>
            </a:endParaRPr>
          </a:p>
        </p:txBody>
      </p:sp>
      <p:cxnSp>
        <p:nvCxnSpPr>
          <p:cNvPr id="5124"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5125"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7" name="Прямоугольник 9"/>
          <p:cNvSpPr>
            <a:spLocks noChangeArrowheads="1"/>
          </p:cNvSpPr>
          <p:nvPr/>
        </p:nvSpPr>
        <p:spPr bwMode="auto">
          <a:xfrm>
            <a:off x="3574823" y="384116"/>
            <a:ext cx="1654256" cy="573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altLang="ru-RU" sz="3200" b="1" dirty="0" smtClean="0">
                <a:solidFill>
                  <a:schemeClr val="bg1"/>
                </a:solidFill>
                <a:latin typeface="Times New Roman" panose="02020603050405020304" pitchFamily="18" charset="0"/>
                <a:cs typeface="Times New Roman" panose="02020603050405020304" pitchFamily="18" charset="0"/>
              </a:rPr>
              <a:t>Задание</a:t>
            </a:r>
            <a:endParaRPr lang="ru-RU" altLang="ru-RU" sz="3200" b="1" dirty="0">
              <a:solidFill>
                <a:schemeClr val="bg1"/>
              </a:solidFill>
              <a:latin typeface="Times New Roman" panose="02020603050405020304" pitchFamily="18" charset="0"/>
              <a:cs typeface="Times New Roman" panose="02020603050405020304" pitchFamily="18" charset="0"/>
            </a:endParaRPr>
          </a:p>
        </p:txBody>
      </p:sp>
      <p:sp>
        <p:nvSpPr>
          <p:cNvPr id="23" name="Прямоугольник 22"/>
          <p:cNvSpPr/>
          <p:nvPr/>
        </p:nvSpPr>
        <p:spPr>
          <a:xfrm>
            <a:off x="457472" y="1663843"/>
            <a:ext cx="8218197" cy="2246769"/>
          </a:xfrm>
          <a:prstGeom prst="rect">
            <a:avLst/>
          </a:prstGeom>
        </p:spPr>
        <p:txBody>
          <a:bodyPr wrap="square">
            <a:spAutoFit/>
          </a:bodyPr>
          <a:lstStyle/>
          <a:p>
            <a:pPr algn="ctr"/>
            <a:r>
              <a:rPr lang="ru-RU" sz="2800" b="1" dirty="0">
                <a:latin typeface="Times New Roman" panose="02020603050405020304" pitchFamily="18" charset="0"/>
                <a:ea typeface="Tahoma" panose="020B0604030504040204" pitchFamily="34" charset="0"/>
                <a:cs typeface="Times New Roman" panose="02020603050405020304" pitchFamily="18" charset="0"/>
              </a:rPr>
              <a:t>Прочитайте текст, используя стратегию аналитического чтения. </a:t>
            </a:r>
            <a:endParaRPr lang="ru-RU" sz="2800" b="1" dirty="0" smtClean="0">
              <a:latin typeface="Times New Roman" panose="02020603050405020304" pitchFamily="18" charset="0"/>
              <a:ea typeface="Tahoma" panose="020B0604030504040204" pitchFamily="34" charset="0"/>
              <a:cs typeface="Times New Roman" panose="02020603050405020304" pitchFamily="18" charset="0"/>
            </a:endParaRPr>
          </a:p>
          <a:p>
            <a:pPr algn="ct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Найдите </a:t>
            </a:r>
            <a:r>
              <a:rPr lang="ru-RU" sz="2800" b="1" dirty="0">
                <a:latin typeface="Times New Roman" panose="02020603050405020304" pitchFamily="18" charset="0"/>
                <a:ea typeface="Tahoma" panose="020B0604030504040204" pitchFamily="34" charset="0"/>
                <a:cs typeface="Times New Roman" panose="02020603050405020304" pitchFamily="18" charset="0"/>
              </a:rPr>
              <a:t>слова и выражения, которые помогают понять, о каком историческом времени идёт речь. </a:t>
            </a: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Составьте со словами «Облако слов»</a:t>
            </a:r>
            <a:endParaRPr lang="ru-RU" sz="2400" b="1"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120557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18662"/>
            <a:ext cx="9144000" cy="6729853"/>
          </a:xfrm>
          <a:prstGeom prst="rect">
            <a:avLst/>
          </a:prstGeom>
          <a:solidFill>
            <a:schemeClr val="accent1">
              <a:lumMod val="40000"/>
              <a:lumOff val="60000"/>
            </a:schemeClr>
          </a:solidFill>
          <a:ln>
            <a:noFill/>
          </a:ln>
        </p:spPr>
      </p:pic>
      <p:sp>
        <p:nvSpPr>
          <p:cNvPr id="7171" name="Google Shape;123;p4"/>
          <p:cNvSpPr>
            <a:spLocks noGrp="1"/>
          </p:cNvSpPr>
          <p:nvPr>
            <p:ph type="sldNum" sz="quarter" idx="12"/>
          </p:nvPr>
        </p:nvSpPr>
        <p:spPr>
          <a:xfrm>
            <a:off x="6996466" y="6043058"/>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9</a:t>
            </a:fld>
            <a:endParaRPr lang="ru-RU" altLang="ru-RU" sz="1200" b="1">
              <a:solidFill>
                <a:srgbClr val="002060"/>
              </a:solidFill>
            </a:endParaRPr>
          </a:p>
        </p:txBody>
      </p:sp>
      <p:cxnSp>
        <p:nvCxnSpPr>
          <p:cNvPr id="7172" name="Google Shape;124;p4"/>
          <p:cNvCxnSpPr>
            <a:cxnSpLocks noChangeShapeType="1"/>
          </p:cNvCxnSpPr>
          <p:nvPr/>
        </p:nvCxnSpPr>
        <p:spPr bwMode="auto">
          <a:xfrm>
            <a:off x="300006"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Rectangle 144">
            <a:extLst>
              <a:ext uri="{FF2B5EF4-FFF2-40B4-BE49-F238E27FC236}">
                <a16:creationId xmlns:a16="http://schemas.microsoft.com/office/drawing/2014/main" id="{CD91E988-7A18-4398-B6F1-77F363DEF83B}"/>
              </a:ext>
            </a:extLst>
          </p:cNvPr>
          <p:cNvSpPr/>
          <p:nvPr/>
        </p:nvSpPr>
        <p:spPr>
          <a:xfrm>
            <a:off x="375847" y="1056033"/>
            <a:ext cx="8168437" cy="523220"/>
          </a:xfrm>
          <a:prstGeom prst="rect">
            <a:avLst/>
          </a:prstGeom>
        </p:spPr>
        <p:txBody>
          <a:bodyPr wrap="square">
            <a:spAutoFit/>
          </a:bodyPr>
          <a:lstStyle/>
          <a:p>
            <a:pPr algn="ctr">
              <a:spcAft>
                <a:spcPts val="1000"/>
              </a:spcAft>
            </a:pPr>
            <a:r>
              <a:rPr lang="ru-RU" sz="2800" b="1" dirty="0">
                <a:latin typeface="Times New Roman" panose="02020603050405020304" pitchFamily="18" charset="0"/>
                <a:ea typeface="Tahoma" panose="020B0604030504040204" pitchFamily="34" charset="0"/>
                <a:cs typeface="Times New Roman" panose="02020603050405020304" pitchFamily="18" charset="0"/>
              </a:rPr>
              <a:t>История создания стихотворения «Жди меня»</a:t>
            </a:r>
          </a:p>
        </p:txBody>
      </p:sp>
      <p:sp>
        <p:nvSpPr>
          <p:cNvPr id="10" name="Rectangle 144">
            <a:extLst>
              <a:ext uri="{FF2B5EF4-FFF2-40B4-BE49-F238E27FC236}">
                <a16:creationId xmlns:a16="http://schemas.microsoft.com/office/drawing/2014/main" id="{CD91E988-7A18-4398-B6F1-77F363DEF83B}"/>
              </a:ext>
            </a:extLst>
          </p:cNvPr>
          <p:cNvSpPr/>
          <p:nvPr/>
        </p:nvSpPr>
        <p:spPr>
          <a:xfrm>
            <a:off x="623031" y="1680002"/>
            <a:ext cx="7897938" cy="2585323"/>
          </a:xfrm>
          <a:prstGeom prst="rect">
            <a:avLst/>
          </a:prstGeom>
        </p:spPr>
        <p:txBody>
          <a:bodyPr wrap="square">
            <a:spAutoFit/>
          </a:bodyPr>
          <a:lstStyle/>
          <a:p>
            <a:pPr algn="ctr">
              <a:spcAft>
                <a:spcPts val="1000"/>
              </a:spcAft>
            </a:pPr>
            <a:r>
              <a:rPr lang="ru-RU" dirty="0" smtClean="0">
                <a:latin typeface="Times New Roman" panose="02020603050405020304" pitchFamily="18" charset="0"/>
                <a:ea typeface="Tahoma" panose="020B0604030504040204" pitchFamily="34" charset="0"/>
                <a:cs typeface="Times New Roman" panose="02020603050405020304" pitchFamily="18" charset="0"/>
              </a:rPr>
              <a:t>Константин </a:t>
            </a:r>
            <a:r>
              <a:rPr lang="ru-RU" dirty="0">
                <a:latin typeface="Times New Roman" panose="02020603050405020304" pitchFamily="18" charset="0"/>
                <a:ea typeface="Tahoma" panose="020B0604030504040204" pitchFamily="34" charset="0"/>
                <a:cs typeface="Times New Roman" panose="02020603050405020304" pitchFamily="18" charset="0"/>
              </a:rPr>
              <a:t>Симонов написал эти строки как письмо любимой женщине. Сначала он не собирался его печатать. Стихи были очень личными. Но потом он читал его на фронте, стихи стали очень популярными, солдаты это стихотворение заучивали наизусть и повторяли как молитву. </a:t>
            </a:r>
            <a:r>
              <a:rPr lang="ru-RU" dirty="0" smtClean="0">
                <a:latin typeface="Times New Roman" panose="02020603050405020304" pitchFamily="18" charset="0"/>
                <a:ea typeface="Tahoma" panose="020B0604030504040204" pitchFamily="34" charset="0"/>
                <a:cs typeface="Times New Roman" panose="02020603050405020304" pitchFamily="18" charset="0"/>
              </a:rPr>
              <a:t>По многочисленным </a:t>
            </a:r>
            <a:r>
              <a:rPr lang="ru-RU" dirty="0">
                <a:latin typeface="Times New Roman" panose="02020603050405020304" pitchFamily="18" charset="0"/>
                <a:ea typeface="Tahoma" panose="020B0604030504040204" pitchFamily="34" charset="0"/>
                <a:cs typeface="Times New Roman" panose="02020603050405020304" pitchFamily="18" charset="0"/>
              </a:rPr>
              <a:t>просьбам в конце </a:t>
            </a:r>
            <a:r>
              <a:rPr lang="ru-RU" dirty="0" smtClean="0">
                <a:latin typeface="Times New Roman" panose="02020603050405020304" pitchFamily="18" charset="0"/>
                <a:ea typeface="Tahoma" panose="020B0604030504040204" pitchFamily="34" charset="0"/>
                <a:cs typeface="Times New Roman" panose="02020603050405020304" pitchFamily="18" charset="0"/>
              </a:rPr>
              <a:t>1941 - начале </a:t>
            </a:r>
            <a:r>
              <a:rPr lang="ru-RU" dirty="0">
                <a:latin typeface="Times New Roman" panose="02020603050405020304" pitchFamily="18" charset="0"/>
                <a:ea typeface="Tahoma" panose="020B0604030504040204" pitchFamily="34" charset="0"/>
                <a:cs typeface="Times New Roman" panose="02020603050405020304" pitchFamily="18" charset="0"/>
              </a:rPr>
              <a:t>1942 года поэт всё-таки согласился отдать его в печать. Симонов пытался опубликовать стихотворение </a:t>
            </a:r>
            <a:r>
              <a:rPr lang="ru-RU" dirty="0" smtClean="0">
                <a:latin typeface="Times New Roman" panose="02020603050405020304" pitchFamily="18" charset="0"/>
                <a:ea typeface="Tahoma" panose="020B0604030504040204" pitchFamily="34" charset="0"/>
                <a:cs typeface="Times New Roman" panose="02020603050405020304" pitchFamily="18" charset="0"/>
              </a:rPr>
              <a:t>в газете «Красная звезда», </a:t>
            </a:r>
            <a:r>
              <a:rPr lang="ru-RU" dirty="0">
                <a:latin typeface="Times New Roman" panose="02020603050405020304" pitchFamily="18" charset="0"/>
                <a:ea typeface="Tahoma" panose="020B0604030504040204" pitchFamily="34" charset="0"/>
                <a:cs typeface="Times New Roman" panose="02020603050405020304" pitchFamily="18" charset="0"/>
              </a:rPr>
              <a:t>где тогда работал, </a:t>
            </a:r>
            <a:r>
              <a:rPr lang="ru-RU" dirty="0" smtClean="0">
                <a:latin typeface="Times New Roman" panose="02020603050405020304" pitchFamily="18" charset="0"/>
                <a:ea typeface="Tahoma" panose="020B0604030504040204" pitchFamily="34" charset="0"/>
                <a:cs typeface="Times New Roman" panose="02020603050405020304" pitchFamily="18" charset="0"/>
              </a:rPr>
              <a:t>однако издание </a:t>
            </a:r>
            <a:r>
              <a:rPr lang="ru-RU" dirty="0">
                <a:latin typeface="Times New Roman" panose="02020603050405020304" pitchFamily="18" charset="0"/>
                <a:ea typeface="Tahoma" panose="020B0604030504040204" pitchFamily="34" charset="0"/>
                <a:cs typeface="Times New Roman" panose="02020603050405020304" pitchFamily="18" charset="0"/>
              </a:rPr>
              <a:t>ему </a:t>
            </a:r>
            <a:r>
              <a:rPr lang="ru-RU" dirty="0" smtClean="0">
                <a:latin typeface="Times New Roman" panose="02020603050405020304" pitchFamily="18" charset="0"/>
                <a:ea typeface="Tahoma" panose="020B0604030504040204" pitchFamily="34" charset="0"/>
                <a:cs typeface="Times New Roman" panose="02020603050405020304" pitchFamily="18" charset="0"/>
              </a:rPr>
              <a:t>отказало. </a:t>
            </a:r>
            <a:r>
              <a:rPr lang="ru-RU" dirty="0">
                <a:latin typeface="Times New Roman" panose="02020603050405020304" pitchFamily="18" charset="0"/>
                <a:ea typeface="Tahoma" panose="020B0604030504040204" pitchFamily="34" charset="0"/>
                <a:cs typeface="Times New Roman" panose="02020603050405020304" pitchFamily="18" charset="0"/>
              </a:rPr>
              <a:t>Впервые оно было напечатано </a:t>
            </a:r>
            <a:r>
              <a:rPr lang="ru-RU" dirty="0" smtClean="0">
                <a:latin typeface="Times New Roman" panose="02020603050405020304" pitchFamily="18" charset="0"/>
                <a:ea typeface="Tahoma" panose="020B0604030504040204" pitchFamily="34" charset="0"/>
                <a:cs typeface="Times New Roman" panose="02020603050405020304" pitchFamily="18" charset="0"/>
              </a:rPr>
              <a:t>в газете </a:t>
            </a:r>
            <a:r>
              <a:rPr lang="ru-RU" dirty="0">
                <a:latin typeface="Times New Roman" panose="02020603050405020304" pitchFamily="18" charset="0"/>
                <a:ea typeface="Tahoma" panose="020B0604030504040204" pitchFamily="34" charset="0"/>
                <a:cs typeface="Times New Roman" panose="02020603050405020304" pitchFamily="18" charset="0"/>
              </a:rPr>
              <a:t>«</a:t>
            </a:r>
            <a:r>
              <a:rPr lang="ru-RU" dirty="0" smtClean="0">
                <a:latin typeface="Times New Roman" panose="02020603050405020304" pitchFamily="18" charset="0"/>
                <a:ea typeface="Tahoma" panose="020B0604030504040204" pitchFamily="34" charset="0"/>
                <a:cs typeface="Times New Roman" panose="02020603050405020304" pitchFamily="18" charset="0"/>
              </a:rPr>
              <a:t>Правда» </a:t>
            </a:r>
            <a:r>
              <a:rPr lang="ru-RU" dirty="0">
                <a:latin typeface="Times New Roman" panose="02020603050405020304" pitchFamily="18" charset="0"/>
                <a:ea typeface="Tahoma" panose="020B0604030504040204" pitchFamily="34" charset="0"/>
                <a:cs typeface="Times New Roman" panose="02020603050405020304" pitchFamily="18" charset="0"/>
              </a:rPr>
              <a:t>14 января 1942 года на третьей полосе. </a:t>
            </a:r>
          </a:p>
        </p:txBody>
      </p:sp>
      <p:pic>
        <p:nvPicPr>
          <p:cNvPr id="1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32438" y="4308088"/>
            <a:ext cx="2756120" cy="1810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9675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4018</TotalTime>
  <Words>1752</Words>
  <Application>Microsoft Office PowerPoint</Application>
  <PresentationFormat>Экран (4:3)</PresentationFormat>
  <Paragraphs>222</Paragraphs>
  <Slides>27</Slides>
  <Notes>27</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27</vt:i4>
      </vt:variant>
    </vt:vector>
  </HeadingPairs>
  <TitlesOfParts>
    <vt:vector size="35" baseType="lpstr">
      <vt:lpstr>Arial</vt:lpstr>
      <vt:lpstr>Calibri</vt:lpstr>
      <vt:lpstr>Comfortaa</vt:lpstr>
      <vt:lpstr>Open Sans</vt:lpstr>
      <vt:lpstr>Tahoma</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Бахыт</dc:creator>
  <cp:lastModifiedBy>Данагул</cp:lastModifiedBy>
  <cp:revision>61</cp:revision>
  <dcterms:created xsi:type="dcterms:W3CDTF">2020-07-18T05:19:20Z</dcterms:created>
  <dcterms:modified xsi:type="dcterms:W3CDTF">2024-12-13T16:19:58Z</dcterms:modified>
</cp:coreProperties>
</file>