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72" r:id="rId3"/>
    <p:sldId id="303" r:id="rId4"/>
    <p:sldId id="294" r:id="rId5"/>
    <p:sldId id="273" r:id="rId6"/>
    <p:sldId id="259" r:id="rId7"/>
    <p:sldId id="274" r:id="rId8"/>
    <p:sldId id="262" r:id="rId9"/>
    <p:sldId id="268" r:id="rId10"/>
    <p:sldId id="264" r:id="rId11"/>
    <p:sldId id="269" r:id="rId12"/>
    <p:sldId id="279" r:id="rId13"/>
    <p:sldId id="280" r:id="rId14"/>
    <p:sldId id="281" r:id="rId15"/>
    <p:sldId id="282" r:id="rId16"/>
    <p:sldId id="284" r:id="rId17"/>
    <p:sldId id="295" r:id="rId18"/>
    <p:sldId id="296" r:id="rId19"/>
    <p:sldId id="299" r:id="rId20"/>
    <p:sldId id="300" r:id="rId21"/>
    <p:sldId id="301" r:id="rId22"/>
    <p:sldId id="298" r:id="rId23"/>
    <p:sldId id="26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40"/>
            <a:ext cx="7711857" cy="1331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А.А. СУРКОВ. </a:t>
            </a:r>
            <a:r>
              <a:rPr lang="kk-KZ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</a:t>
            </a:r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ЗЕМЛЯНКЕ»</a:t>
            </a:r>
          </a:p>
          <a:p>
            <a:pPr algn="ctr">
              <a:buClr>
                <a:srgbClr val="000000"/>
              </a:buClr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литература. 11 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42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3618885" y="341562"/>
            <a:ext cx="19768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C:\Users\Шынар\Desktop\ТК ХАБАР\УРОК для ХАБАР №41\images (5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57" y="1151233"/>
            <a:ext cx="3618364" cy="4660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078921" y="1850024"/>
            <a:ext cx="45967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Просмотрите видео, задумайтесь над смыслом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песни «В землянке»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на музыку К. </a:t>
            </a:r>
            <a:r>
              <a:rPr lang="ru-RU" sz="28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Листова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стихи А. Суркова 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Составьте вопросы.</a:t>
            </a: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728873" y="353326"/>
            <a:ext cx="1756848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lvl="0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64E301-C65C-4BF1-8D72-CA872508FBBC}"/>
              </a:ext>
            </a:extLst>
          </p:cNvPr>
          <p:cNvSpPr txBox="1"/>
          <p:nvPr/>
        </p:nvSpPr>
        <p:spPr>
          <a:xfrm>
            <a:off x="149726" y="1909200"/>
            <a:ext cx="39118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 вы думаете…?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согласны, что…?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Почему…?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947980" y="1151879"/>
            <a:ext cx="65893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Составьте вопросы по данному началу </a:t>
            </a:r>
          </a:p>
        </p:txBody>
      </p:sp>
      <p:pic>
        <p:nvPicPr>
          <p:cNvPr id="13" name="Google Shape;417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99341" y="2601697"/>
            <a:ext cx="2512675" cy="2512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88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2892152" y="347625"/>
            <a:ext cx="33894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Picture 6" descr="C:\Users\Шынар\Desktop\ТК ХАБАР\УРОК для ХАБАР №38\Без названия (4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66" y="4966874"/>
            <a:ext cx="538068" cy="53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164E301-C65C-4BF1-8D72-CA872508FBBC}"/>
              </a:ext>
            </a:extLst>
          </p:cNvPr>
          <p:cNvSpPr txBox="1"/>
          <p:nvPr/>
        </p:nvSpPr>
        <p:spPr>
          <a:xfrm>
            <a:off x="822029" y="1339376"/>
            <a:ext cx="72079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 вы думаете, на что способна любовь?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согласны, что любовь спасает солдат от гибели на войне?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Почему в годы ВОВ (1941-1945 гг.) поэзия становится популярной?</a:t>
            </a: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4"/>
          <a:srcRect l="11757" r="11484"/>
          <a:stretch/>
        </p:blipFill>
        <p:spPr bwMode="auto">
          <a:xfrm>
            <a:off x="10958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768778" y="347637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015" y="1151879"/>
            <a:ext cx="74743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Проанализируйте стихотворение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45855"/>
              </p:ext>
            </p:extLst>
          </p:nvPr>
        </p:nvGraphicFramePr>
        <p:xfrm>
          <a:off x="407051" y="1809387"/>
          <a:ext cx="8344921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8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6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1. Когда написано стихотворение?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2. Тема стихотворения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3. О чем размышляет автор?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4. Основная мысль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81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3586336" y="3354136"/>
            <a:ext cx="17676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Пейзажисты,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</a:t>
            </a:r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артины пронизаны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любовью к родной земле</a:t>
            </a:r>
            <a:endParaRPr lang="ru-RU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98472" y="316847"/>
            <a:ext cx="3543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189915"/>
              </p:ext>
            </p:extLst>
          </p:nvPr>
        </p:nvGraphicFramePr>
        <p:xfrm>
          <a:off x="491170" y="1251016"/>
          <a:ext cx="8344921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8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6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1. Когда написано стихотворение?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27 ноября 1941 года 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2. Тема стихотворения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Любовь, которая 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оживила эти строчки, наполнила их смыслом, теплом близких душ и стала родной для миллионов советских солдат.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3. О чем размышляет автор?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Огонь выступает для автора символом тепла, дома, жизни. Его мысли всегда о любимой, его сердце – в прошлой, мирной жизни, где нет места холоду, голоду и смерти.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4. Основная мысль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Основная мысль песни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«В землянке»– любовь близких, и тогда  не страшны любые беды, Только любовь способна «вывести» солдата из боя невредимым, спасти его от холода и голода, дать силы противостоять страхам.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355974" y="347625"/>
            <a:ext cx="18614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9368" y="1151878"/>
            <a:ext cx="75115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Определите языковые средства в стихотворении.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Заполните таблицу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926549"/>
              </p:ext>
            </p:extLst>
          </p:nvPr>
        </p:nvGraphicFramePr>
        <p:xfrm>
          <a:off x="701168" y="2198447"/>
          <a:ext cx="7735322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6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8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Языковые средства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Примеры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Олицетворения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Эпитеты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Лексические повторы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Сравнение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Противопоставление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4544" y="-1971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346704" y="317523"/>
            <a:ext cx="42822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Примерные ответы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8797"/>
              </p:ext>
            </p:extLst>
          </p:nvPr>
        </p:nvGraphicFramePr>
        <p:xfrm>
          <a:off x="566005" y="1159192"/>
          <a:ext cx="7962901" cy="481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3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9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Языковые средства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Примеры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Олицетворения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«И поет мне в землянке гармонь», «Про тебя мне шептали кусты»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Эпитеты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«в тесной печурке», «в белоснежных полях», «голос живой»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Сравнение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«На поленьях смола, как слеза»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Противопоставление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Холодная землянка, вьюга, белоснежные снега, смерть – все эти образы противопоставлены бьющемуся в печурке огню, живой песне гармони, улыбке любимой женщины.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Метафора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«Мне в холодной землянке тепло От твоей негасимой </a:t>
                      </a:r>
                      <a:r>
                        <a:rPr lang="ru-RU" sz="2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любви»,«А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до смерти четыре шага»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-560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477906" y="341562"/>
            <a:ext cx="75560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7906" y="1151879"/>
            <a:ext cx="8013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Расставьте недостающие знаки препинания в следующих предложениях из стихотворений  </a:t>
            </a:r>
            <a:r>
              <a:rPr lang="ru-RU" sz="2400" b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А.Суркова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Объясните расстановку знаков препинания.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6460" y="2500537"/>
            <a:ext cx="80137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Стелются черные тучи/ молнии в небе снуют. 2. Видно, выписал писарь мне дальний билет/Отправляя впервой на войну. 3. Не видал я как юность прошла стороной/Как легла на виски седина. 4. Бьется в тесной печурке огонь/На поленьях смола как слеза. 5. Я хочу чтобы слышала ты/ Как тоскует мой голос живой. 6. Плещет речушка у ног протекая/ Ласточки гнезда вьют на стене. 7. А из-за леса тяжелые пушки/Не уставая кричат и кричат.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47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0089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203894" y="419450"/>
            <a:ext cx="79563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57472" y="1151879"/>
            <a:ext cx="80137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Стелются черные тучи, молнии в небе снуют. </a:t>
            </a:r>
          </a:p>
          <a:p>
            <a:pPr marL="266700" indent="-2667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Видно, выписал писарь мне дальний билет,</a:t>
            </a:r>
          </a:p>
          <a:p>
            <a:pPr marL="266700" indent="-266700"/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Отправляя впервой на войну. </a:t>
            </a:r>
          </a:p>
          <a:p>
            <a:pPr marL="266700" indent="-266700"/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3. Не видал я, как юность прошла стороной,</a:t>
            </a:r>
          </a:p>
          <a:p>
            <a:pPr marL="266700" indent="-266700"/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Как легла на виски седина. </a:t>
            </a:r>
          </a:p>
          <a:p>
            <a:pPr marL="266700" indent="-266700"/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4. Бьется в тесной печурке огонь,</a:t>
            </a:r>
          </a:p>
          <a:p>
            <a:pPr marL="266700" indent="-266700"/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На поленьях смола, как слеза. </a:t>
            </a:r>
          </a:p>
          <a:p>
            <a:pPr marL="266700" indent="-266700"/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5. Я хочу, чтобы слышала ты</a:t>
            </a:r>
          </a:p>
          <a:p>
            <a:pPr marL="266700" indent="-266700"/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Как тоскует мой голос живой.</a:t>
            </a:r>
          </a:p>
          <a:p>
            <a:pPr marL="266700" indent="-266700"/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6. Плещет речушка, у ног протекая,</a:t>
            </a:r>
          </a:p>
          <a:p>
            <a:pPr marL="266700" indent="-266700"/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Ласточки гнезда вьют на стене. </a:t>
            </a:r>
          </a:p>
          <a:p>
            <a:pPr marL="266700" indent="-266700"/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7. А из-за леса тяжелые пушки,</a:t>
            </a:r>
          </a:p>
          <a:p>
            <a:pPr marL="266700" indent="-266700"/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Не уставая, кричат и кричат.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41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35297" y="-4953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049847" y="306550"/>
            <a:ext cx="3114912" cy="6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99982" y="2518868"/>
            <a:ext cx="2915727" cy="11416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 означает для вас любовь?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Какой она бывает?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30142" y="1399433"/>
            <a:ext cx="2336800" cy="679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30142" y="2751859"/>
            <a:ext cx="2336800" cy="679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0142" y="4235741"/>
            <a:ext cx="2336800" cy="679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84296" y="4200081"/>
            <a:ext cx="2336800" cy="679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28386" y="2751859"/>
            <a:ext cx="2336800" cy="679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84296" y="1483497"/>
            <a:ext cx="2336800" cy="679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>
            <a:stCxn id="9" idx="1"/>
            <a:endCxn id="11" idx="3"/>
          </p:cNvCxnSpPr>
          <p:nvPr/>
        </p:nvCxnSpPr>
        <p:spPr>
          <a:xfrm flipH="1" flipV="1">
            <a:off x="2766942" y="1739265"/>
            <a:ext cx="433040" cy="1350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9" idx="1"/>
            <a:endCxn id="12" idx="3"/>
          </p:cNvCxnSpPr>
          <p:nvPr/>
        </p:nvCxnSpPr>
        <p:spPr>
          <a:xfrm flipH="1">
            <a:off x="2766942" y="3089673"/>
            <a:ext cx="433040" cy="20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9" idx="1"/>
            <a:endCxn id="13" idx="3"/>
          </p:cNvCxnSpPr>
          <p:nvPr/>
        </p:nvCxnSpPr>
        <p:spPr>
          <a:xfrm flipH="1">
            <a:off x="2766942" y="3089673"/>
            <a:ext cx="433040" cy="148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9" idx="3"/>
            <a:endCxn id="16" idx="1"/>
          </p:cNvCxnSpPr>
          <p:nvPr/>
        </p:nvCxnSpPr>
        <p:spPr>
          <a:xfrm flipV="1">
            <a:off x="6115709" y="1823329"/>
            <a:ext cx="368587" cy="126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9" idx="3"/>
            <a:endCxn id="15" idx="1"/>
          </p:cNvCxnSpPr>
          <p:nvPr/>
        </p:nvCxnSpPr>
        <p:spPr>
          <a:xfrm>
            <a:off x="6115709" y="3089673"/>
            <a:ext cx="412677" cy="20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3"/>
            <a:endCxn id="14" idx="1"/>
          </p:cNvCxnSpPr>
          <p:nvPr/>
        </p:nvCxnSpPr>
        <p:spPr>
          <a:xfrm>
            <a:off x="6115709" y="3089673"/>
            <a:ext cx="368587" cy="145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2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351586" y="384116"/>
            <a:ext cx="4440851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НА УРОКЕ</a:t>
            </a:r>
            <a:endParaRPr lang="ru-RU" altLang="ru-RU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796150" y="1127288"/>
            <a:ext cx="75517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узнаете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 жизни и творчестве поэта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фронтовика А. Суркова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его военной лирике;</a:t>
            </a:r>
          </a:p>
          <a:p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Сможете:</a:t>
            </a:r>
          </a:p>
          <a:p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-определить основную мысль текста, выявляя авторскую позицию и выражая свое отношение;</a:t>
            </a:r>
          </a:p>
          <a:p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применить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пунктуационные нормы в конструкциях с союзом «как»; в сложных союзных и бессоюзных предложениях, при обособлении второстепенных членов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предложений.</a:t>
            </a:r>
            <a:endParaRPr lang="ru-RU" sz="2800" b="1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5617" y="1525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04044" y="339091"/>
            <a:ext cx="3806511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48120" y="3342808"/>
            <a:ext cx="2915727" cy="11416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 означает для вас любовь?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Какой она бывает?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8280" y="2223373"/>
            <a:ext cx="2336800" cy="679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еззаветная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8280" y="3575799"/>
            <a:ext cx="2336800" cy="679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ыновняя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8280" y="5059681"/>
            <a:ext cx="2336800" cy="679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всенародная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32434" y="5024021"/>
            <a:ext cx="2336800" cy="679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братская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76524" y="3575799"/>
            <a:ext cx="2336800" cy="679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жертвенная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32434" y="2307437"/>
            <a:ext cx="2336800" cy="679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материнская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>
            <a:stCxn id="9" idx="1"/>
            <a:endCxn id="10" idx="3"/>
          </p:cNvCxnSpPr>
          <p:nvPr/>
        </p:nvCxnSpPr>
        <p:spPr>
          <a:xfrm flipH="1" flipV="1">
            <a:off x="2815080" y="2563205"/>
            <a:ext cx="433040" cy="1350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9" idx="1"/>
            <a:endCxn id="11" idx="3"/>
          </p:cNvCxnSpPr>
          <p:nvPr/>
        </p:nvCxnSpPr>
        <p:spPr>
          <a:xfrm flipH="1">
            <a:off x="2815080" y="3913613"/>
            <a:ext cx="433040" cy="20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9" idx="1"/>
            <a:endCxn id="12" idx="3"/>
          </p:cNvCxnSpPr>
          <p:nvPr/>
        </p:nvCxnSpPr>
        <p:spPr>
          <a:xfrm flipH="1">
            <a:off x="2815080" y="3913613"/>
            <a:ext cx="433040" cy="148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9" idx="3"/>
            <a:endCxn id="16" idx="1"/>
          </p:cNvCxnSpPr>
          <p:nvPr/>
        </p:nvCxnSpPr>
        <p:spPr>
          <a:xfrm flipV="1">
            <a:off x="6163847" y="2647269"/>
            <a:ext cx="368587" cy="126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9" idx="3"/>
            <a:endCxn id="14" idx="1"/>
          </p:cNvCxnSpPr>
          <p:nvPr/>
        </p:nvCxnSpPr>
        <p:spPr>
          <a:xfrm>
            <a:off x="6163847" y="3913613"/>
            <a:ext cx="412677" cy="20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3"/>
            <a:endCxn id="13" idx="1"/>
          </p:cNvCxnSpPr>
          <p:nvPr/>
        </p:nvCxnSpPr>
        <p:spPr>
          <a:xfrm>
            <a:off x="6163847" y="3913613"/>
            <a:ext cx="368587" cy="145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79391" y="1292426"/>
            <a:ext cx="8933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Любовь - чувство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самоотверженной, сердечной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привязанности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18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9793" y="29199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000217" y="339091"/>
            <a:ext cx="3214170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ИТОГИ УРОКА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457472" y="1215404"/>
            <a:ext cx="754163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узнали:</a:t>
            </a:r>
            <a:endParaRPr lang="ru-RU" sz="3200" b="1" dirty="0">
              <a:solidFill>
                <a:schemeClr val="accent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 жизни и творчестве поэта и фронтовика А. Суркова, его военной лирике;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-определили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основную мысль текста, выявляя авторскую позицию и выражая свое отношение;</a:t>
            </a:r>
          </a:p>
          <a:p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применили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пунктуационные нормы в конструкциях с союзом «как»; в сложных союзных и бессоюзных предложениях, при обособлении второстепенных членов предложений;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9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000214" y="339091"/>
            <a:ext cx="3214170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ИТОГИ УРОКА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208661" y="1293093"/>
            <a:ext cx="5611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сформулировали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вопросы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ответили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них, определяя пути решения проблемы;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производные предлоги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90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9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Баршаға қолжетімді, сапалы білім!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9" y="5084118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827584" y="1470090"/>
            <a:ext cx="669286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Заманауи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технология</a:t>
                </a: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Білімді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Қол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жетімді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Цифрлы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Қазақстан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Дербес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оқыту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Нәтижелі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Тиімді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тілді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79512" y="347625"/>
            <a:ext cx="7839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Ключевые слова и словосочетания урока</a:t>
            </a:r>
          </a:p>
        </p:txBody>
      </p: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5048839" y="1700808"/>
            <a:ext cx="37489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Любовь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Спасительная сила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Верность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Преданность</a:t>
            </a:r>
          </a:p>
        </p:txBody>
      </p:sp>
      <p:pic>
        <p:nvPicPr>
          <p:cNvPr id="11" name="Picture 2" descr="C:\Users\Шынар\Desktop\ТК ХАБАР\УРОК для ХАБАР №41\b8c627752d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93" y="1700808"/>
            <a:ext cx="43180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61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6837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514814" y="353338"/>
            <a:ext cx="5682345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эпиграф к уроку </a:t>
            </a:r>
            <a:endParaRPr lang="ru-RU" alt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318" y="1521508"/>
            <a:ext cx="4419600" cy="38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799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2987824" y="551385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577053" y="1320949"/>
            <a:ext cx="80347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Определите значение слова </a:t>
            </a:r>
            <a:r>
              <a:rPr lang="ru-RU" sz="2800" b="1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землянка</a:t>
            </a:r>
          </a:p>
        </p:txBody>
      </p:sp>
      <p:pic>
        <p:nvPicPr>
          <p:cNvPr id="8" name="Picture 4" descr="C:\Users\Шынар\Desktop\ТК ХАБАР\УРОК для ХАБАР №42\345f5560da92774b4f68d5f32320e4a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691" y="2126501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30233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/>
          <p:cNvSpPr/>
          <p:nvPr/>
        </p:nvSpPr>
        <p:spPr>
          <a:xfrm>
            <a:off x="2627108" y="347624"/>
            <a:ext cx="38293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Примерные ответы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405337" y="1329729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ru-RU" sz="2800" b="1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Землянка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жилище, которое вырыли в земле, укрепили стены, и сверху покрыли стволами деревьев и всем, что было под рукой.</a:t>
            </a:r>
            <a:endParaRPr lang="ru-RU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 descr="C:\Users\Шынар\Desktop\ТК ХАБАР\УРОК для ХАБАР №41\images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579" y="3140968"/>
            <a:ext cx="3892550" cy="2580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166171" y="347637"/>
            <a:ext cx="68999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Коротко о поэте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3047758" y="1289708"/>
            <a:ext cx="609624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Сурков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Алексей Александрович (1899-1983) —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известный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русский поэт, журналист.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Алексей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Сурков относится к поколению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поэтов-фронтовиков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воевавших в Великой Отечественной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войне. Его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стихотворение ≪В землянке≫ стало одной из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самых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известных военных песен. Далеко не все, певшие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её, знали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кто был автором слов…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Даже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если бы Алексей Александрович не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написал больше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ничего, он, благодаря этому стихотворению, положенному на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музыку, всё равно вошёл бы в историю поэзии.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Алексею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Суркову посвящено одно из самых знаменитых и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самых проникновенных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стихотворений Великой Отечественной войны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«Ты помнишь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Алёша, дороги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Смоленщины»,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написанное Константином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Симоновым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1941 году.</a:t>
            </a:r>
            <a:endParaRPr lang="ru-RU" sz="20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 descr="C:\Users\Шынар\Desktop\ТК ХАБАР\УРОК для ХАБАР №41\Без названия (10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95" y="1541259"/>
            <a:ext cx="2775275" cy="3497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8662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488573" y="353338"/>
            <a:ext cx="7942986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Это интересно! 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258434" y="1857818"/>
            <a:ext cx="862713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Стихотворение Алексея Суркова «Бьется в тесной печурке огонь…»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написано 27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ноября 1941 года в советской деревушке </a:t>
            </a:r>
            <a:r>
              <a:rPr lang="ru-RU" sz="20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Кашино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словам автора, песня родилась после одного из тяжелых дней у реки Истра. Под впечатлением от всего пережитого, Алексей Александрович написал письмо своей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семье. Поэт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собирался их публиковать и, тем более, не видел их в качестве будущей песни. Но судьба распорядилась иначе: три месяца спустя, уже в московской редакции, повстречались композитор Константин Листов и поэт Алексей Сурков. Листов настоятельно просил выдать ему какой-нибудь материал для песни. Сурков, будучи уверенным, что фронтовой песни из этих строк не получится, отдал ему листок с написанным стихотворением. Через неделю Константин вернулся и, взяв гитару, исполнил песню под названием «Землянка». Внезапно наступившая тишина в комнате дала понять, что песня получилась.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63953" y="1151879"/>
            <a:ext cx="80866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История создания песни «В землянке»</a:t>
            </a:r>
            <a:endParaRPr lang="ru-RU" sz="32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951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84130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14484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302315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2182369" y="316847"/>
            <a:ext cx="45571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Это интересно!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1872" y="1208039"/>
            <a:ext cx="86375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Памятник знаменитой песне «В землянке»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у деревни </a:t>
            </a:r>
            <a:r>
              <a:rPr lang="ru-RU" sz="2800" b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Кашино</a:t>
            </a:r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C:\Users\Шынар\Desktop\ТК ХАБАР\УРОК для ХАБАР №41\Без названия (9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853" y="2270951"/>
            <a:ext cx="4488085" cy="329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4006</TotalTime>
  <Words>1078</Words>
  <Application>Microsoft Office PowerPoint</Application>
  <PresentationFormat>Экран (4:3)</PresentationFormat>
  <Paragraphs>154</Paragraphs>
  <Slides>23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</vt:lpstr>
      <vt:lpstr>Calibri</vt:lpstr>
      <vt:lpstr>Comfortaa</vt:lpstr>
      <vt:lpstr>Open Sans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61</cp:revision>
  <dcterms:created xsi:type="dcterms:W3CDTF">2020-07-18T05:19:20Z</dcterms:created>
  <dcterms:modified xsi:type="dcterms:W3CDTF">2024-12-13T16:19:03Z</dcterms:modified>
</cp:coreProperties>
</file>