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72" r:id="rId3"/>
    <p:sldId id="303" r:id="rId4"/>
    <p:sldId id="294" r:id="rId5"/>
    <p:sldId id="273" r:id="rId6"/>
    <p:sldId id="259" r:id="rId7"/>
    <p:sldId id="274" r:id="rId8"/>
    <p:sldId id="276" r:id="rId9"/>
    <p:sldId id="262" r:id="rId10"/>
    <p:sldId id="268" r:id="rId11"/>
    <p:sldId id="264" r:id="rId12"/>
    <p:sldId id="269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95" r:id="rId21"/>
    <p:sldId id="296" r:id="rId22"/>
    <p:sldId id="299" r:id="rId23"/>
    <p:sldId id="300" r:id="rId24"/>
    <p:sldId id="301" r:id="rId25"/>
    <p:sldId id="298" r:id="rId26"/>
    <p:sldId id="26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40"/>
            <a:ext cx="7711857" cy="1331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БОРОДИНСКОЕ СРАЖЕНИЕ </a:t>
            </a:r>
          </a:p>
          <a:p>
            <a:pPr algn="ctr">
              <a:buClr>
                <a:srgbClr val="000000"/>
              </a:buClr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11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42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951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84130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14484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302315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302315" y="1576457"/>
            <a:ext cx="8282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Сами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историки Наполеона рассказывают, что ещё от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Смоленска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хотел остановиться, знал опасность своего растянутого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положения, знал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что занятие Москвы не будет концом кампании, потому что от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Смоленска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видел, в каком положении оставлялись ему русские города,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не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получал ни одного ответа на свои неоднократные заявления 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желании вести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переговоры. Давая и принимая Бородинское сражение, Кутузов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Наполеон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поступили непроизвольно и бессмысленно.</a:t>
            </a:r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3007148" y="316847"/>
            <a:ext cx="31297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 себя!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472" y="1232890"/>
            <a:ext cx="821819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Простой вопрос</a:t>
            </a:r>
          </a:p>
          <a:p>
            <a:r>
              <a:rPr lang="ru-RU" altLang="ru-RU" sz="200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ru-RU" alt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Когда произошло Бородинское сражение?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Уточняющий вопрос</a:t>
            </a:r>
          </a:p>
          <a:p>
            <a:r>
              <a:rPr lang="ru-RU" alt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Правильно ли я понял, что Бородинское сражение н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для французов,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ни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для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русских не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имело ни малейшего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смысла?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Практический вопрос</a:t>
            </a:r>
            <a:endParaRPr lang="ru-RU" altLang="ru-RU" sz="2000" b="1" dirty="0">
              <a:solidFill>
                <a:schemeClr val="accent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alt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чего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Толстым было дано описание Бородинского сражения?  </a:t>
            </a:r>
          </a:p>
          <a:p>
            <a:r>
              <a:rPr lang="ru-RU" alt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Объясняющий вопрос</a:t>
            </a:r>
          </a:p>
          <a:p>
            <a:r>
              <a:rPr lang="ru-RU" alt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ru-RU" alt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Почему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Наполеон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хотел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остановиться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ещё от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Смоленска?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Творческий  вопрос</a:t>
            </a:r>
          </a:p>
          <a:p>
            <a:r>
              <a:rPr lang="ru-RU" alt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В чем заключается основная мысль текста?</a:t>
            </a:r>
            <a:endParaRPr lang="ru-RU" alt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Оценочный  вопрос</a:t>
            </a:r>
          </a:p>
          <a:p>
            <a:r>
              <a:rPr lang="ru-RU" altLang="ru-RU" sz="2000" b="1" dirty="0">
                <a:solidFill>
                  <a:schemeClr val="accent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ru-RU" alt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Согласны ли вы с автором, что д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авая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принимая Бородинское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сражение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Кутузов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Наполеон поступили непроизвольно и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бессмысленно</a:t>
            </a:r>
            <a:r>
              <a:rPr lang="ru-RU" alt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endParaRPr lang="ru-RU" alt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443677" y="313090"/>
            <a:ext cx="2064624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5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55310" y="1330841"/>
            <a:ext cx="82203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Рассмотрите иллюстрации.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 вы думаете, что стало причиной поражения французской армии?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Ответ представьте в виде </a:t>
            </a:r>
            <a:r>
              <a:rPr lang="ru-RU" sz="28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несплошного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текста.</a:t>
            </a:r>
          </a:p>
        </p:txBody>
      </p:sp>
      <p:pic>
        <p:nvPicPr>
          <p:cNvPr id="14" name="Picture 2" descr="C:\Users\Шынар\Desktop\ТК ХАБАР\УРОК для ХАБАР №38\Без назван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887" y="3355430"/>
            <a:ext cx="2591488" cy="223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5686" y="384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92109" y="5635391"/>
            <a:ext cx="8483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Михаил 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Кутузов во время Бородинского сражения. </a:t>
            </a:r>
            <a:endParaRPr lang="ru-RU" sz="2400" i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А.П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Шепелюк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1952</a:t>
            </a:r>
            <a:endParaRPr lang="ru-RU" sz="2400" b="1" i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37" y="1117057"/>
            <a:ext cx="6302553" cy="441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73221" y="5445517"/>
            <a:ext cx="87436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Наполеон на Бородинских высотах. В.В. Верещагин, 1897</a:t>
            </a:r>
            <a:endParaRPr lang="ru-RU" sz="2400" b="1" i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434" y="1151879"/>
            <a:ext cx="6664281" cy="3966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88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2892152" y="347625"/>
            <a:ext cx="3389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3922" y="1638679"/>
            <a:ext cx="8064500" cy="39216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84179" y="1751885"/>
            <a:ext cx="50278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Причины поражения французской армии</a:t>
            </a:r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C:\Users\Шынар\Desktop\ТК ХАБАР\УРОК для ХАБАР №38\Без названия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79" y="2291995"/>
            <a:ext cx="530225" cy="60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414404" y="2364147"/>
            <a:ext cx="67547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Суровая зима 1812 г., наступившие в октябре ранние холода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55" y="3034551"/>
            <a:ext cx="1053399" cy="50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859954" y="3103481"/>
            <a:ext cx="2128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Храбрость солдат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66" y="3643723"/>
            <a:ext cx="607849" cy="607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482945" y="3762981"/>
            <a:ext cx="39046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Блестящая стратегия полководцев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79" y="4387636"/>
            <a:ext cx="449075" cy="44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333254" y="4427507"/>
            <a:ext cx="24904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Партизанская борьба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Picture 6" descr="C:\Users\Шынар\Desktop\ТК ХАБАР\УРОК для ХАБАР №38\Без названия (4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66" y="4966874"/>
            <a:ext cx="538068" cy="53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333254" y="5050046"/>
            <a:ext cx="74145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Плохие дороги, тормозившие французов и поставку им провизии 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10958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073938" y="347637"/>
            <a:ext cx="70667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Соблюдаем орфографические нормы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000576" y="1518813"/>
            <a:ext cx="77656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Правописание 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предлогов </a:t>
            </a:r>
            <a:endParaRPr lang="ru-RU" sz="28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Производный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предлог </a:t>
            </a:r>
            <a:r>
              <a:rPr lang="ru-RU" sz="28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вместо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всегда пишется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слитно.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Предлоги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 пространственными и другими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обстоятельственными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значениями пишутся слитно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ru-RU" sz="28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навстречу, наперерез, наперекор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).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39801" y="1625599"/>
            <a:ext cx="0" cy="2464083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81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3586336" y="3354136"/>
            <a:ext cx="1767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Пейзажисты,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артины пронизаны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любовью к родной земле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31612" y="347625"/>
            <a:ext cx="1861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99465" y="1174490"/>
            <a:ext cx="88445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Перепишите предложения из романа Толстого «Война и мир», соблюдая правописание предлогов и союзов. 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Раскройте скобки.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9465" y="2385846"/>
            <a:ext cx="85514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мальчик был счастлив </a:t>
            </a:r>
            <a:r>
              <a:rPr lang="ru-RU" sz="2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вследстви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…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приезда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Пьера. 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Во(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всех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сочинениях новейших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историков, (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)смотря(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их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кажущееся разногласие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)кажущуюся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новизну их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воззрений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лежат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)основе эти две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старые неизбежные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положения. 3. (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)место прежних, угодных божеству,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целей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народов,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овая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история поставила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свои цели. 4. Денисов ехал то(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домой в Воронеж, 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Ростов уговорил его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ехать с собой до Москвы. 5. Это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был официально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прощальный обед, так(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с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Денисовым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уезжал в полк после Крещенья.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515006" y="347625"/>
            <a:ext cx="3543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473" y="1452387"/>
            <a:ext cx="77335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И мальчик был счастлив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вследствие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приезда Пьера. 2.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всех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сочинениях новейших историков,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несмотря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их кажущееся разногласие и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кажущуюся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новизну их воззрений лежат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основе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эти две старые неизбежные положения. 3.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место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прежних, угодных божеству, целей народов, новая история поставила свои цели. 4. Денисов ехал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тоже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домой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Воронеж, и Ростов уговорил его ехать с собой до Москвы. 5. Это был официально прощальный обед,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так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он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 Денисовым уезжал в полк после Крещенья.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4544" y="1151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708925" y="317523"/>
            <a:ext cx="1861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300005" y="1293093"/>
            <a:ext cx="83756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текст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ru-RU" sz="28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Для 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чего Толстым было дано описание Бородинского сражения? </a:t>
            </a:r>
            <a:endParaRPr lang="ru-RU" sz="28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Сформулируйте свою точку зрения, используйте прием ПОПС – формулы: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Позиция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Я считаю, что…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Обоснование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Потому что…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Подтверждение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Свою мысль я хочу подтвердить…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Следствие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Сформулируем вывод о том, что…</a:t>
            </a:r>
            <a:endParaRPr lang="ru-RU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351586" y="384116"/>
            <a:ext cx="4440851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</a:t>
            </a:r>
            <a:endParaRPr lang="ru-RU" alt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063497" y="1293093"/>
            <a:ext cx="58580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-сформулируете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них, определяя пути решения проблемы;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-используете производные предлоги.</a:t>
            </a:r>
            <a:endParaRPr lang="ru-RU" sz="28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560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360585" y="1293093"/>
            <a:ext cx="84327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Описание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Бородинского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сражения составляет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кульминацию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произведения. Это центральное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событие, которое касается прямо или косвенно всех главных героев романа. Толстой два дня пробыл в Бородине. Батальные картины Бородинского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сражения,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нарисованные рукой художника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слова,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производят неизгладимое впечатление. Подводя итог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сражения, Толстой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приходит к выводу 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том, что в этой битве «победа нравственная, та, которая убеждает противника в нравственном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превосходстве своего врага и в своём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бессилии, была одержана русскими под Бородиным.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0089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57472" y="1144929"/>
            <a:ext cx="79704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Бородино стало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перекрёстком непредвиденных и неожиданных встреч старых друзей и непримиримых врагов.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Переломное,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 мысли Толстого, сражение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изменило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судьбы его участников,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поменяло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их мировоззрение и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взгляды.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Перед сражением князь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Андрей встречает Пьера, которому высказывает все свои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выстраданные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мысли 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том, что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такое война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«Война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любезность, а самое гадкое дело в жизни, и надо понимать это и не играть в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войну».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Эти слова, вложенные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уста князя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Андрея, являются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выражением сокровенных взглядов самого писателя, который несколько лет своей жизни отдал военной службе и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своими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глазами видел неприглядную изнанку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войны.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5297" y="-4953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627454" y="147574"/>
            <a:ext cx="3959694" cy="6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Примерный ответ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57472" y="1293093"/>
            <a:ext cx="76330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Позиция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Я считаю, что описание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Бородинского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сражения занимает центральное место в романе-эпопее.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Обоснование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Третий том эпопеи «Война и мир» посвящен Бородинскому сражению.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Подтверждение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Свою мысль я хочу подтвердить примерами из текста. Большинство военных событий, свидетелем и участником которых был Пьер Безухов, показано именно через призму его восприятия. 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Следствие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– Сформулируем вывод о том, что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Л.Н. Толстой вводит в роман изображение Бородинского сражения для того , чтобы доказать роль сильного духа русского народа.</a:t>
            </a:r>
          </a:p>
        </p:txBody>
      </p:sp>
    </p:spTree>
    <p:extLst>
      <p:ext uri="{BB962C8B-B14F-4D97-AF65-F5344CB8AC3E}">
        <p14:creationId xmlns:p14="http://schemas.microsoft.com/office/powerpoint/2010/main" val="41112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5617" y="1525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31672" y="339091"/>
            <a:ext cx="2151250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Заголовок 4"/>
          <p:cNvSpPr txBox="1">
            <a:spLocks/>
          </p:cNvSpPr>
          <p:nvPr/>
        </p:nvSpPr>
        <p:spPr>
          <a:xfrm>
            <a:off x="899592" y="1581978"/>
            <a:ext cx="6819901" cy="20630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я узнал(а)…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Самым интересным для меня…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самостоятельно прочитаю о….</a:t>
            </a:r>
            <a:endParaRPr lang="ru-RU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18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19793" y="29199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33461" y="339091"/>
            <a:ext cx="3147678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Проверьте себя!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325884" y="1340768"/>
            <a:ext cx="8452647" cy="296187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b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я узнала, что автор осуждает решение Наполеона дать, </a:t>
            </a:r>
            <a:r>
              <a:rPr lang="ru-RU" sz="2800" b="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 </a:t>
            </a:r>
            <a:r>
              <a:rPr lang="ru-RU" sz="2800" b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Кутузова принять Бородинское  сражение.</a:t>
            </a:r>
            <a:endParaRPr lang="ru-RU" sz="2800" b="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b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Самым интересным для меня было составлять вопросы, применяя стратегию «Ромашка </a:t>
            </a:r>
            <a:r>
              <a:rPr lang="ru-RU" sz="2800" b="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Блума</a:t>
            </a:r>
            <a:r>
              <a:rPr lang="ru-RU" sz="2800" b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b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самостоятельно прочитаю роман-эпопею «Война и мир».</a:t>
            </a:r>
            <a:endParaRPr lang="ru-RU" sz="2800" b="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9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00214" y="339091"/>
            <a:ext cx="3214170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208661" y="1293093"/>
            <a:ext cx="5611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них, определяя пути решения проблемы;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производные предлоги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9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9" y="5084118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827584" y="1470090"/>
            <a:ext cx="669286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841911" y="325432"/>
            <a:ext cx="34601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Эпиграф  к уроку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79512" y="1455031"/>
            <a:ext cx="84961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Недаром помнит вся Россия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Про день Бородина!</a:t>
            </a:r>
          </a:p>
          <a:p>
            <a:pPr algn="r"/>
            <a:r>
              <a:rPr lang="ru-RU" sz="2800" i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М.Ю.Лермонтов</a:t>
            </a:r>
            <a:r>
              <a:rPr lang="ru-RU" sz="28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 descr="C:\Users\Шынар\Desktop\ТК ХАБАР\УРОК для ХАБАР №38\Без названия (2)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55031"/>
            <a:ext cx="3737987" cy="26221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6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6837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477558" y="353338"/>
            <a:ext cx="175684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endParaRPr lang="ru-RU" alt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553906" y="1183986"/>
            <a:ext cx="81978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Объясните, как вы понимаете выражения </a:t>
            </a:r>
            <a:r>
              <a:rPr lang="ru-RU" sz="28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Бородинская битва, </a:t>
            </a:r>
            <a:r>
              <a:rPr lang="ru-RU" sz="28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Бородинское сражение.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  </a:t>
            </a:r>
          </a:p>
        </p:txBody>
      </p:sp>
      <p:pic>
        <p:nvPicPr>
          <p:cNvPr id="16" name="Picture 2" descr="C:\Users\Шынар\Desktop\ТК ХАБАР\УРОК для ХАБАР №38\itogi_srazheniya_pod_borodin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775" y="2756729"/>
            <a:ext cx="4182137" cy="26018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9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2987824" y="551385"/>
            <a:ext cx="31704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747" y="1172904"/>
            <a:ext cx="77851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Бородинское сражение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крупнейшее сражение 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Отечественной войны 1812 года между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русской и французской армиями - произошло 7 сентября (26 августа) 1812 года у села Бородино (в 124 километрах западнее Москвы). После оставления Смоленска русская армия отходила к Москве. 3 сентября (22 августа) она расположилась у села Бородино,  на заранее избранной позиции, где 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М.И. Кутузов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решил дать армии Наполеона  решительное сражение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ругое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название Бородинского сражения – «Битва генералов»</a:t>
            </a: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0233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579580" y="347625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3263" y="1308482"/>
            <a:ext cx="750570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ассоциации возникают у вас в связи со словами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битва,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сражение, бойня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апишите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два-три словосочетания, из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станет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понятен смысл слов.</a:t>
            </a:r>
            <a:endParaRPr lang="ru-RU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166171" y="347637"/>
            <a:ext cx="68999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Примерный ответ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6914" y="1497167"/>
            <a:ext cx="699050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Ассоциации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Война, бой, кровь, оружие, потери, победа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8662" y="2876209"/>
            <a:ext cx="65414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Словосочетания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Кровопролитная битва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Неравное сражение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Настоящая бойня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2772" y="12"/>
            <a:ext cx="9144000" cy="6729853"/>
          </a:xfrm>
          <a:prstGeom prst="rect">
            <a:avLst/>
          </a:prstGeom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574823" y="384116"/>
            <a:ext cx="165425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auto">
          <a:xfrm>
            <a:off x="1668941" y="1614473"/>
            <a:ext cx="1580924" cy="1473995"/>
          </a:xfrm>
          <a:prstGeom prst="ellipse">
            <a:avLst/>
          </a:prstGeom>
          <a:solidFill>
            <a:schemeClr val="bg2"/>
          </a:solidFill>
          <a:ln w="9525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Простые </a:t>
            </a:r>
          </a:p>
          <a:p>
            <a:pPr algn="ctr" eaLnBrk="1" hangingPunct="1"/>
            <a:r>
              <a:rPr lang="ru-RU" altLang="ru-RU" sz="1600" dirty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опросы: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Кто? Что?</a:t>
            </a:r>
            <a:endParaRPr lang="ru-RU" altLang="ru-RU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 flipV="1">
            <a:off x="2415354" y="3057210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93016" y="3122203"/>
            <a:ext cx="1908401" cy="150525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?</a:t>
            </a:r>
            <a:endParaRPr lang="ru-RU" sz="96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Oval 21"/>
          <p:cNvSpPr>
            <a:spLocks noChangeArrowheads="1"/>
          </p:cNvSpPr>
          <p:nvPr/>
        </p:nvSpPr>
        <p:spPr bwMode="auto">
          <a:xfrm>
            <a:off x="3040541" y="2320211"/>
            <a:ext cx="1669824" cy="1473995"/>
          </a:xfrm>
          <a:prstGeom prst="ellipse">
            <a:avLst/>
          </a:prstGeom>
          <a:solidFill>
            <a:schemeClr val="bg2"/>
          </a:solidFill>
          <a:ln w="9525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Уточняющие </a:t>
            </a:r>
          </a:p>
          <a:p>
            <a:pPr algn="ctr" eaLnBrk="1" hangingPunct="1"/>
            <a:r>
              <a:rPr lang="ru-RU" altLang="ru-RU" sz="1600" dirty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опросы: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Правильно ли 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понял/а?</a:t>
            </a:r>
            <a:endParaRPr lang="ru-RU" altLang="ru-RU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3129440" y="3825466"/>
            <a:ext cx="1690975" cy="1583473"/>
          </a:xfrm>
          <a:prstGeom prst="ellipse">
            <a:avLst/>
          </a:prstGeom>
          <a:solidFill>
            <a:schemeClr val="bg2"/>
          </a:solidFill>
          <a:ln w="9525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Практические </a:t>
            </a:r>
          </a:p>
          <a:p>
            <a:pPr algn="ctr" eaLnBrk="1" hangingPunct="1"/>
            <a:r>
              <a:rPr lang="ru-RU" altLang="ru-RU" sz="1600" dirty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опросы: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Где 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используются?</a:t>
            </a:r>
            <a:endParaRPr lang="ru-RU" altLang="ru-RU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97203" y="2320211"/>
            <a:ext cx="1769549" cy="1505255"/>
          </a:xfrm>
          <a:prstGeom prst="ellipse">
            <a:avLst/>
          </a:prstGeom>
          <a:solidFill>
            <a:schemeClr val="bg2"/>
          </a:solidFill>
          <a:ln w="9525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Оценочные </a:t>
            </a:r>
          </a:p>
          <a:p>
            <a:pPr algn="ctr" eaLnBrk="1" hangingPunct="1"/>
            <a:r>
              <a:rPr lang="ru-RU" altLang="ru-RU" sz="1600" dirty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опросы: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хорошо?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плохо?</a:t>
            </a:r>
            <a:endParaRPr lang="ru-RU" altLang="ru-RU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97203" y="3809837"/>
            <a:ext cx="1769549" cy="1473995"/>
          </a:xfrm>
          <a:prstGeom prst="ellipse">
            <a:avLst/>
          </a:prstGeom>
          <a:solidFill>
            <a:schemeClr val="bg2"/>
          </a:solidFill>
          <a:ln w="9525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Творческие </a:t>
            </a:r>
          </a:p>
          <a:p>
            <a:pPr algn="ctr" eaLnBrk="1" hangingPunct="1"/>
            <a:r>
              <a:rPr lang="ru-RU" altLang="ru-RU" sz="1600" dirty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опросы: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было 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бы…?</a:t>
            </a:r>
            <a:endParaRPr lang="ru-RU" altLang="ru-RU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1606322" y="4569797"/>
            <a:ext cx="1731619" cy="1473995"/>
          </a:xfrm>
          <a:prstGeom prst="ellipse">
            <a:avLst/>
          </a:prstGeom>
          <a:solidFill>
            <a:schemeClr val="bg2"/>
          </a:solidFill>
          <a:ln w="9525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Объясняющие  </a:t>
            </a:r>
          </a:p>
          <a:p>
            <a:pPr algn="ctr" eaLnBrk="1" hangingPunct="1"/>
            <a:r>
              <a:rPr lang="ru-RU" altLang="ru-RU" sz="1600" dirty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altLang="ru-RU" sz="1600" dirty="0" smtClean="0">
                <a:solidFill>
                  <a:srgbClr val="660033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опросы:</a:t>
            </a:r>
          </a:p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Почему?</a:t>
            </a:r>
            <a:endParaRPr lang="ru-RU" altLang="ru-RU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32232" y="2188763"/>
            <a:ext cx="38434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текст.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Сформулируйте вопросы, используя стратегию 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«Ромашка </a:t>
            </a:r>
            <a:r>
              <a:rPr lang="ru-RU" sz="28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Блума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 и материалы урока. </a:t>
            </a: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866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488573" y="353338"/>
            <a:ext cx="794298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375847" y="1056033"/>
            <a:ext cx="8168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Отрывок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 романа-эпопеи Л. Толстого ≪Война и мир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≫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5158" y="1533682"/>
            <a:ext cx="851739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24-го было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сражение при </a:t>
            </a:r>
            <a:r>
              <a:rPr lang="ru-RU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Шевардинском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редуте, 25-го не было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пущено ни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одного выстрела ни с той, ни с другой стороны, 26-го произошло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Бородинское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сражение. Для чего и как были даны и приняты сражения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 </a:t>
            </a:r>
            <a:r>
              <a:rPr lang="ru-RU" sz="2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Шевардине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при Бородине? Для чего было дано Бородинское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сражение? Ни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для французов, ни для русских оно не имело ни малейшего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смысла. Результатом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ближайшим было и должно было быть — для русских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то, что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 приблизились к погибели Москвы (чего мы боялись больше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всего в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мире), а для французов то, что они приблизились к погибели всей армии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(чего они тоже боялись больше всего в мире). Результат этот был тогда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 совершенно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очевиден, а между тем Наполеон дал, а Кутузов принял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это сражение…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3985</TotalTime>
  <Words>1257</Words>
  <Application>Microsoft Office PowerPoint</Application>
  <PresentationFormat>Экран (4:3)</PresentationFormat>
  <Paragraphs>163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Calibri</vt:lpstr>
      <vt:lpstr>Comfortaa</vt:lpstr>
      <vt:lpstr>Open Sans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60</cp:revision>
  <dcterms:created xsi:type="dcterms:W3CDTF">2020-07-18T05:19:20Z</dcterms:created>
  <dcterms:modified xsi:type="dcterms:W3CDTF">2024-12-13T16:15:25Z</dcterms:modified>
</cp:coreProperties>
</file>